
<file path=[Content_Types].xml><?xml version="1.0" encoding="utf-8"?>
<Types xmlns="http://schemas.openxmlformats.org/package/2006/content-types">
  <Default Extension="png" ContentType="image/png"/>
  <Default Extension="tmp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768" r:id="rId2"/>
    <p:sldId id="821" r:id="rId3"/>
    <p:sldId id="822" r:id="rId4"/>
    <p:sldId id="823" r:id="rId5"/>
    <p:sldId id="824" r:id="rId6"/>
    <p:sldId id="825" r:id="rId7"/>
    <p:sldId id="826" r:id="rId8"/>
    <p:sldId id="828" r:id="rId9"/>
    <p:sldId id="829" r:id="rId10"/>
    <p:sldId id="830" r:id="rId11"/>
    <p:sldId id="831" r:id="rId12"/>
    <p:sldId id="832" r:id="rId13"/>
  </p:sldIdLst>
  <p:sldSz cx="9144000" cy="6858000" type="letter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pt-BR"/>
    </a:defPPr>
    <a:lvl1pPr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85000"/>
      </a:lnSpc>
      <a:spcBef>
        <a:spcPct val="10000"/>
      </a:spcBef>
      <a:spcAft>
        <a:spcPct val="0"/>
      </a:spcAft>
      <a:buClr>
        <a:srgbClr val="339933"/>
      </a:buClr>
      <a:buSzPct val="100000"/>
      <a:buFont typeface="Wingdings" pitchFamily="2" charset="2"/>
      <a:buChar char="ü"/>
      <a:defRPr sz="1900" b="1"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b="1" kern="1200">
        <a:solidFill>
          <a:srgbClr val="0000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FFFFCC"/>
    <a:srgbClr val="0000CC"/>
    <a:srgbClr val="000099"/>
    <a:srgbClr val="66FF33"/>
    <a:srgbClr val="FFFF66"/>
    <a:srgbClr val="CC0000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224" autoAdjust="0"/>
    <p:restoredTop sz="99634" autoAdjust="0"/>
  </p:normalViewPr>
  <p:slideViewPr>
    <p:cSldViewPr snapToGrid="0">
      <p:cViewPr varScale="1">
        <p:scale>
          <a:sx n="81" d="100"/>
          <a:sy n="81" d="100"/>
        </p:scale>
        <p:origin x="1032" y="102"/>
      </p:cViewPr>
      <p:guideLst>
        <p:guide orient="horz" pos="253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510" y="-48"/>
      </p:cViewPr>
      <p:guideLst>
        <p:guide orient="horz" pos="3222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FGV-EAESP horizontal 3 col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946" y="262298"/>
            <a:ext cx="962904" cy="6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70864" y="312238"/>
            <a:ext cx="6041771" cy="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561" tIns="45596" rIns="89561" bIns="45596">
            <a:spAutoFit/>
          </a:bodyPr>
          <a:lstStyle/>
          <a:p>
            <a:pPr marL="189133" defTabSz="890758">
              <a:lnSpc>
                <a:spcPct val="90000"/>
              </a:lnSpc>
              <a:tabLst>
                <a:tab pos="5512326" algn="r"/>
                <a:tab pos="6032443" algn="r"/>
              </a:tabLst>
            </a:pPr>
            <a:r>
              <a:rPr lang="pt-BR" sz="1000" b="0" dirty="0">
                <a:solidFill>
                  <a:schemeClr val="tx2"/>
                </a:solidFill>
                <a:effectLst/>
              </a:rPr>
              <a:t>                         Tecnologia de </a:t>
            </a:r>
            <a:r>
              <a:rPr lang="pt-BR" sz="1000" b="0" dirty="0" smtClean="0">
                <a:solidFill>
                  <a:schemeClr val="tx2"/>
                </a:solidFill>
                <a:effectLst/>
              </a:rPr>
              <a:t>Informação: Excel na prática, Fernando </a:t>
            </a:r>
            <a:r>
              <a:rPr lang="pt-BR" sz="1000" b="0" dirty="0">
                <a:solidFill>
                  <a:schemeClr val="tx2"/>
                </a:solidFill>
                <a:effectLst/>
              </a:rPr>
              <a:t>S. </a:t>
            </a:r>
            <a:r>
              <a:rPr lang="pt-BR" sz="1000" b="0" dirty="0" smtClean="0">
                <a:solidFill>
                  <a:schemeClr val="tx2"/>
                </a:solidFill>
                <a:effectLst/>
              </a:rPr>
              <a:t>Meirelles, 2015 </a:t>
            </a:r>
            <a:r>
              <a:rPr lang="pt-BR" sz="1000" b="0" dirty="0" smtClean="0">
                <a:solidFill>
                  <a:schemeClr val="tx1"/>
                </a:solidFill>
                <a:effectLst/>
              </a:rPr>
              <a:t>   f.</a:t>
            </a:r>
            <a:fld id="{21137733-1644-4D93-968C-8143841C8F21}" type="slidenum">
              <a:rPr lang="pt-BR" sz="1000" b="0">
                <a:solidFill>
                  <a:schemeClr val="tx2"/>
                </a:solidFill>
                <a:effectLst/>
              </a:rPr>
              <a:pPr marL="189133" defTabSz="890758">
                <a:lnSpc>
                  <a:spcPct val="90000"/>
                </a:lnSpc>
                <a:tabLst>
                  <a:tab pos="5512326" algn="r"/>
                  <a:tab pos="6032443" algn="r"/>
                </a:tabLst>
              </a:pPr>
              <a:t>‹nº›</a:t>
            </a:fld>
            <a:endParaRPr lang="pt-BR" sz="1000" b="0" dirty="0">
              <a:solidFill>
                <a:schemeClr val="tx2"/>
              </a:solidFill>
              <a:effectLst/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1917700" y="522477"/>
            <a:ext cx="4520718" cy="48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856" tIns="43928" rIns="87856" bIns="43928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359559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79479" y="9752329"/>
            <a:ext cx="943428" cy="291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4883" tIns="48305" rIns="94883" bIns="48305">
            <a:spAutoFit/>
          </a:bodyPr>
          <a:lstStyle/>
          <a:p>
            <a:pPr algn="ctr" defTabSz="940083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sz="1400" b="0" dirty="0">
                <a:solidFill>
                  <a:schemeClr val="tx1"/>
                </a:solidFill>
              </a:rPr>
              <a:t>Page </a:t>
            </a:r>
            <a:fld id="{E46952CE-66B2-4285-B4ED-165C6F25C079}" type="slidenum">
              <a:rPr lang="pt-BR" sz="1400" b="0">
                <a:solidFill>
                  <a:schemeClr val="tx1"/>
                </a:solidFill>
              </a:rPr>
              <a:pPr algn="ctr" defTabSz="940083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‹nº›</a:t>
            </a:fld>
            <a:endParaRPr lang="pt-BR" sz="1400" b="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73113"/>
            <a:ext cx="5108575" cy="3832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418" y="4865165"/>
            <a:ext cx="5210467" cy="460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333" tIns="48305" rIns="98333" bIns="483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Body Text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9881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025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/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5900" y="1244600"/>
            <a:ext cx="8712200" cy="5268913"/>
          </a:xfrm>
        </p:spPr>
        <p:txBody>
          <a:bodyPr/>
          <a:lstStyle>
            <a:lvl1pPr marL="360000" indent="-360000">
              <a:spcBef>
                <a:spcPts val="400"/>
              </a:spcBef>
              <a:defRPr>
                <a:effectLst/>
              </a:defRPr>
            </a:lvl1pPr>
            <a:lvl2pPr>
              <a:defRPr b="0"/>
            </a:lvl2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1334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/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93162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3900" y="19050"/>
            <a:ext cx="7658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dirty="0" smtClean="0"/>
              <a:t>Slide </a:t>
            </a:r>
            <a:r>
              <a:rPr lang="pt-BR" dirty="0" err="1" smtClean="0"/>
              <a:t>Title</a:t>
            </a:r>
            <a:endParaRPr lang="pt-BR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1" y="1244600"/>
            <a:ext cx="8458200" cy="526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marL="324000" lvl="0" indent="-324000" algn="l" rtl="0" eaLnBrk="0" fontAlgn="base" hangingPunct="0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+mj-lt"/>
              <a:buAutoNum type="arabicPeriod"/>
            </a:pPr>
            <a:r>
              <a:rPr lang="pt-BR" dirty="0" err="1" smtClean="0"/>
              <a:t>Body</a:t>
            </a:r>
            <a:r>
              <a:rPr lang="pt-BR" dirty="0" smtClean="0"/>
              <a:t> </a:t>
            </a:r>
            <a:r>
              <a:rPr lang="pt-BR" dirty="0" err="1" smtClean="0"/>
              <a:t>Text</a:t>
            </a:r>
            <a:endParaRPr lang="pt-BR" dirty="0" smtClean="0"/>
          </a:p>
          <a:p>
            <a:pPr lvl="1"/>
            <a:r>
              <a:rPr lang="pt-BR" dirty="0" err="1" smtClean="0"/>
              <a:t>Body</a:t>
            </a:r>
            <a:r>
              <a:rPr lang="pt-BR" dirty="0" smtClean="0"/>
              <a:t> </a:t>
            </a:r>
            <a:r>
              <a:rPr lang="pt-BR" dirty="0" err="1" smtClean="0"/>
              <a:t>Text</a:t>
            </a:r>
            <a:endParaRPr lang="pt-BR" dirty="0" smtClean="0"/>
          </a:p>
          <a:p>
            <a:pPr lvl="2"/>
            <a:r>
              <a:rPr lang="pt-BR" dirty="0" err="1" smtClean="0"/>
              <a:t>Body</a:t>
            </a:r>
            <a:r>
              <a:rPr lang="pt-BR" dirty="0" smtClean="0"/>
              <a:t> </a:t>
            </a:r>
            <a:r>
              <a:rPr lang="pt-BR" dirty="0" err="1" smtClean="0"/>
              <a:t>Text</a:t>
            </a:r>
            <a:endParaRPr lang="pt-BR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</p:sldLayoutIdLst>
  <p:txStyles>
    <p:titleStyle>
      <a:lvl1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lang="pt-BR" sz="3600" b="1" dirty="0" smtClean="0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110000"/>
        </a:lnSpc>
        <a:spcBef>
          <a:spcPct val="0"/>
        </a:spcBef>
        <a:spcAft>
          <a:spcPct val="0"/>
        </a:spcAft>
        <a:defRPr sz="36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457200" indent="-457200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339933"/>
        </a:buClr>
        <a:buSzPct val="100000"/>
        <a:buFont typeface="Wingdings" pitchFamily="2" charset="2"/>
        <a:buChar char="ü"/>
        <a:defRPr lang="pt-BR" sz="2200" b="0" kern="1200" dirty="0" smtClean="0">
          <a:solidFill>
            <a:srgbClr val="000099"/>
          </a:solidFill>
          <a:effectLst/>
          <a:latin typeface="Arial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folHlink"/>
        </a:buClr>
        <a:buSzPct val="100000"/>
        <a:buFont typeface="Wingdings" pitchFamily="2" charset="2"/>
        <a:buChar char="ü"/>
        <a:defRPr sz="2100" b="0">
          <a:solidFill>
            <a:srgbClr val="000099"/>
          </a:solidFill>
          <a:effectLst/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20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43050" indent="-1714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002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4574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146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3718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29050" indent="-1714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74086"/>
            <a:ext cx="7658100" cy="933450"/>
          </a:xfrm>
        </p:spPr>
        <p:txBody>
          <a:bodyPr/>
          <a:lstStyle/>
          <a:p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Conceitos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</a:t>
            </a:r>
            <a:b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Automação de Processamento</a:t>
            </a: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7859" name="Rectangle 3"/>
          <p:cNvSpPr>
            <a:spLocks noChangeArrowheads="1"/>
          </p:cNvSpPr>
          <p:nvPr/>
        </p:nvSpPr>
        <p:spPr bwMode="auto">
          <a:xfrm>
            <a:off x="101600" y="1238249"/>
            <a:ext cx="9042399" cy="5033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55600" indent="-355600">
              <a:lnSpc>
                <a:spcPct val="90000"/>
              </a:lnSpc>
              <a:spcBef>
                <a:spcPts val="600"/>
              </a:spcBef>
            </a:pP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Planilhas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parciais: </a:t>
            </a:r>
            <a:r>
              <a:rPr lang="pt-BR" sz="2400" b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eClass</a:t>
            </a:r>
            <a:r>
              <a:rPr lang="pt-BR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400" b="0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Exercícios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ou 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www.fgv.br/cia/excel</a:t>
            </a:r>
            <a: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24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b="0" dirty="0" smtClean="0">
                <a:solidFill>
                  <a:srgbClr val="006600"/>
                </a:solidFill>
              </a:rPr>
              <a:t> </a:t>
            </a:r>
            <a:endParaRPr lang="pt-BR" sz="1400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60000" indent="-360000">
              <a:lnSpc>
                <a:spcPct val="90000"/>
              </a:lnSpc>
              <a:spcBef>
                <a:spcPts val="1200"/>
              </a:spcBef>
              <a:buNone/>
            </a:pP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Conceitos automação de processamento - Macros:</a:t>
            </a:r>
            <a:b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cap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10, 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pág.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155-160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t-BR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10_01LeiaBem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t-BR" sz="24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... </a:t>
            </a: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10_06)</a:t>
            </a:r>
            <a:endParaRPr lang="pt-BR" sz="2400" b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23900" indent="-368300">
              <a:lnSpc>
                <a:spcPct val="9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O que é uma Macro</a:t>
            </a:r>
            <a:endParaRPr lang="pt-BR" sz="2400" b="0" dirty="0"/>
          </a:p>
          <a:p>
            <a:pPr marL="723900" indent="-368300">
              <a:lnSpc>
                <a:spcPct val="9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Gravação de Macros</a:t>
            </a:r>
            <a:endParaRPr lang="pt-BR" sz="2400" b="0" dirty="0"/>
          </a:p>
          <a:p>
            <a:pPr marL="723900" indent="-368300">
              <a:lnSpc>
                <a:spcPct val="9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Execução de Macros</a:t>
            </a:r>
            <a:endParaRPr lang="pt-BR" sz="2400" b="0" dirty="0"/>
          </a:p>
          <a:p>
            <a:pPr marL="723900" indent="-368300">
              <a:lnSpc>
                <a:spcPct val="9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Atribuindo um Botão </a:t>
            </a:r>
            <a:br>
              <a:rPr lang="pt-BR" sz="2400" b="0" dirty="0" smtClean="0"/>
            </a:br>
            <a:r>
              <a:rPr lang="pt-BR" sz="2400" b="0" dirty="0" smtClean="0"/>
              <a:t>para automatizar uma Macro</a:t>
            </a:r>
          </a:p>
          <a:p>
            <a:pPr marL="723900" indent="-368300">
              <a:lnSpc>
                <a:spcPct val="90000"/>
              </a:lnSpc>
              <a:spcBef>
                <a:spcPts val="600"/>
              </a:spcBef>
              <a:buFont typeface="Wingdings" pitchFamily="2" charset="2"/>
              <a:buAutoNum type="arabicPeriod"/>
            </a:pPr>
            <a:r>
              <a:rPr lang="pt-BR" sz="2400" b="0" dirty="0" smtClean="0"/>
              <a:t>Programação:</a:t>
            </a:r>
            <a:br>
              <a:rPr lang="pt-BR" sz="2400" b="0" dirty="0" smtClean="0"/>
            </a:br>
            <a:r>
              <a:rPr lang="pt-BR" sz="2400" b="0" dirty="0" smtClean="0"/>
              <a:t>VBA </a:t>
            </a:r>
            <a:r>
              <a:rPr lang="pt-BR" sz="2400" b="0" dirty="0"/>
              <a:t>– Visual Basic</a:t>
            </a:r>
          </a:p>
          <a:p>
            <a:pPr marL="355600" indent="-355600">
              <a:lnSpc>
                <a:spcPct val="90000"/>
              </a:lnSpc>
              <a:spcBef>
                <a:spcPts val="1200"/>
              </a:spcBef>
              <a:buNone/>
            </a:pPr>
            <a:r>
              <a:rPr lang="pt-BR" sz="1800" b="0" dirty="0">
                <a:solidFill>
                  <a:srgbClr val="000099"/>
                </a:solidFill>
                <a:effectLst/>
              </a:rPr>
              <a:t> </a:t>
            </a:r>
            <a:r>
              <a:rPr lang="pt-BR" sz="2400" dirty="0" smtClean="0">
                <a:solidFill>
                  <a:srgbClr val="000099"/>
                </a:solidFill>
                <a:effectLst/>
              </a:rPr>
              <a:t>Exemplo de </a:t>
            </a:r>
            <a: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Algoritmo e Lógica</a:t>
            </a:r>
            <a:br>
              <a:rPr lang="pt-BR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 um Modelo Simples (10_08Sorteia)</a:t>
            </a:r>
            <a:endParaRPr lang="pt-BR" sz="2400" b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17860" name="Text Box 4"/>
          <p:cNvSpPr txBox="1">
            <a:spLocks noChangeArrowheads="1"/>
          </p:cNvSpPr>
          <p:nvPr/>
        </p:nvSpPr>
        <p:spPr bwMode="auto">
          <a:xfrm>
            <a:off x="-25070" y="6556426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{155-160}</a:t>
            </a:r>
            <a:endParaRPr lang="pt-BR" dirty="0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67137" y="4228533"/>
            <a:ext cx="1930449" cy="2568783"/>
          </a:xfrm>
          <a:prstGeom prst="wedgeRectCallout">
            <a:avLst>
              <a:gd name="adj1" fmla="val -44402"/>
              <a:gd name="adj2" fmla="val -112084"/>
            </a:avLst>
          </a:prstGeom>
          <a:noFill/>
          <a:ln w="1270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pt-BR" sz="16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19" y="4250779"/>
            <a:ext cx="1871487" cy="2520394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  <p:extLst>
      <p:ext uri="{BB962C8B-B14F-4D97-AF65-F5344CB8AC3E}">
        <p14:creationId xmlns:p14="http://schemas.microsoft.com/office/powerpoint/2010/main" val="227384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48608" t="366" r="12078" b="4255"/>
          <a:stretch/>
        </p:blipFill>
        <p:spPr>
          <a:xfrm>
            <a:off x="2607733" y="-8466"/>
            <a:ext cx="4544285" cy="6890566"/>
          </a:xfrm>
          <a:prstGeom prst="rect">
            <a:avLst/>
          </a:prstGeom>
        </p:spPr>
      </p:pic>
      <p:sp>
        <p:nvSpPr>
          <p:cNvPr id="3" name="Texto Explicativo Retangular com Cantos Arredondados 2"/>
          <p:cNvSpPr/>
          <p:nvPr/>
        </p:nvSpPr>
        <p:spPr bwMode="auto">
          <a:xfrm>
            <a:off x="4578387" y="4411200"/>
            <a:ext cx="1224951" cy="1000664"/>
          </a:xfrm>
          <a:prstGeom prst="wedgeRoundRectCallout">
            <a:avLst>
              <a:gd name="adj1" fmla="val -132101"/>
              <a:gd name="adj2" fmla="val 58189"/>
              <a:gd name="adj3" fmla="val 16667"/>
            </a:avLst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488" tIns="44450" rIns="90488" bIns="44450" numCol="1" rtlCol="0" anchor="ctr" anchorCtr="1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85000"/>
              </a:lnSpc>
              <a:spcBef>
                <a:spcPct val="10000"/>
              </a:spcBef>
              <a:spcAft>
                <a:spcPct val="0"/>
              </a:spcAft>
              <a:buClr>
                <a:srgbClr val="339933"/>
              </a:buClr>
              <a:buSzPct val="100000"/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kumimoji="0" lang="pt-BR" sz="19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Lista</a:t>
            </a:r>
          </a:p>
        </p:txBody>
      </p:sp>
      <p:sp>
        <p:nvSpPr>
          <p:cNvPr id="5" name="Texto Explicativo Retangular com Cantos Arredondados 4"/>
          <p:cNvSpPr/>
          <p:nvPr/>
        </p:nvSpPr>
        <p:spPr bwMode="auto">
          <a:xfrm>
            <a:off x="7272867" y="542211"/>
            <a:ext cx="1504822" cy="736120"/>
          </a:xfrm>
          <a:prstGeom prst="wedgeRoundRectCallout">
            <a:avLst>
              <a:gd name="adj1" fmla="val -150368"/>
              <a:gd name="adj2" fmla="val 5070"/>
              <a:gd name="adj3" fmla="val 16667"/>
            </a:avLst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488" tIns="44450" rIns="90488" bIns="44450" numCol="1" rtlCol="0" anchor="ctr" anchorCtr="1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85000"/>
              </a:lnSpc>
              <a:spcBef>
                <a:spcPct val="10000"/>
              </a:spcBef>
              <a:spcAft>
                <a:spcPct val="0"/>
              </a:spcAft>
              <a:buClr>
                <a:srgbClr val="339933"/>
              </a:buClr>
              <a:buSzPct val="100000"/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D1 = Nome sorteado</a:t>
            </a:r>
          </a:p>
        </p:txBody>
      </p:sp>
      <p:sp>
        <p:nvSpPr>
          <p:cNvPr id="6" name="Texto Explicativo Retangular com Cantos Arredondados 5"/>
          <p:cNvSpPr/>
          <p:nvPr/>
        </p:nvSpPr>
        <p:spPr bwMode="auto">
          <a:xfrm>
            <a:off x="7408333" y="1515534"/>
            <a:ext cx="1718415" cy="936600"/>
          </a:xfrm>
          <a:prstGeom prst="wedgeRoundRectCallout">
            <a:avLst>
              <a:gd name="adj1" fmla="val -146151"/>
              <a:gd name="adj2" fmla="val -90972"/>
              <a:gd name="adj3" fmla="val 16667"/>
            </a:avLst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488" tIns="44450" rIns="90488" bIns="44450" numCol="1" rtlCol="0" anchor="ctr" anchorCtr="1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85000"/>
              </a:lnSpc>
              <a:spcBef>
                <a:spcPct val="10000"/>
              </a:spcBef>
              <a:spcAft>
                <a:spcPct val="0"/>
              </a:spcAft>
              <a:buClr>
                <a:srgbClr val="339933"/>
              </a:buClr>
              <a:buSzPct val="100000"/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lang="pt-BR" sz="1600" dirty="0" smtClean="0">
                <a:solidFill>
                  <a:srgbClr val="000099"/>
                </a:solidFill>
                <a:latin typeface="Arial" charset="0"/>
              </a:rPr>
              <a:t>Home; Direita; </a:t>
            </a:r>
            <a:br>
              <a:rPr lang="pt-BR" sz="1600" dirty="0" smtClean="0">
                <a:solidFill>
                  <a:srgbClr val="000099"/>
                </a:solidFill>
                <a:latin typeface="Arial" charset="0"/>
              </a:rPr>
            </a:br>
            <a:r>
              <a:rPr lang="pt-BR" sz="1600" dirty="0" smtClean="0">
                <a:solidFill>
                  <a:srgbClr val="000099"/>
                </a:solidFill>
                <a:latin typeface="Arial" charset="0"/>
              </a:rPr>
              <a:t>End Down;</a:t>
            </a:r>
            <a:br>
              <a:rPr lang="pt-BR" sz="1600" dirty="0" smtClean="0">
                <a:solidFill>
                  <a:srgbClr val="000099"/>
                </a:solidFill>
                <a:latin typeface="Arial" charset="0"/>
              </a:rPr>
            </a:br>
            <a:r>
              <a:rPr lang="pt-BR" sz="1600" dirty="0" smtClean="0">
                <a:solidFill>
                  <a:srgbClr val="000099"/>
                </a:solidFill>
                <a:latin typeface="Arial" charset="0"/>
              </a:rPr>
              <a:t>Copia e Cola em D2</a:t>
            </a:r>
            <a:endParaRPr kumimoji="0" lang="pt-BR" sz="1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sp>
        <p:nvSpPr>
          <p:cNvPr id="7" name="Texto Explicativo Retangular com Cantos Arredondados 6"/>
          <p:cNvSpPr/>
          <p:nvPr/>
        </p:nvSpPr>
        <p:spPr bwMode="auto">
          <a:xfrm>
            <a:off x="7027334" y="3309715"/>
            <a:ext cx="1995888" cy="957486"/>
          </a:xfrm>
          <a:prstGeom prst="wedgeRoundRectCallout">
            <a:avLst>
              <a:gd name="adj1" fmla="val -112307"/>
              <a:gd name="adj2" fmla="val -264356"/>
              <a:gd name="adj3" fmla="val 16667"/>
            </a:avLst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488" tIns="44450" rIns="90488" bIns="44450" numCol="1" rtlCol="0" anchor="ctr" anchorCtr="1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85000"/>
              </a:lnSpc>
              <a:spcBef>
                <a:spcPct val="10000"/>
              </a:spcBef>
              <a:spcAft>
                <a:spcPct val="0"/>
              </a:spcAft>
              <a:buClr>
                <a:srgbClr val="339933"/>
              </a:buClr>
              <a:buSzPct val="100000"/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Descobre quantas linhas / nomes, a Lista tem</a:t>
            </a:r>
          </a:p>
        </p:txBody>
      </p:sp>
      <p:sp>
        <p:nvSpPr>
          <p:cNvPr id="8" name="Texto Explicativo Retangular com Cantos Arredondados 7"/>
          <p:cNvSpPr/>
          <p:nvPr/>
        </p:nvSpPr>
        <p:spPr bwMode="auto">
          <a:xfrm>
            <a:off x="4483234" y="2264550"/>
            <a:ext cx="1946686" cy="764635"/>
          </a:xfrm>
          <a:prstGeom prst="wedgeRoundRectCallout">
            <a:avLst>
              <a:gd name="adj1" fmla="val -62291"/>
              <a:gd name="adj2" fmla="val -143387"/>
              <a:gd name="adj3" fmla="val 16667"/>
            </a:avLst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488" tIns="44450" rIns="90488" bIns="44450" numCol="1" rtlCol="0" anchor="ctr" anchorCtr="1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85000"/>
              </a:lnSpc>
              <a:spcBef>
                <a:spcPct val="10000"/>
              </a:spcBef>
              <a:spcAft>
                <a:spcPct val="0"/>
              </a:spcAft>
              <a:buClr>
                <a:srgbClr val="339933"/>
              </a:buClr>
              <a:buSzPct val="100000"/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rPr>
              <a:t>Gera um número inteiro aleatório entre 1 e D3 (41)</a:t>
            </a:r>
          </a:p>
        </p:txBody>
      </p:sp>
      <p:sp>
        <p:nvSpPr>
          <p:cNvPr id="10" name="Título 1"/>
          <p:cNvSpPr txBox="1">
            <a:spLocks/>
          </p:cNvSpPr>
          <p:nvPr/>
        </p:nvSpPr>
        <p:spPr bwMode="auto">
          <a:xfrm>
            <a:off x="-31246" y="6636"/>
            <a:ext cx="2601987" cy="61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lang="pt-BR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pt-BR" sz="2800" kern="0" dirty="0" smtClean="0">
                <a:effectLst/>
              </a:rPr>
              <a:t>10_08Sorteio</a:t>
            </a:r>
            <a:endParaRPr lang="pt-BR" sz="2800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Espaço Reservado para Conteúdo 4"/>
          <p:cNvSpPr txBox="1">
            <a:spLocks/>
          </p:cNvSpPr>
          <p:nvPr/>
        </p:nvSpPr>
        <p:spPr>
          <a:xfrm>
            <a:off x="-31247" y="626027"/>
            <a:ext cx="2481139" cy="574186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 dirty="0" smtClean="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1463" indent="-271463">
              <a:lnSpc>
                <a:spcPct val="95000"/>
              </a:lnSpc>
            </a:pPr>
            <a:r>
              <a:rPr lang="pt-BR" sz="1900" dirty="0" smtClean="0"/>
              <a:t>Abrir (</a:t>
            </a:r>
            <a:r>
              <a:rPr lang="pt-BR" sz="1900" dirty="0"/>
              <a:t>eClass: Exercícios Extras</a:t>
            </a:r>
            <a:r>
              <a:rPr lang="pt-BR" sz="1900" dirty="0" smtClean="0"/>
              <a:t>): </a:t>
            </a:r>
            <a:r>
              <a:rPr lang="pt-BR" sz="2100" dirty="0" smtClean="0"/>
              <a:t/>
            </a:r>
            <a:br>
              <a:rPr lang="pt-BR" sz="2100" dirty="0" smtClean="0"/>
            </a:br>
            <a:r>
              <a:rPr lang="pt-BR" sz="2000" b="1" dirty="0" smtClean="0">
                <a:solidFill>
                  <a:srgbClr val="006600"/>
                </a:solidFill>
              </a:rPr>
              <a:t>Sol10_08Sorteio</a:t>
            </a:r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2000" dirty="0" smtClean="0"/>
              <a:t>“</a:t>
            </a:r>
            <a:r>
              <a:rPr lang="pt-BR" sz="1900" dirty="0" smtClean="0"/>
              <a:t>Fazer uma Macro</a:t>
            </a:r>
            <a:br>
              <a:rPr lang="pt-BR" sz="1900" dirty="0" smtClean="0"/>
            </a:br>
            <a:r>
              <a:rPr lang="pt-BR" sz="1900" dirty="0" smtClean="0"/>
              <a:t>para sortear três</a:t>
            </a:r>
            <a:br>
              <a:rPr lang="pt-BR" sz="1900" dirty="0" smtClean="0"/>
            </a:br>
            <a:r>
              <a:rPr lang="pt-BR" sz="1900" dirty="0" smtClean="0"/>
              <a:t>nomes de uma</a:t>
            </a:r>
            <a:br>
              <a:rPr lang="pt-BR" sz="1900" dirty="0" smtClean="0"/>
            </a:br>
            <a:r>
              <a:rPr lang="pt-BR" sz="1900" dirty="0" smtClean="0"/>
              <a:t>Lista”</a:t>
            </a:r>
          </a:p>
          <a:p>
            <a:pPr marL="271463" indent="-271463">
              <a:lnSpc>
                <a:spcPct val="95000"/>
              </a:lnSpc>
            </a:pPr>
            <a:r>
              <a:rPr lang="pt-BR" sz="1900" dirty="0" smtClean="0"/>
              <a:t>Note que a</a:t>
            </a:r>
            <a:br>
              <a:rPr lang="pt-BR" sz="1900" dirty="0" smtClean="0"/>
            </a:br>
            <a:r>
              <a:rPr lang="pt-BR" sz="1900" dirty="0" smtClean="0"/>
              <a:t>imagem (visual)</a:t>
            </a:r>
            <a:br>
              <a:rPr lang="pt-BR" sz="1900" dirty="0" smtClean="0"/>
            </a:br>
            <a:r>
              <a:rPr lang="pt-BR" sz="1900" dirty="0" smtClean="0"/>
              <a:t>é do </a:t>
            </a:r>
            <a:r>
              <a:rPr lang="pt-BR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 2016</a:t>
            </a:r>
          </a:p>
          <a:p>
            <a:pPr marL="271463" indent="-271463">
              <a:lnSpc>
                <a:spcPct val="95000"/>
              </a:lnSpc>
            </a:pPr>
            <a:endParaRPr lang="pt-BR" sz="1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1463" indent="-271463">
              <a:lnSpc>
                <a:spcPct val="95000"/>
              </a:lnSpc>
            </a:pPr>
            <a:r>
              <a:rPr lang="pt-BR" sz="1900" dirty="0" smtClean="0"/>
              <a:t>Lista = B1:D41</a:t>
            </a:r>
            <a:endParaRPr lang="pt-BR" sz="1900" dirty="0"/>
          </a:p>
          <a:p>
            <a:pPr marL="271463" indent="-271463">
              <a:lnSpc>
                <a:spcPct val="95000"/>
              </a:lnSpc>
            </a:pPr>
            <a:r>
              <a:rPr lang="pt-BR" sz="1900" dirty="0" smtClean="0">
                <a:solidFill>
                  <a:srgbClr val="006600"/>
                </a:solidFill>
              </a:rPr>
              <a:t>Algoritmo/Lógica:</a:t>
            </a:r>
          </a:p>
          <a:p>
            <a:pPr marL="271463" indent="-271463">
              <a:lnSpc>
                <a:spcPct val="92000"/>
              </a:lnSpc>
              <a:spcBef>
                <a:spcPts val="300"/>
              </a:spcBef>
            </a:pPr>
            <a:r>
              <a:rPr lang="pt-BR" sz="1900" dirty="0" smtClean="0"/>
              <a:t>D1 </a:t>
            </a:r>
            <a:r>
              <a:rPr lang="pt-BR" sz="1900" dirty="0"/>
              <a:t>= Nome sorteado</a:t>
            </a:r>
          </a:p>
          <a:p>
            <a:pPr marL="271463" indent="-271463">
              <a:lnSpc>
                <a:spcPct val="92000"/>
              </a:lnSpc>
              <a:spcBef>
                <a:spcPts val="300"/>
              </a:spcBef>
            </a:pPr>
            <a:r>
              <a:rPr lang="pt-BR" sz="1900" dirty="0"/>
              <a:t>D2 = último nome da lista</a:t>
            </a:r>
          </a:p>
          <a:p>
            <a:pPr marL="271463" indent="-271463">
              <a:lnSpc>
                <a:spcPct val="92000"/>
              </a:lnSpc>
              <a:spcBef>
                <a:spcPts val="300"/>
              </a:spcBef>
            </a:pPr>
            <a:r>
              <a:rPr lang="pt-BR" sz="1900" dirty="0"/>
              <a:t>D3 = última linha da lista</a:t>
            </a:r>
          </a:p>
          <a:p>
            <a:pPr marL="271463" indent="-271463">
              <a:lnSpc>
                <a:spcPct val="92000"/>
              </a:lnSpc>
              <a:spcBef>
                <a:spcPts val="300"/>
              </a:spcBef>
            </a:pPr>
            <a:r>
              <a:rPr lang="pt-BR" sz="1900" dirty="0"/>
              <a:t>D4 = número aleatório gerado</a:t>
            </a:r>
          </a:p>
        </p:txBody>
      </p:sp>
      <p:sp>
        <p:nvSpPr>
          <p:cNvPr id="9" name="Seta para a Esquerda e para Cima 8"/>
          <p:cNvSpPr/>
          <p:nvPr/>
        </p:nvSpPr>
        <p:spPr bwMode="auto">
          <a:xfrm>
            <a:off x="3496733" y="1456266"/>
            <a:ext cx="609600" cy="372533"/>
          </a:xfrm>
          <a:prstGeom prst="leftUpArrow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358775" marR="0" indent="-358775" algn="l" defTabSz="914400" rtl="0" eaLnBrk="0" fontAlgn="base" latinLnBrk="0" hangingPunct="0">
              <a:lnSpc>
                <a:spcPct val="85000"/>
              </a:lnSpc>
              <a:spcBef>
                <a:spcPct val="100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AutoNum type="arabicPeriod" startAt="4"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endParaRPr kumimoji="0" lang="pt-BR" sz="19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3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 bwMode="auto">
          <a:xfrm>
            <a:off x="1" y="24284"/>
            <a:ext cx="9144000" cy="703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lang="pt-BR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pt-BR" kern="0" dirty="0" smtClean="0">
                <a:effectLst/>
              </a:rPr>
              <a:t>Sol10_08Sorteia – Sortear 3 Nomes da Lista</a:t>
            </a:r>
            <a:endParaRPr lang="pt-BR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o Explicativo Retangular com Cantos Arredondados 9"/>
          <p:cNvSpPr/>
          <p:nvPr/>
        </p:nvSpPr>
        <p:spPr bwMode="auto">
          <a:xfrm>
            <a:off x="5487325" y="1032998"/>
            <a:ext cx="2015066" cy="1473133"/>
          </a:xfrm>
          <a:prstGeom prst="wedgeRoundRectCallout">
            <a:avLst>
              <a:gd name="adj1" fmla="val -93199"/>
              <a:gd name="adj2" fmla="val -42620"/>
              <a:gd name="adj3" fmla="val 16667"/>
            </a:avLst>
          </a:prstGeom>
          <a:ln>
            <a:solidFill>
              <a:srgbClr val="006600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488" tIns="44450" rIns="90488" bIns="44450" numCol="1" rtlCol="0" anchor="ctr" anchorCtr="1" compatLnSpc="1">
            <a:prstTxWarp prst="textNoShape">
              <a:avLst/>
            </a:prstTxWarp>
          </a:bodyPr>
          <a:lstStyle/>
          <a:p>
            <a:pPr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lang="pt-BR" sz="2400" kern="0" dirty="0"/>
              <a:t>Visual </a:t>
            </a:r>
            <a:r>
              <a:rPr lang="pt-BR" sz="2400" kern="0" dirty="0" smtClean="0"/>
              <a:t>do</a:t>
            </a:r>
          </a:p>
          <a:p>
            <a:pPr>
              <a:buNone/>
              <a:tabLst>
                <a:tab pos="2063750" algn="r"/>
                <a:tab pos="2952750" algn="r"/>
                <a:tab pos="3856038" algn="r"/>
                <a:tab pos="4757738" algn="r"/>
                <a:tab pos="5646738" algn="r"/>
                <a:tab pos="6548438" algn="r"/>
                <a:tab pos="7439025" algn="r"/>
                <a:tab pos="8340725" algn="r"/>
              </a:tabLst>
            </a:pPr>
            <a:r>
              <a:rPr lang="pt-BR" sz="1800" kern="0" dirty="0" smtClean="0"/>
              <a:t> </a:t>
            </a:r>
            <a:r>
              <a:rPr lang="pt-BR" sz="2400" kern="0" dirty="0" smtClean="0"/>
              <a:t/>
            </a:r>
            <a:br>
              <a:rPr lang="pt-BR" sz="2400" kern="0" dirty="0" smtClean="0"/>
            </a:br>
            <a:r>
              <a:rPr lang="pt-BR" sz="2400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 2016</a:t>
            </a:r>
            <a:endParaRPr kumimoji="0" lang="pt-BR" sz="20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pic>
        <p:nvPicPr>
          <p:cNvPr id="11" name="Imagem 10" descr="Atribuir macr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0" y="3807015"/>
            <a:ext cx="3217332" cy="3005559"/>
          </a:xfrm>
          <a:prstGeom prst="rect">
            <a:avLst/>
          </a:prstGeom>
        </p:spPr>
      </p:pic>
      <p:sp>
        <p:nvSpPr>
          <p:cNvPr id="12" name="Espaço Reservado para Conteúdo 4"/>
          <p:cNvSpPr txBox="1">
            <a:spLocks/>
          </p:cNvSpPr>
          <p:nvPr/>
        </p:nvSpPr>
        <p:spPr>
          <a:xfrm>
            <a:off x="5089392" y="2810996"/>
            <a:ext cx="3631274" cy="7251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 dirty="0" smtClean="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1463" indent="-271463"/>
            <a:r>
              <a:rPr lang="pt-BR" sz="2100" dirty="0" smtClean="0"/>
              <a:t>Atribuir Macro “Sorteio” à figura “Clique ...” em B1:</a:t>
            </a:r>
            <a:endParaRPr lang="pt-BR" sz="2000" dirty="0" smtClean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8524"/>
            <a:ext cx="4648199" cy="603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364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9050"/>
            <a:ext cx="9144000" cy="824291"/>
          </a:xfrm>
        </p:spPr>
        <p:txBody>
          <a:bodyPr/>
          <a:lstStyle/>
          <a:p>
            <a:r>
              <a:rPr lang="pt-BR" dirty="0" smtClean="0"/>
              <a:t>VBA - Visual Basic do Excel - Macro Sorteio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r="60947" b="35381"/>
          <a:stretch/>
        </p:blipFill>
        <p:spPr>
          <a:xfrm>
            <a:off x="3335866" y="843341"/>
            <a:ext cx="5799667" cy="5997725"/>
          </a:xfrm>
          <a:prstGeom prst="rect">
            <a:avLst/>
          </a:prstGeom>
        </p:spPr>
      </p:pic>
      <p:pic>
        <p:nvPicPr>
          <p:cNvPr id="3" name="Imagem 2" descr="Macro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9" y="3860029"/>
            <a:ext cx="3159366" cy="2951408"/>
          </a:xfrm>
          <a:prstGeom prst="rect">
            <a:avLst/>
          </a:prstGeom>
        </p:spPr>
      </p:pic>
      <p:sp>
        <p:nvSpPr>
          <p:cNvPr id="6" name="Espaço Reservado para Conteúdo 4"/>
          <p:cNvSpPr txBox="1">
            <a:spLocks/>
          </p:cNvSpPr>
          <p:nvPr/>
        </p:nvSpPr>
        <p:spPr>
          <a:xfrm>
            <a:off x="-31247" y="829229"/>
            <a:ext cx="3443314" cy="7540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 dirty="0" smtClean="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1463" indent="-271463"/>
            <a:r>
              <a:rPr lang="pt-BR" sz="2100" dirty="0" smtClean="0"/>
              <a:t>Exibir; Exibir Macros; </a:t>
            </a:r>
            <a:br>
              <a:rPr lang="pt-BR" sz="2100" dirty="0" smtClean="0"/>
            </a:br>
            <a:r>
              <a:rPr lang="pt-BR" sz="2100" dirty="0" smtClean="0"/>
              <a:t>Editar (Mostra o VBA)</a:t>
            </a:r>
            <a:endParaRPr lang="pt-BR" sz="2000" dirty="0" smtClean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766" y="1618107"/>
            <a:ext cx="3150899" cy="2190132"/>
          </a:xfrm>
          <a:prstGeom prst="rect">
            <a:avLst/>
          </a:prstGeom>
        </p:spPr>
      </p:pic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2523892" y="4724162"/>
            <a:ext cx="613904" cy="27839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9320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212966"/>
            <a:ext cx="7658100" cy="933450"/>
          </a:xfrm>
        </p:spPr>
        <p:txBody>
          <a:bodyPr/>
          <a:lstStyle/>
          <a:p>
            <a:r>
              <a:rPr lang="pt-BR" dirty="0" smtClean="0">
                <a:effectLst/>
              </a:rPr>
              <a:t>Macro</a:t>
            </a:r>
            <a:endParaRPr lang="pt-BR" dirty="0">
              <a:effectLst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34012" y="495104"/>
            <a:ext cx="8873510" cy="1947839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pt-BR" sz="2000" dirty="0"/>
              <a:t>Uma </a:t>
            </a:r>
            <a:r>
              <a:rPr lang="pt-BR" sz="2000" b="1" dirty="0" smtClean="0"/>
              <a:t>Macro</a:t>
            </a:r>
            <a:r>
              <a:rPr lang="pt-BR" sz="2000" dirty="0" smtClean="0"/>
              <a:t> </a:t>
            </a:r>
            <a:r>
              <a:rPr lang="pt-BR" sz="2000" dirty="0"/>
              <a:t>é seqüência de </a:t>
            </a:r>
            <a:r>
              <a:rPr lang="pt-BR" sz="2000" dirty="0" smtClean="0"/>
              <a:t>comandos, </a:t>
            </a:r>
            <a:r>
              <a:rPr lang="pt-BR" sz="2000" dirty="0"/>
              <a:t>funções </a:t>
            </a:r>
            <a:r>
              <a:rPr lang="pt-BR" sz="2000" dirty="0" smtClean="0"/>
              <a:t>e operações armazenados </a:t>
            </a:r>
            <a:r>
              <a:rPr lang="pt-BR" sz="2000" dirty="0"/>
              <a:t>em um módulo do Visual </a:t>
            </a:r>
            <a:r>
              <a:rPr lang="pt-BR" sz="2000" dirty="0" smtClean="0"/>
              <a:t>Basic (VBA), </a:t>
            </a:r>
            <a:r>
              <a:rPr lang="pt-BR" sz="2000" dirty="0"/>
              <a:t>ou seja, </a:t>
            </a:r>
            <a:r>
              <a:rPr lang="pt-BR" sz="2000" dirty="0" smtClean="0"/>
              <a:t>são sequências </a:t>
            </a:r>
            <a:r>
              <a:rPr lang="pt-BR" sz="2000" dirty="0"/>
              <a:t>pré-gravadas de comandos, que podem ser acionadas </a:t>
            </a:r>
            <a:r>
              <a:rPr lang="pt-BR" sz="2000" dirty="0" smtClean="0"/>
              <a:t>diretamente – automação do processamento.</a:t>
            </a:r>
          </a:p>
          <a:p>
            <a:pPr>
              <a:spcBef>
                <a:spcPts val="300"/>
              </a:spcBef>
              <a:buFont typeface="+mj-lt"/>
              <a:buAutoNum type="arabicPeriod"/>
            </a:pPr>
            <a:r>
              <a:rPr lang="pt-BR" sz="2000" dirty="0" smtClean="0"/>
              <a:t>Abra: </a:t>
            </a:r>
            <a:r>
              <a:rPr lang="pt-BR" sz="2000" b="1" dirty="0" smtClean="0">
                <a:solidFill>
                  <a:srgbClr val="006600"/>
                </a:solidFill>
              </a:rPr>
              <a:t>10_01 LeiaBem</a:t>
            </a:r>
          </a:p>
          <a:p>
            <a:pPr>
              <a:spcBef>
                <a:spcPts val="300"/>
              </a:spcBef>
            </a:pPr>
            <a:r>
              <a:rPr lang="pt-BR" sz="2000" i="1" dirty="0"/>
              <a:t>Lembre-se que criamos esta pasta para usar filtro </a:t>
            </a:r>
            <a:r>
              <a:rPr lang="pt-BR" sz="2000" i="1" dirty="0" smtClean="0"/>
              <a:t>avançado</a:t>
            </a:r>
          </a:p>
          <a:p>
            <a:pPr>
              <a:spcBef>
                <a:spcPts val="300"/>
              </a:spcBef>
            </a:pPr>
            <a:endParaRPr lang="pt-BR" sz="2000" i="1" dirty="0"/>
          </a:p>
          <a:p>
            <a:pPr>
              <a:spcBef>
                <a:spcPts val="300"/>
              </a:spcBef>
            </a:pPr>
            <a:endParaRPr lang="pt-BR" sz="2000" i="1" dirty="0" smtClean="0"/>
          </a:p>
          <a:p>
            <a:pPr>
              <a:spcBef>
                <a:spcPts val="300"/>
              </a:spcBef>
            </a:pPr>
            <a:endParaRPr lang="pt-BR" sz="2000" i="1" dirty="0"/>
          </a:p>
          <a:p>
            <a:pPr>
              <a:spcBef>
                <a:spcPts val="300"/>
              </a:spcBef>
            </a:pPr>
            <a:endParaRPr lang="pt-BR" sz="2000" i="1" dirty="0" smtClean="0"/>
          </a:p>
          <a:p>
            <a:pPr>
              <a:spcBef>
                <a:spcPts val="300"/>
              </a:spcBef>
            </a:pPr>
            <a:endParaRPr lang="pt-BR" sz="2000" i="1" dirty="0"/>
          </a:p>
          <a:p>
            <a:pPr>
              <a:spcBef>
                <a:spcPts val="300"/>
              </a:spcBef>
            </a:pPr>
            <a:endParaRPr lang="pt-BR" sz="2000" i="1" dirty="0" smtClean="0"/>
          </a:p>
          <a:p>
            <a:pPr>
              <a:spcBef>
                <a:spcPts val="300"/>
              </a:spcBef>
            </a:pPr>
            <a:endParaRPr lang="pt-BR" sz="2000" i="1" dirty="0"/>
          </a:p>
          <a:p>
            <a:pPr>
              <a:spcBef>
                <a:spcPts val="300"/>
              </a:spcBef>
            </a:pPr>
            <a:endParaRPr lang="pt-BR" sz="2000" i="1" dirty="0" smtClean="0"/>
          </a:p>
          <a:p>
            <a:pPr>
              <a:spcBef>
                <a:spcPts val="300"/>
              </a:spcBef>
            </a:pPr>
            <a:endParaRPr lang="pt-BR" sz="2000" i="1" dirty="0"/>
          </a:p>
          <a:p>
            <a:pPr>
              <a:spcBef>
                <a:spcPts val="300"/>
              </a:spcBef>
            </a:pPr>
            <a:endParaRPr lang="pt-BR" sz="2000" i="1" dirty="0" smtClean="0"/>
          </a:p>
          <a:p>
            <a:pPr>
              <a:spcBef>
                <a:spcPts val="300"/>
              </a:spcBef>
            </a:pPr>
            <a:endParaRPr lang="pt-BR" sz="1800" i="1" dirty="0"/>
          </a:p>
          <a:p>
            <a:pPr>
              <a:spcBef>
                <a:spcPts val="300"/>
              </a:spcBef>
            </a:pPr>
            <a:r>
              <a:rPr lang="pt-BR" sz="2000" dirty="0"/>
              <a:t>Vamos automatizar o procedimento de extração de dados que já realizamos no exercício </a:t>
            </a:r>
            <a:r>
              <a:rPr lang="pt-BR" sz="2000" dirty="0" smtClean="0"/>
              <a:t>LeiaBem, vamos Gravar </a:t>
            </a:r>
            <a:r>
              <a:rPr lang="pt-BR" sz="2000" dirty="0"/>
              <a:t>uma </a:t>
            </a:r>
            <a:r>
              <a:rPr lang="pt-BR" sz="2000" dirty="0" smtClean="0"/>
              <a:t>Macro. </a:t>
            </a:r>
            <a:endParaRPr lang="pt-BR" sz="2000" dirty="0"/>
          </a:p>
          <a:p>
            <a:pPr marL="355600" indent="-355600">
              <a:spcBef>
                <a:spcPts val="300"/>
              </a:spcBef>
              <a:buFont typeface="+mj-lt"/>
              <a:buAutoNum type="arabicPeriod" startAt="2"/>
            </a:pPr>
            <a:r>
              <a:rPr lang="pt-BR" sz="2000" b="1" u="sng" dirty="0">
                <a:solidFill>
                  <a:srgbClr val="006600"/>
                </a:solidFill>
              </a:rPr>
              <a:t>Exibição</a:t>
            </a:r>
            <a:r>
              <a:rPr lang="pt-BR" sz="2000" b="1" dirty="0">
                <a:solidFill>
                  <a:srgbClr val="006600"/>
                </a:solidFill>
              </a:rPr>
              <a:t>: </a:t>
            </a:r>
            <a:r>
              <a:rPr lang="pt-BR" sz="2000" b="1" u="sng" dirty="0">
                <a:solidFill>
                  <a:srgbClr val="006600"/>
                </a:solidFill>
              </a:rPr>
              <a:t>Macros</a:t>
            </a:r>
            <a:r>
              <a:rPr lang="pt-BR" sz="2000" b="1" dirty="0">
                <a:solidFill>
                  <a:srgbClr val="006600"/>
                </a:solidFill>
              </a:rPr>
              <a:t>: </a:t>
            </a:r>
            <a:r>
              <a:rPr lang="pt-BR" sz="2000" b="1" u="sng" dirty="0">
                <a:solidFill>
                  <a:srgbClr val="006600"/>
                </a:solidFill>
              </a:rPr>
              <a:t>Gravar Macro...</a:t>
            </a:r>
            <a:r>
              <a:rPr lang="pt-BR" sz="2000" b="1" dirty="0">
                <a:solidFill>
                  <a:srgbClr val="006600"/>
                </a:solidFill>
              </a:rPr>
              <a:t>:</a:t>
            </a:r>
          </a:p>
          <a:p>
            <a:pPr>
              <a:spcBef>
                <a:spcPts val="300"/>
              </a:spcBef>
            </a:pPr>
            <a:endParaRPr lang="pt-BR" sz="2000" i="1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21810" y="6562904"/>
            <a:ext cx="684484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{155</a:t>
            </a:r>
            <a:r>
              <a:rPr lang="pt-BR" dirty="0"/>
              <a:t>}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36" y="2348853"/>
            <a:ext cx="9132664" cy="3292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8024303" y="2780297"/>
            <a:ext cx="597384" cy="6188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4096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99318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Gravando Macros</a:t>
            </a:r>
            <a:endParaRPr lang="pt-BR" sz="2800" dirty="0">
              <a:effectLst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69461" y="478612"/>
            <a:ext cx="4722757" cy="3033686"/>
          </a:xfrm>
        </p:spPr>
        <p:txBody>
          <a:bodyPr/>
          <a:lstStyle/>
          <a:p>
            <a:pPr marL="273050" indent="-273050"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r>
              <a:rPr lang="pt-BR" sz="2000" b="1" u="sng" dirty="0" smtClean="0">
                <a:solidFill>
                  <a:srgbClr val="006600"/>
                </a:solidFill>
              </a:rPr>
              <a:t>Exibição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Macros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Gravar Macro...</a:t>
            </a:r>
            <a:endParaRPr lang="pt-BR" sz="2000" b="1" dirty="0" smtClean="0">
              <a:solidFill>
                <a:srgbClr val="006600"/>
              </a:solidFill>
            </a:endParaRPr>
          </a:p>
          <a:p>
            <a:pPr marL="273050" indent="-273050"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r>
              <a:rPr lang="pt-BR" sz="2000" dirty="0" smtClean="0"/>
              <a:t>Gravar Macro: </a:t>
            </a:r>
            <a:r>
              <a:rPr lang="pt-BR" sz="2000" b="1" dirty="0" smtClean="0">
                <a:solidFill>
                  <a:schemeClr val="tx1"/>
                </a:solidFill>
              </a:rPr>
              <a:t>Selec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endParaRPr lang="pt-BR" sz="2000" b="1" u="sng" dirty="0" smtClean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endParaRPr lang="pt-BR" sz="2000" b="1" u="sng" dirty="0" smtClean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endParaRPr lang="pt-BR" sz="2000" b="1" u="sng" dirty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endParaRPr lang="pt-BR" sz="2000" b="1" u="sng" dirty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endParaRPr lang="pt-BR" sz="3600" b="1" u="sng" dirty="0">
              <a:solidFill>
                <a:srgbClr val="006600"/>
              </a:solidFill>
            </a:endParaRPr>
          </a:p>
          <a:p>
            <a:pPr marL="273050" indent="-273050">
              <a:lnSpc>
                <a:spcPct val="100000"/>
              </a:lnSpc>
              <a:spcBef>
                <a:spcPts val="300"/>
              </a:spcBef>
              <a:buFont typeface="+mj-lt"/>
              <a:buAutoNum type="arabicPeriod" startAt="2"/>
            </a:pPr>
            <a:r>
              <a:rPr lang="pt-BR" sz="2000" b="1" u="sng" dirty="0" smtClean="0">
                <a:solidFill>
                  <a:srgbClr val="006600"/>
                </a:solidFill>
              </a:rPr>
              <a:t>OK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56"/>
          <a:stretch/>
        </p:blipFill>
        <p:spPr bwMode="auto">
          <a:xfrm>
            <a:off x="5085" y="5912994"/>
            <a:ext cx="2010843" cy="94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1005705" y="6458027"/>
            <a:ext cx="446542" cy="293355"/>
          </a:xfrm>
          <a:prstGeom prst="ellipse">
            <a:avLst/>
          </a:prstGeom>
          <a:noFill/>
          <a:ln w="38100" cmpd="dbl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69236" y="6104411"/>
            <a:ext cx="6858033" cy="74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2360" y="887318"/>
            <a:ext cx="3051640" cy="263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78730" y="4025095"/>
            <a:ext cx="2500034" cy="180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Espaço Reservado para Conteúdo 2"/>
          <p:cNvSpPr txBox="1">
            <a:spLocks/>
          </p:cNvSpPr>
          <p:nvPr/>
        </p:nvSpPr>
        <p:spPr bwMode="auto">
          <a:xfrm>
            <a:off x="9814" y="3585771"/>
            <a:ext cx="8206908" cy="213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3050" indent="-273050">
              <a:spcBef>
                <a:spcPts val="100"/>
              </a:spcBef>
            </a:pPr>
            <a:r>
              <a:rPr lang="pt-BR" sz="2000" dirty="0" smtClean="0"/>
              <a:t>Realize os comandos que elas serão gravadas até “Parar gravação”</a:t>
            </a:r>
            <a:endParaRPr lang="pt-BR" sz="2000" i="1" dirty="0" smtClean="0"/>
          </a:p>
          <a:p>
            <a:pPr marL="273050" indent="-273050">
              <a:spcBef>
                <a:spcPts val="100"/>
              </a:spcBef>
              <a:buFont typeface="+mj-lt"/>
              <a:buAutoNum type="arabicPeriod" startAt="5"/>
            </a:pPr>
            <a:r>
              <a:rPr lang="pt-BR" sz="2000" b="1" u="sng" dirty="0" smtClean="0">
                <a:solidFill>
                  <a:srgbClr val="006600"/>
                </a:solidFill>
              </a:rPr>
              <a:t>Dados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Filtro avançado</a:t>
            </a:r>
            <a:r>
              <a:rPr lang="pt-BR" sz="2000" b="1" dirty="0" smtClean="0">
                <a:solidFill>
                  <a:srgbClr val="006600"/>
                </a:solidFill>
              </a:rPr>
              <a:t>:</a:t>
            </a:r>
          </a:p>
          <a:p>
            <a:pPr marL="273050" indent="-273050">
              <a:spcBef>
                <a:spcPts val="100"/>
              </a:spcBef>
              <a:buFont typeface="+mj-lt"/>
              <a:buAutoNum type="arabicPeriod" startAt="5"/>
            </a:pPr>
            <a:r>
              <a:rPr lang="pt-BR" sz="2000" dirty="0"/>
              <a:t>Assinale</a:t>
            </a:r>
            <a:r>
              <a:rPr lang="pt-BR" sz="2000" dirty="0" smtClean="0">
                <a:solidFill>
                  <a:srgbClr val="006600"/>
                </a:solidFill>
              </a:rPr>
              <a:t> </a:t>
            </a:r>
            <a:r>
              <a:rPr lang="pt-BR" sz="2000" u="sng" dirty="0" smtClean="0">
                <a:solidFill>
                  <a:srgbClr val="006600"/>
                </a:solidFill>
              </a:rPr>
              <a:t>Copiar em outro lugar</a:t>
            </a:r>
          </a:p>
          <a:p>
            <a:pPr marL="273050" indent="-273050">
              <a:spcBef>
                <a:spcPts val="100"/>
              </a:spcBef>
              <a:buFont typeface="+mj-lt"/>
              <a:buAutoNum type="arabicPeriod" startAt="5"/>
            </a:pPr>
            <a:r>
              <a:rPr lang="pt-BR" sz="2000" dirty="0" smtClean="0">
                <a:solidFill>
                  <a:srgbClr val="006600"/>
                </a:solidFill>
              </a:rPr>
              <a:t>BDADOS; Criterios; Area_de_extracao</a:t>
            </a:r>
          </a:p>
          <a:p>
            <a:pPr marL="273050" indent="-273050">
              <a:spcBef>
                <a:spcPts val="100"/>
              </a:spcBef>
              <a:buFont typeface="+mj-lt"/>
              <a:buAutoNum type="arabicPeriod" startAt="5"/>
            </a:pPr>
            <a:r>
              <a:rPr lang="pt-BR" sz="2000" b="1" u="sng" dirty="0" smtClean="0">
                <a:solidFill>
                  <a:srgbClr val="006600"/>
                </a:solidFill>
              </a:rPr>
              <a:t>OK</a:t>
            </a:r>
          </a:p>
          <a:p>
            <a:pPr marL="273050" indent="-273050">
              <a:spcBef>
                <a:spcPts val="100"/>
              </a:spcBef>
              <a:buFont typeface="+mj-lt"/>
              <a:buAutoNum type="arabicPeriod" startAt="5"/>
            </a:pPr>
            <a:r>
              <a:rPr lang="pt-BR" sz="2000" b="1" u="sng" dirty="0" smtClean="0">
                <a:solidFill>
                  <a:srgbClr val="006600"/>
                </a:solidFill>
              </a:rPr>
              <a:t>Macros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Parar gravação</a:t>
            </a:r>
            <a:r>
              <a:rPr lang="pt-BR" sz="2000" b="1" dirty="0" smtClean="0">
                <a:solidFill>
                  <a:srgbClr val="006600"/>
                </a:solidFill>
              </a:rPr>
              <a:t> </a:t>
            </a:r>
            <a:r>
              <a:rPr lang="pt-BR" sz="2000" dirty="0" smtClean="0"/>
              <a:t>ou </a:t>
            </a:r>
            <a:br>
              <a:rPr lang="pt-BR" sz="2000" dirty="0" smtClean="0"/>
            </a:br>
            <a:r>
              <a:rPr lang="pt-BR" sz="2000" dirty="0" smtClean="0"/>
              <a:t>clique no </a:t>
            </a:r>
            <a:r>
              <a:rPr lang="pt-BR" sz="2000" dirty="0"/>
              <a:t>ícone de gravação</a:t>
            </a:r>
          </a:p>
          <a:p>
            <a:pPr marL="273050" indent="-273050">
              <a:spcBef>
                <a:spcPts val="100"/>
              </a:spcBef>
              <a:buFont typeface="+mj-lt"/>
              <a:buAutoNum type="arabicPeriod" startAt="5"/>
            </a:pPr>
            <a:endParaRPr lang="pt-BR" sz="2000" b="1" u="sng" dirty="0" smtClean="0">
              <a:solidFill>
                <a:srgbClr val="006600"/>
              </a:solidFill>
            </a:endParaRPr>
          </a:p>
        </p:txBody>
      </p:sp>
      <p:sp>
        <p:nvSpPr>
          <p:cNvPr id="18" name="Espaço Reservado para Conteúdo 2"/>
          <p:cNvSpPr txBox="1">
            <a:spLocks/>
          </p:cNvSpPr>
          <p:nvPr/>
        </p:nvSpPr>
        <p:spPr bwMode="auto">
          <a:xfrm>
            <a:off x="555302" y="5653463"/>
            <a:ext cx="6502304" cy="39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3050" indent="-273050">
              <a:lnSpc>
                <a:spcPct val="100000"/>
              </a:lnSpc>
              <a:spcBef>
                <a:spcPts val="300"/>
              </a:spcBef>
            </a:pPr>
            <a:r>
              <a:rPr lang="pt-BR" sz="2000" dirty="0" smtClean="0"/>
              <a:t>Note ao lado do </a:t>
            </a:r>
            <a:r>
              <a:rPr lang="pt-BR" sz="2000" b="1" dirty="0" smtClean="0">
                <a:solidFill>
                  <a:schemeClr val="tx1"/>
                </a:solidFill>
              </a:rPr>
              <a:t>Pronto</a:t>
            </a:r>
            <a:r>
              <a:rPr lang="pt-BR" sz="2000" dirty="0" smtClean="0"/>
              <a:t>, o símbolo: </a:t>
            </a:r>
            <a:r>
              <a:rPr lang="pt-BR" sz="2000" b="1" dirty="0" smtClean="0">
                <a:solidFill>
                  <a:srgbClr val="FF0000"/>
                </a:solidFill>
              </a:rPr>
              <a:t>Gravando</a:t>
            </a:r>
            <a:r>
              <a:rPr lang="pt-BR" sz="2000" dirty="0" smtClean="0"/>
              <a:t>)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/>
            </a:pPr>
            <a:endParaRPr lang="pt-BR" sz="2000" dirty="0" smtClean="0"/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lang="pt-BR" sz="2000" dirty="0" smtClean="0"/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lang="pt-BR" sz="2000" dirty="0" smtClean="0"/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lang="pt-BR" sz="2000" dirty="0" smtClean="0"/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lang="pt-BR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6575" y="1194491"/>
            <a:ext cx="2919231" cy="220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5" y="528029"/>
            <a:ext cx="2134335" cy="305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9814" y="1555286"/>
            <a:ext cx="1376498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3108092" y="1506829"/>
            <a:ext cx="613904" cy="278392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1878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200266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Executar Macros</a:t>
            </a:r>
            <a:endParaRPr lang="pt-BR" sz="2800" dirty="0">
              <a:effectLst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2403" y="586278"/>
            <a:ext cx="2890103" cy="1938558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+mj-lt"/>
              <a:buAutoNum type="arabicPeriod" startAt="10"/>
            </a:pPr>
            <a:r>
              <a:rPr lang="pt-BR" sz="2000" b="1" dirty="0" smtClean="0">
                <a:solidFill>
                  <a:srgbClr val="006600"/>
                </a:solidFill>
              </a:rPr>
              <a:t>C3&gt;7000</a:t>
            </a:r>
          </a:p>
          <a:p>
            <a:pPr marL="450850" indent="-450850">
              <a:lnSpc>
                <a:spcPct val="100000"/>
              </a:lnSpc>
              <a:buFont typeface="+mj-lt"/>
              <a:buAutoNum type="arabicPeriod" startAt="10"/>
            </a:pPr>
            <a:r>
              <a:rPr lang="pt-BR" sz="2000" b="1" dirty="0" smtClean="0">
                <a:solidFill>
                  <a:srgbClr val="006600"/>
                </a:solidFill>
              </a:rPr>
              <a:t>C4&gt;7000</a:t>
            </a:r>
          </a:p>
          <a:p>
            <a:pPr marL="450850" indent="-450850">
              <a:lnSpc>
                <a:spcPct val="100000"/>
              </a:lnSpc>
              <a:buFont typeface="+mj-lt"/>
              <a:buAutoNum type="arabicPeriod" startAt="10"/>
            </a:pPr>
            <a:r>
              <a:rPr lang="pt-BR" sz="2000" b="1" u="sng" dirty="0" smtClean="0">
                <a:solidFill>
                  <a:srgbClr val="006600"/>
                </a:solidFill>
              </a:rPr>
              <a:t>Exibição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Macros</a:t>
            </a:r>
            <a:r>
              <a:rPr lang="pt-BR" sz="2000" b="1" dirty="0" smtClean="0">
                <a:solidFill>
                  <a:srgbClr val="006600"/>
                </a:solidFill>
              </a:rPr>
              <a:t>:</a:t>
            </a:r>
            <a:br>
              <a:rPr lang="pt-BR" sz="2000" b="1" dirty="0" smtClean="0">
                <a:solidFill>
                  <a:srgbClr val="006600"/>
                </a:solidFill>
              </a:rPr>
            </a:br>
            <a:r>
              <a:rPr lang="pt-BR" sz="2000" b="1" dirty="0" smtClean="0">
                <a:solidFill>
                  <a:schemeClr val="tx1"/>
                </a:solidFill>
              </a:rPr>
              <a:t>Selec </a:t>
            </a:r>
            <a:br>
              <a:rPr lang="pt-BR" sz="2000" b="1" dirty="0" smtClean="0">
                <a:solidFill>
                  <a:schemeClr val="tx1"/>
                </a:solidFill>
              </a:rPr>
            </a:br>
            <a:r>
              <a:rPr lang="pt-BR" sz="2000" b="1" u="sng" dirty="0" smtClean="0">
                <a:solidFill>
                  <a:srgbClr val="006600"/>
                </a:solidFill>
              </a:rPr>
              <a:t>Executar</a:t>
            </a:r>
            <a:endParaRPr lang="pt-BR" sz="2000" b="1" u="sng" dirty="0">
              <a:solidFill>
                <a:srgbClr val="0066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834" y="4790364"/>
            <a:ext cx="9153411" cy="2076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Espaço Reservado para Conteúdo 2"/>
          <p:cNvSpPr txBox="1">
            <a:spLocks/>
          </p:cNvSpPr>
          <p:nvPr/>
        </p:nvSpPr>
        <p:spPr bwMode="auto">
          <a:xfrm>
            <a:off x="83212" y="4293338"/>
            <a:ext cx="7708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300"/>
              </a:spcBef>
            </a:pPr>
            <a:r>
              <a:rPr lang="pt-BR" sz="2000" i="1" dirty="0" smtClean="0"/>
              <a:t>Note que após </a:t>
            </a:r>
            <a:r>
              <a:rPr lang="pt-BR" sz="2000" b="1" u="sng" dirty="0">
                <a:solidFill>
                  <a:srgbClr val="006600"/>
                </a:solidFill>
              </a:rPr>
              <a:t>Executar</a:t>
            </a:r>
            <a:r>
              <a:rPr lang="pt-BR" sz="2000" i="1" dirty="0" smtClean="0"/>
              <a:t> o Filtro avançado foi aplicado:</a:t>
            </a:r>
            <a:endParaRPr lang="pt-BR" sz="2000" dirty="0" smtClean="0"/>
          </a:p>
          <a:p>
            <a:pPr>
              <a:spcBef>
                <a:spcPts val="300"/>
              </a:spcBef>
            </a:pPr>
            <a:endParaRPr lang="pt-BR" sz="2000" dirty="0" smtClean="0"/>
          </a:p>
          <a:p>
            <a:pPr>
              <a:spcBef>
                <a:spcPts val="300"/>
              </a:spcBef>
            </a:pPr>
            <a:endParaRPr lang="pt-BR" sz="2000" dirty="0" smtClean="0"/>
          </a:p>
          <a:p>
            <a:pPr>
              <a:spcBef>
                <a:spcPts val="300"/>
              </a:spcBef>
            </a:pPr>
            <a:endParaRPr lang="pt-BR" sz="20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4309" y="2373416"/>
            <a:ext cx="1830935" cy="179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2902" y="528899"/>
            <a:ext cx="5759344" cy="371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8304760" y="1308227"/>
            <a:ext cx="819151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sz="2000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48292" y="6571728"/>
            <a:ext cx="684484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{156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1505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81878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Exibir / Editar uma Macro</a:t>
            </a:r>
            <a:endParaRPr lang="pt-BR" sz="2800" dirty="0">
              <a:effectLst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2774" y="545043"/>
            <a:ext cx="3411624" cy="2400741"/>
          </a:xfrm>
        </p:spPr>
        <p:txBody>
          <a:bodyPr/>
          <a:lstStyle/>
          <a:p>
            <a:pPr marL="271463" indent="-271463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lang="pt-BR" sz="2000" dirty="0" smtClean="0"/>
              <a:t>Para visualizar ou </a:t>
            </a:r>
            <a:r>
              <a:rPr lang="pt-BR" sz="2000" b="1" u="sng" dirty="0" smtClean="0"/>
              <a:t>Editar</a:t>
            </a:r>
            <a:r>
              <a:rPr lang="pt-BR" sz="2000" dirty="0" smtClean="0"/>
              <a:t> o conteúdo da Macro:</a:t>
            </a:r>
            <a:endParaRPr lang="pt-BR" sz="2000" i="1" dirty="0" smtClean="0"/>
          </a:p>
          <a:p>
            <a:pPr marL="361950" indent="-36195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rabicPeriod" startAt="13"/>
            </a:pPr>
            <a:r>
              <a:rPr lang="pt-BR" sz="2000" dirty="0" smtClean="0"/>
              <a:t>Abra: </a:t>
            </a:r>
            <a:r>
              <a:rPr lang="pt-BR" sz="2000" b="1" dirty="0" smtClean="0">
                <a:solidFill>
                  <a:srgbClr val="006600"/>
                </a:solidFill>
              </a:rPr>
              <a:t>10_02LeiaBem </a:t>
            </a:r>
            <a:br>
              <a:rPr lang="pt-BR" sz="2000" b="1" dirty="0" smtClean="0">
                <a:solidFill>
                  <a:srgbClr val="006600"/>
                </a:solidFill>
              </a:rPr>
            </a:br>
            <a:r>
              <a:rPr lang="pt-BR" sz="2000" i="1" dirty="0" smtClean="0"/>
              <a:t>(</a:t>
            </a:r>
            <a:r>
              <a:rPr lang="pt-BR" sz="2000" i="1" dirty="0"/>
              <a:t>opcional</a:t>
            </a:r>
            <a:r>
              <a:rPr lang="pt-BR" sz="2000" i="1" dirty="0" smtClean="0"/>
              <a:t>)</a:t>
            </a:r>
          </a:p>
          <a:p>
            <a:pPr marL="361950" indent="-36195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rabicPeriod" startAt="13"/>
            </a:pPr>
            <a:r>
              <a:rPr lang="pt-BR" sz="2000" b="1" u="sng" dirty="0">
                <a:solidFill>
                  <a:srgbClr val="006600"/>
                </a:solidFill>
              </a:rPr>
              <a:t>Exibição</a:t>
            </a:r>
            <a:r>
              <a:rPr lang="pt-BR" sz="2000" b="1" dirty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Macros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Exibir Macros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br>
              <a:rPr lang="pt-BR" sz="2000" b="1" dirty="0" smtClean="0">
                <a:solidFill>
                  <a:srgbClr val="006600"/>
                </a:solidFill>
              </a:rPr>
            </a:br>
            <a:r>
              <a:rPr lang="pt-BR" sz="2000" b="1" dirty="0" smtClean="0">
                <a:solidFill>
                  <a:schemeClr val="tx1"/>
                </a:solidFill>
              </a:rPr>
              <a:t>Selec </a:t>
            </a:r>
            <a:r>
              <a:rPr lang="pt-BR" sz="2000" b="1" u="sng" dirty="0" smtClean="0">
                <a:solidFill>
                  <a:srgbClr val="006600"/>
                </a:solidFill>
              </a:rPr>
              <a:t>Editar</a:t>
            </a:r>
            <a:endParaRPr lang="pt-BR" sz="2000" i="1" dirty="0" smtClean="0"/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endParaRPr lang="pt-BR" sz="2000" dirty="0" smtClean="0"/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rabicPeriod"/>
            </a:pPr>
            <a:endParaRPr lang="pt-BR" sz="2000" dirty="0" smtClean="0"/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endParaRPr lang="pt-BR" sz="2000" dirty="0" smtClean="0"/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endParaRPr lang="pt-BR" sz="2000" dirty="0"/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endParaRPr lang="pt-BR" sz="2000" dirty="0" smtClean="0"/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endParaRPr lang="pt-BR" sz="2000" dirty="0"/>
          </a:p>
        </p:txBody>
      </p:sp>
      <p:sp>
        <p:nvSpPr>
          <p:cNvPr id="15" name="Espaço Reservado para Conteúdo 2"/>
          <p:cNvSpPr txBox="1">
            <a:spLocks/>
          </p:cNvSpPr>
          <p:nvPr/>
        </p:nvSpPr>
        <p:spPr bwMode="auto">
          <a:xfrm>
            <a:off x="17464" y="2960621"/>
            <a:ext cx="4247074" cy="289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71463" indent="-271463"/>
            <a:r>
              <a:rPr lang="pt-BR" sz="2000" dirty="0" smtClean="0"/>
              <a:t>Veja a Macro gravada em VBA </a:t>
            </a:r>
            <a:br>
              <a:rPr lang="pt-BR" sz="2000" dirty="0" smtClean="0"/>
            </a:br>
            <a:r>
              <a:rPr lang="pt-BR" sz="2000" dirty="0" smtClean="0"/>
              <a:t>(Código em VBA – Visual Basic):</a:t>
            </a:r>
          </a:p>
          <a:p>
            <a:pPr marL="271463" indent="-271463"/>
            <a:r>
              <a:rPr lang="pt-BR" sz="2000" dirty="0" smtClean="0"/>
              <a:t>Feche o VBA</a:t>
            </a:r>
            <a:br>
              <a:rPr lang="pt-BR" sz="2000" dirty="0" smtClean="0"/>
            </a:br>
            <a:r>
              <a:rPr lang="pt-BR" sz="2000" dirty="0" smtClean="0"/>
              <a:t>para voltar a </a:t>
            </a:r>
            <a:br>
              <a:rPr lang="pt-BR" sz="2000" dirty="0" smtClean="0"/>
            </a:br>
            <a:r>
              <a:rPr lang="pt-BR" sz="2000" dirty="0" smtClean="0"/>
              <a:t>Planilha</a:t>
            </a:r>
            <a:br>
              <a:rPr lang="pt-BR" sz="2000" dirty="0" smtClean="0"/>
            </a:br>
            <a:r>
              <a:rPr lang="pt-BR" sz="2000" dirty="0" smtClean="0"/>
              <a:t>(clique no </a:t>
            </a:r>
            <a:r>
              <a:rPr lang="pt-B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2000" dirty="0" smtClean="0"/>
              <a:t>do canto</a:t>
            </a:r>
            <a:br>
              <a:rPr lang="pt-BR" sz="2000" dirty="0" smtClean="0"/>
            </a:br>
            <a:r>
              <a:rPr lang="pt-BR" sz="2000" dirty="0" smtClean="0"/>
              <a:t>superior</a:t>
            </a:r>
            <a:br>
              <a:rPr lang="pt-BR" sz="2000" dirty="0" smtClean="0"/>
            </a:br>
            <a:r>
              <a:rPr lang="pt-BR" sz="2000" dirty="0" smtClean="0"/>
              <a:t>direito)</a:t>
            </a:r>
            <a:endParaRPr lang="pt-BR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708" y="659980"/>
            <a:ext cx="2354239" cy="227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3673103" y="1378605"/>
            <a:ext cx="1182868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8813" y="662816"/>
            <a:ext cx="3284859" cy="291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8342004" y="1461393"/>
            <a:ext cx="720724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0468" y="3651335"/>
            <a:ext cx="7186014" cy="320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5970" y="6560758"/>
            <a:ext cx="662042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{157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4015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210122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Adicionar um Botão / Figura</a:t>
            </a:r>
            <a:endParaRPr lang="pt-BR" sz="2800" dirty="0">
              <a:effectLst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86" y="545087"/>
            <a:ext cx="5504693" cy="1046911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pt-BR" sz="2000" dirty="0" smtClean="0"/>
              <a:t>Vamos adicionar um Botão (Forma retangular) e utilizar este botão para automatizar a execução da macro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99426" y="1524971"/>
            <a:ext cx="2470255" cy="1689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Espaço Reservado para Conteúdo 2"/>
          <p:cNvSpPr txBox="1">
            <a:spLocks/>
          </p:cNvSpPr>
          <p:nvPr/>
        </p:nvSpPr>
        <p:spPr bwMode="auto">
          <a:xfrm>
            <a:off x="15974" y="1605647"/>
            <a:ext cx="3014112" cy="179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pt-BR" sz="2000" b="1" u="sng" dirty="0" smtClean="0">
                <a:solidFill>
                  <a:srgbClr val="006600"/>
                </a:solidFill>
              </a:rPr>
              <a:t>Inserir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u="sng" dirty="0" smtClean="0">
                <a:solidFill>
                  <a:srgbClr val="006600"/>
                </a:solidFill>
              </a:rPr>
              <a:t>Formas</a:t>
            </a:r>
            <a:r>
              <a:rPr lang="pt-BR" sz="2000" b="1" dirty="0" smtClean="0">
                <a:solidFill>
                  <a:srgbClr val="006600"/>
                </a:solidFill>
              </a:rPr>
              <a:t>: </a:t>
            </a:r>
            <a:r>
              <a:rPr lang="pt-BR" sz="2000" b="1" dirty="0" smtClean="0">
                <a:solidFill>
                  <a:schemeClr val="tx1"/>
                </a:solidFill>
              </a:rPr>
              <a:t>Retângulo ...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pt-BR" sz="2000" b="1" dirty="0" smtClean="0">
                <a:solidFill>
                  <a:srgbClr val="006600"/>
                </a:solidFill>
              </a:rPr>
              <a:t>Arraste</a:t>
            </a:r>
            <a:r>
              <a:rPr lang="pt-BR" sz="2000" dirty="0" smtClean="0"/>
              <a:t> o mouse </a:t>
            </a:r>
            <a:br>
              <a:rPr lang="pt-BR" sz="2000" dirty="0" smtClean="0"/>
            </a:br>
            <a:r>
              <a:rPr lang="pt-BR" sz="2000" dirty="0" smtClean="0"/>
              <a:t>para selecionar a </a:t>
            </a:r>
            <a:br>
              <a:rPr lang="pt-BR" sz="2000" dirty="0" smtClean="0"/>
            </a:br>
            <a:r>
              <a:rPr lang="pt-BR" sz="2000" dirty="0" smtClean="0"/>
              <a:t>área do retângulo</a:t>
            </a:r>
          </a:p>
        </p:txBody>
      </p:sp>
      <p:sp>
        <p:nvSpPr>
          <p:cNvPr id="15" name="Espaço Reservado para Conteúdo 2"/>
          <p:cNvSpPr txBox="1">
            <a:spLocks/>
          </p:cNvSpPr>
          <p:nvPr/>
        </p:nvSpPr>
        <p:spPr bwMode="auto">
          <a:xfrm>
            <a:off x="409264" y="5720377"/>
            <a:ext cx="5077140" cy="1130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pt-BR" sz="2000" dirty="0" smtClean="0"/>
              <a:t>Coloque o mouse no retângulo e clique o botão direito do mouse</a:t>
            </a:r>
          </a:p>
          <a:p>
            <a:pPr>
              <a:lnSpc>
                <a:spcPct val="95000"/>
              </a:lnSpc>
              <a:spcBef>
                <a:spcPts val="0"/>
              </a:spcBef>
              <a:buFont typeface="+mj-lt"/>
              <a:buAutoNum type="arabicPeriod" startAt="3"/>
            </a:pPr>
            <a:r>
              <a:rPr lang="pt-BR" sz="2000" dirty="0" smtClean="0"/>
              <a:t>Selecione: </a:t>
            </a:r>
            <a:r>
              <a:rPr lang="pt-BR" sz="2000" b="1" u="sng" dirty="0" smtClean="0"/>
              <a:t>Editar Texto</a:t>
            </a:r>
            <a:r>
              <a:rPr lang="pt-BR" sz="2000" dirty="0" smtClean="0"/>
              <a:t>: e digite </a:t>
            </a:r>
            <a:r>
              <a:rPr lang="pt-BR" sz="2000" b="1" dirty="0" smtClean="0">
                <a:solidFill>
                  <a:schemeClr val="tx1"/>
                </a:solidFill>
              </a:rPr>
              <a:t>Filtrar</a:t>
            </a:r>
            <a:endParaRPr lang="pt-BR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33"/>
          <a:stretch/>
        </p:blipFill>
        <p:spPr bwMode="auto">
          <a:xfrm>
            <a:off x="5550794" y="591234"/>
            <a:ext cx="3582964" cy="3085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2488" y="3303800"/>
            <a:ext cx="4075414" cy="240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70490" y="4000667"/>
            <a:ext cx="3776148" cy="285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-21889" y="6563441"/>
            <a:ext cx="662042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{158</a:t>
            </a:r>
            <a:r>
              <a:rPr lang="pt-B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7223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84135" y="592428"/>
            <a:ext cx="2459865" cy="279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99318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Aplicar uma Macro a uma figura</a:t>
            </a:r>
            <a:endParaRPr lang="pt-BR" sz="2800" dirty="0">
              <a:effectLst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7953" y="587535"/>
            <a:ext cx="5701782" cy="2059362"/>
          </a:xfrm>
        </p:spPr>
        <p:txBody>
          <a:bodyPr/>
          <a:lstStyle/>
          <a:p>
            <a:pPr marL="360363" indent="-3603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</a:pPr>
            <a:r>
              <a:rPr lang="pt-BR" sz="2000" dirty="0" smtClean="0"/>
              <a:t>Selecione o retângulo (</a:t>
            </a:r>
            <a:r>
              <a:rPr lang="pt-BR" sz="2000" b="1" dirty="0" smtClean="0">
                <a:solidFill>
                  <a:schemeClr val="tx1"/>
                </a:solidFill>
              </a:rPr>
              <a:t>Filtrar</a:t>
            </a:r>
            <a:r>
              <a:rPr lang="pt-BR" sz="2000" dirty="0" smtClean="0"/>
              <a:t>)</a:t>
            </a:r>
          </a:p>
          <a:p>
            <a:pPr marL="360363" indent="-3603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</a:pPr>
            <a:r>
              <a:rPr lang="pt-BR" sz="2000" dirty="0" smtClean="0"/>
              <a:t>Acione o botão direito do mouse</a:t>
            </a:r>
          </a:p>
          <a:p>
            <a:pPr marL="360363" indent="-3603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</a:pPr>
            <a:r>
              <a:rPr lang="pt-BR" sz="2000" dirty="0" smtClean="0"/>
              <a:t>Acione: </a:t>
            </a:r>
            <a:r>
              <a:rPr lang="pt-BR" sz="2000" b="1" u="sng" dirty="0" smtClean="0">
                <a:solidFill>
                  <a:schemeClr val="tx1"/>
                </a:solidFill>
              </a:rPr>
              <a:t>Atribuir macro...</a:t>
            </a:r>
          </a:p>
          <a:p>
            <a:pPr marL="360363" indent="-3603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</a:pPr>
            <a:r>
              <a:rPr lang="pt-BR" sz="2000" dirty="0" smtClean="0"/>
              <a:t>Selecione: </a:t>
            </a:r>
            <a:r>
              <a:rPr lang="pt-BR" sz="2000" b="1" u="sng" dirty="0" smtClean="0">
                <a:solidFill>
                  <a:schemeClr val="tx1"/>
                </a:solidFill>
              </a:rPr>
              <a:t>Selec</a:t>
            </a:r>
          </a:p>
          <a:p>
            <a:pPr marL="360363" indent="-3603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</a:pPr>
            <a:r>
              <a:rPr lang="pt-BR" sz="2000" b="1" u="sng" dirty="0">
                <a:solidFill>
                  <a:srgbClr val="006600"/>
                </a:solidFill>
              </a:rPr>
              <a:t>OK</a:t>
            </a:r>
            <a:r>
              <a:rPr lang="pt-BR" sz="2000" dirty="0" smtClean="0"/>
              <a:t> e</a:t>
            </a:r>
          </a:p>
          <a:p>
            <a:pPr marL="360363" indent="-3603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</a:pPr>
            <a:r>
              <a:rPr lang="pt-BR" sz="2000" dirty="0" smtClean="0"/>
              <a:t>Clique no Botão aciona a macro atribuída </a:t>
            </a:r>
            <a:endParaRPr lang="pt-BR" sz="20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013651"/>
            <a:ext cx="7588282" cy="356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-5970" y="6569225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{158-159}</a:t>
            </a:r>
            <a:endParaRPr lang="pt-BR" dirty="0"/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7588282" y="2720507"/>
            <a:ext cx="1182868" cy="355600"/>
          </a:xfrm>
          <a:prstGeom prst="ellipse">
            <a:avLst/>
          </a:prstGeom>
          <a:noFill/>
          <a:ln w="38100" cmpd="dbl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5783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-199318"/>
            <a:ext cx="7658100" cy="933450"/>
          </a:xfrm>
        </p:spPr>
        <p:txBody>
          <a:bodyPr/>
          <a:lstStyle/>
          <a:p>
            <a:r>
              <a:rPr lang="pt-BR" sz="2800" dirty="0" smtClean="0">
                <a:effectLst/>
              </a:rPr>
              <a:t>Executar a Macro</a:t>
            </a:r>
            <a:endParaRPr lang="pt-BR" sz="2800" dirty="0">
              <a:effectLst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0980" y="591034"/>
            <a:ext cx="8382191" cy="231959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2000" dirty="0"/>
              <a:t>Vamos Filtrar as Revistas com </a:t>
            </a:r>
            <a:r>
              <a:rPr lang="pt-BR" sz="2000" b="1" u="sng" dirty="0" smtClean="0"/>
              <a:t>Lucro</a:t>
            </a:r>
            <a:r>
              <a:rPr lang="pt-BR" sz="2000" dirty="0" smtClean="0"/>
              <a:t>: FEM&gt;4.000 </a:t>
            </a:r>
            <a:r>
              <a:rPr lang="pt-BR" sz="2000" dirty="0"/>
              <a:t>e </a:t>
            </a:r>
            <a:r>
              <a:rPr lang="pt-BR" sz="2000" dirty="0" smtClean="0"/>
              <a:t>OUT&gt;7.000</a:t>
            </a:r>
            <a:endParaRPr lang="pt-BR" sz="2000" dirty="0"/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pt-BR" sz="2000" b="1" dirty="0">
                <a:solidFill>
                  <a:srgbClr val="006600"/>
                </a:solidFill>
              </a:rPr>
              <a:t>C1=Lucro 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pt-BR" sz="2000" b="1" dirty="0" smtClean="0">
                <a:solidFill>
                  <a:srgbClr val="006600"/>
                </a:solidFill>
              </a:rPr>
              <a:t>B2=FEM </a:t>
            </a:r>
            <a:endParaRPr lang="pt-BR" sz="2000" b="1" dirty="0">
              <a:solidFill>
                <a:srgbClr val="006600"/>
              </a:solidFill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pt-BR" sz="2000" b="1" dirty="0" smtClean="0">
                <a:solidFill>
                  <a:srgbClr val="006600"/>
                </a:solidFill>
              </a:rPr>
              <a:t>C2&gt;4000 </a:t>
            </a:r>
            <a:endParaRPr lang="pt-BR" sz="2000" b="1" dirty="0">
              <a:solidFill>
                <a:srgbClr val="006600"/>
              </a:solidFill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pt-BR" sz="2000" dirty="0" smtClean="0"/>
              <a:t>Clique no Botão </a:t>
            </a:r>
            <a:r>
              <a:rPr lang="pt-BR" sz="2000" b="1" dirty="0" smtClean="0">
                <a:solidFill>
                  <a:schemeClr val="tx1"/>
                </a:solidFill>
              </a:rPr>
              <a:t>Filtrar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2000" i="1" dirty="0" smtClean="0"/>
              <a:t>Note que a Macro foi Executada</a:t>
            </a:r>
            <a:r>
              <a:rPr lang="pt-BR" sz="2000" dirty="0" smtClean="0"/>
              <a:t> </a:t>
            </a:r>
            <a:endParaRPr lang="pt-BR" sz="20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2967041"/>
            <a:ext cx="9144000" cy="3787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6681" y="6569582"/>
            <a:ext cx="1072410" cy="29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pt-BR"/>
            </a:defPPr>
            <a:lvl1pPr>
              <a:buNone/>
              <a:defRPr sz="1600" b="0">
                <a:solidFill>
                  <a:srgbClr val="0000CC"/>
                </a:solidFill>
              </a:defRPr>
            </a:lvl1pPr>
          </a:lstStyle>
          <a:p>
            <a:r>
              <a:rPr lang="pt-BR" dirty="0" smtClean="0"/>
              <a:t>{159-160}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38945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3900" y="0"/>
            <a:ext cx="7658100" cy="571502"/>
          </a:xfrm>
        </p:spPr>
        <p:txBody>
          <a:bodyPr/>
          <a:lstStyle/>
          <a:p>
            <a:r>
              <a:rPr lang="pt-BR" dirty="0" smtClean="0">
                <a:effectLst/>
              </a:rPr>
              <a:t>Algoritmos e Lógica</a:t>
            </a:r>
            <a:endParaRPr lang="pt-BR" dirty="0">
              <a:effectLst/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0" y="571502"/>
            <a:ext cx="9144000" cy="541443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dirty="0" smtClean="0"/>
              <a:t>Exercício Extra 10_08Sorteio:</a:t>
            </a:r>
            <a:br>
              <a:rPr lang="pt-BR" dirty="0" smtClean="0"/>
            </a:br>
            <a:r>
              <a:rPr lang="pt-BR" dirty="0" smtClean="0"/>
              <a:t>Fazer uma Macro para sortear três nomes de uma Lista!</a:t>
            </a:r>
          </a:p>
          <a:p>
            <a:r>
              <a:rPr lang="pt-BR" dirty="0" smtClean="0"/>
              <a:t>Que algoritmo posso usar?</a:t>
            </a:r>
          </a:p>
          <a:p>
            <a:pPr marL="719138" lvl="1" indent="-371475">
              <a:buClr>
                <a:srgbClr val="C00000"/>
              </a:buClr>
              <a:buFont typeface="+mj-lt"/>
              <a:buAutoNum type="arabicParenR"/>
            </a:pPr>
            <a:r>
              <a:rPr lang="pt-BR" b="1" dirty="0" smtClean="0">
                <a:solidFill>
                  <a:srgbClr val="FF0000"/>
                </a:solidFill>
              </a:rPr>
              <a:t>Descrever (Narrativa)</a:t>
            </a:r>
            <a:r>
              <a:rPr lang="pt-BR" b="1" dirty="0">
                <a:solidFill>
                  <a:srgbClr val="FF0000"/>
                </a:solidFill>
              </a:rPr>
              <a:t/>
            </a:r>
            <a:br>
              <a:rPr lang="pt-BR" b="1" dirty="0">
                <a:solidFill>
                  <a:srgbClr val="FF0000"/>
                </a:solidFill>
              </a:rPr>
            </a:br>
            <a:r>
              <a:rPr lang="pt-BR" dirty="0" smtClean="0"/>
              <a:t>“Gerar </a:t>
            </a:r>
            <a:r>
              <a:rPr lang="pt-BR" dirty="0"/>
              <a:t>um número </a:t>
            </a:r>
            <a:r>
              <a:rPr lang="pt-BR" dirty="0" smtClean="0"/>
              <a:t>aleatório;</a:t>
            </a:r>
            <a:br>
              <a:rPr lang="pt-BR" dirty="0" smtClean="0"/>
            </a:br>
            <a:r>
              <a:rPr lang="pt-BR" dirty="0" smtClean="0"/>
              <a:t>Padronizar para um número da lista;</a:t>
            </a:r>
            <a:br>
              <a:rPr lang="pt-BR" dirty="0" smtClean="0"/>
            </a:br>
            <a:r>
              <a:rPr lang="pt-BR" dirty="0" smtClean="0"/>
              <a:t>Encontrar na Lista;</a:t>
            </a:r>
            <a:br>
              <a:rPr lang="pt-BR" dirty="0" smtClean="0"/>
            </a:br>
            <a:r>
              <a:rPr lang="pt-BR" dirty="0" smtClean="0"/>
              <a:t>Mostrar o Resultado;</a:t>
            </a:r>
            <a:br>
              <a:rPr lang="pt-BR" dirty="0" smtClean="0"/>
            </a:br>
            <a:r>
              <a:rPr lang="pt-BR" dirty="0" smtClean="0"/>
              <a:t>Repete até a terceiro nome.”</a:t>
            </a:r>
          </a:p>
          <a:p>
            <a:pPr marL="719138" lvl="1" indent="-371475">
              <a:buClr>
                <a:srgbClr val="C00000"/>
              </a:buClr>
              <a:buFont typeface="+mj-lt"/>
              <a:buAutoNum type="arabicParenR"/>
            </a:pPr>
            <a:r>
              <a:rPr lang="pt-BR" b="1" dirty="0" smtClean="0">
                <a:solidFill>
                  <a:srgbClr val="FF0000"/>
                </a:solidFill>
              </a:rPr>
              <a:t>Desenhar a Lógica (Fluxograma ou Diagrama de Blocos)</a:t>
            </a:r>
            <a:br>
              <a:rPr lang="pt-BR" b="1" dirty="0" smtClean="0">
                <a:solidFill>
                  <a:srgbClr val="FF0000"/>
                </a:solidFill>
              </a:rPr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endParaRPr lang="pt-BR" dirty="0" smtClean="0"/>
          </a:p>
          <a:p>
            <a:pPr marL="457200" lvl="1" indent="0">
              <a:buClr>
                <a:srgbClr val="0070C0"/>
              </a:buClr>
              <a:buNone/>
            </a:pPr>
            <a:endParaRPr lang="pt-BR" sz="1400" dirty="0" smtClean="0"/>
          </a:p>
        </p:txBody>
      </p:sp>
      <p:grpSp>
        <p:nvGrpSpPr>
          <p:cNvPr id="9" name="Agrupar 8"/>
          <p:cNvGrpSpPr/>
          <p:nvPr/>
        </p:nvGrpSpPr>
        <p:grpSpPr>
          <a:xfrm>
            <a:off x="924229" y="4038181"/>
            <a:ext cx="7957680" cy="1849772"/>
            <a:chOff x="991965" y="3995846"/>
            <a:chExt cx="7957680" cy="1849772"/>
          </a:xfrm>
        </p:grpSpPr>
        <p:sp>
          <p:nvSpPr>
            <p:cNvPr id="3" name="Fluxograma: Processo 2"/>
            <p:cNvSpPr/>
            <p:nvPr/>
          </p:nvSpPr>
          <p:spPr bwMode="auto">
            <a:xfrm>
              <a:off x="3760637" y="4029980"/>
              <a:ext cx="835479" cy="473528"/>
            </a:xfrm>
            <a:prstGeom prst="flowChartProcess">
              <a:avLst/>
            </a:prstGeom>
            <a:solidFill>
              <a:srgbClr val="FFFFCC"/>
            </a:solidFill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488" tIns="44450" rIns="90488" bIns="44450" numCol="1" rtlCol="0" anchor="ctr" anchorCtr="1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85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339933"/>
                </a:buClr>
                <a:buSzPct val="100000"/>
                <a:buNone/>
                <a:tabLst>
                  <a:tab pos="2063750" algn="r"/>
                  <a:tab pos="2952750" algn="r"/>
                  <a:tab pos="3856038" algn="r"/>
                  <a:tab pos="4757738" algn="r"/>
                  <a:tab pos="5646738" algn="r"/>
                  <a:tab pos="6548438" algn="r"/>
                  <a:tab pos="7439025" algn="r"/>
                  <a:tab pos="8340725" algn="r"/>
                </a:tabLst>
              </a:pPr>
              <a:r>
                <a:rPr kumimoji="0" lang="pt-BR" sz="1050" b="1" i="0" u="none" strike="noStrike" cap="none" normalizeH="0" baseline="0" dirty="0" smtClean="0">
                  <a:ln>
                    <a:noFill/>
                  </a:ln>
                  <a:solidFill>
                    <a:srgbClr val="000099"/>
                  </a:solidFill>
                  <a:effectLst/>
                  <a:latin typeface="Arial" charset="0"/>
                </a:rPr>
                <a:t>Padroniza</a:t>
              </a:r>
            </a:p>
          </p:txBody>
        </p:sp>
        <p:sp>
          <p:nvSpPr>
            <p:cNvPr id="4" name="Fluxograma: Documento 3"/>
            <p:cNvSpPr/>
            <p:nvPr/>
          </p:nvSpPr>
          <p:spPr bwMode="auto">
            <a:xfrm>
              <a:off x="6552746" y="3997331"/>
              <a:ext cx="936625" cy="514349"/>
            </a:xfrm>
            <a:prstGeom prst="flowChartDocument">
              <a:avLst/>
            </a:prstGeom>
            <a:solidFill>
              <a:schemeClr val="bg2">
                <a:lumMod val="40000"/>
                <a:lumOff val="60000"/>
              </a:schemeClr>
            </a:solidFill>
            <a:ln/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0488" tIns="44450" rIns="90488" bIns="44450" numCol="1" rtlCol="0" anchor="ctr" anchorCtr="1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85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339933"/>
                </a:buClr>
                <a:buSzPct val="100000"/>
                <a:buNone/>
                <a:tabLst>
                  <a:tab pos="2063750" algn="r"/>
                  <a:tab pos="2952750" algn="r"/>
                  <a:tab pos="3856038" algn="r"/>
                  <a:tab pos="4757738" algn="r"/>
                  <a:tab pos="5646738" algn="r"/>
                  <a:tab pos="6548438" algn="r"/>
                  <a:tab pos="7439025" algn="r"/>
                  <a:tab pos="8340725" algn="r"/>
                </a:tabLst>
              </a:pPr>
              <a:r>
                <a:rPr kumimoji="0" lang="pt-BR" sz="1200" b="1" i="0" u="none" strike="noStrike" cap="none" normalizeH="0" baseline="0" dirty="0" smtClean="0">
                  <a:ln>
                    <a:noFill/>
                  </a:ln>
                  <a:solidFill>
                    <a:srgbClr val="000099"/>
                  </a:solidFill>
                  <a:effectLst/>
                  <a:latin typeface="Arial" charset="0"/>
                </a:rPr>
                <a:t>Mostra Nome</a:t>
              </a:r>
            </a:p>
          </p:txBody>
        </p:sp>
        <p:sp>
          <p:nvSpPr>
            <p:cNvPr id="7" name="Fluxograma: Decisão 6"/>
            <p:cNvSpPr/>
            <p:nvPr/>
          </p:nvSpPr>
          <p:spPr bwMode="auto">
            <a:xfrm>
              <a:off x="6390703" y="4955714"/>
              <a:ext cx="1256971" cy="889904"/>
            </a:xfrm>
            <a:prstGeom prst="flowChartDecision">
              <a:avLst/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85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339933"/>
                </a:buClr>
                <a:buSzPct val="100000"/>
                <a:buNone/>
                <a:tabLst>
                  <a:tab pos="2063750" algn="r"/>
                  <a:tab pos="2952750" algn="r"/>
                  <a:tab pos="3856038" algn="r"/>
                  <a:tab pos="4757738" algn="r"/>
                  <a:tab pos="5646738" algn="r"/>
                  <a:tab pos="6548438" algn="r"/>
                  <a:tab pos="7439025" algn="r"/>
                  <a:tab pos="8340725" algn="r"/>
                </a:tabLst>
              </a:pPr>
              <a:r>
                <a:rPr kumimoji="0" lang="pt-BR" sz="1100" b="1" i="0" u="none" strike="noStrike" cap="none" normalizeH="0" baseline="0" dirty="0" smtClean="0">
                  <a:ln>
                    <a:noFill/>
                  </a:ln>
                  <a:solidFill>
                    <a:srgbClr val="000099"/>
                  </a:solidFill>
                  <a:effectLst/>
                  <a:latin typeface="Arial" charset="0"/>
                </a:rPr>
                <a:t>É o terceiro nome?</a:t>
              </a:r>
            </a:p>
          </p:txBody>
        </p:sp>
        <p:sp>
          <p:nvSpPr>
            <p:cNvPr id="8" name="Fluxograma: Cartão 7"/>
            <p:cNvSpPr/>
            <p:nvPr/>
          </p:nvSpPr>
          <p:spPr bwMode="auto">
            <a:xfrm>
              <a:off x="2359073" y="3995846"/>
              <a:ext cx="820512" cy="502103"/>
            </a:xfrm>
            <a:prstGeom prst="flowChartPunchedCard">
              <a:avLst/>
            </a:prstGeom>
            <a:ln/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0488" tIns="44450" rIns="90488" bIns="44450" numCol="1" rtlCol="0" anchor="ctr" anchorCtr="1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85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339933"/>
                </a:buClr>
                <a:buSzPct val="100000"/>
                <a:buNone/>
                <a:tabLst>
                  <a:tab pos="2063750" algn="r"/>
                  <a:tab pos="2952750" algn="r"/>
                  <a:tab pos="3856038" algn="r"/>
                  <a:tab pos="4757738" algn="r"/>
                  <a:tab pos="5646738" algn="r"/>
                  <a:tab pos="6548438" algn="r"/>
                  <a:tab pos="7439025" algn="r"/>
                  <a:tab pos="8340725" algn="r"/>
                </a:tabLst>
              </a:pPr>
              <a:r>
                <a:rPr kumimoji="0" lang="pt-BR" sz="1200" b="1" i="0" u="none" strike="noStrike" cap="none" normalizeH="0" baseline="0" dirty="0" smtClean="0">
                  <a:ln>
                    <a:noFill/>
                  </a:ln>
                  <a:solidFill>
                    <a:srgbClr val="000099"/>
                  </a:solidFill>
                  <a:effectLst/>
                  <a:latin typeface="Arial" charset="0"/>
                </a:rPr>
                <a:t>Gera aleatório</a:t>
              </a:r>
            </a:p>
          </p:txBody>
        </p:sp>
        <p:cxnSp>
          <p:nvCxnSpPr>
            <p:cNvPr id="11" name="Conector de Seta Reta 10"/>
            <p:cNvCxnSpPr/>
            <p:nvPr/>
          </p:nvCxnSpPr>
          <p:spPr bwMode="auto">
            <a:xfrm flipV="1">
              <a:off x="1864942" y="4253929"/>
              <a:ext cx="484750" cy="12815"/>
            </a:xfrm>
            <a:prstGeom prst="straightConnector1">
              <a:avLst/>
            </a:prstGeom>
            <a:ln w="28575" cmpd="dbl">
              <a:tailEnd type="triangle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ector de Seta Reta 11"/>
            <p:cNvCxnSpPr/>
            <p:nvPr/>
          </p:nvCxnSpPr>
          <p:spPr bwMode="auto">
            <a:xfrm>
              <a:off x="7019188" y="4511680"/>
              <a:ext cx="1" cy="419538"/>
            </a:xfrm>
            <a:prstGeom prst="straightConnector1">
              <a:avLst/>
            </a:prstGeom>
            <a:ln w="28575" cmpd="dbl">
              <a:tailEnd type="triangle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Fluxograma: Processo Alternativo 25"/>
            <p:cNvSpPr/>
            <p:nvPr/>
          </p:nvSpPr>
          <p:spPr bwMode="auto">
            <a:xfrm>
              <a:off x="991965" y="4038148"/>
              <a:ext cx="863139" cy="417501"/>
            </a:xfrm>
            <a:prstGeom prst="flowChartAlternateProcess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488" tIns="44450" rIns="90488" bIns="44450" numCol="1" rtlCol="0" anchor="ctr" anchorCtr="1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85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339933"/>
                </a:buClr>
                <a:buSzPct val="100000"/>
                <a:buNone/>
                <a:tabLst>
                  <a:tab pos="2063750" algn="r"/>
                  <a:tab pos="2952750" algn="r"/>
                  <a:tab pos="3856038" algn="r"/>
                  <a:tab pos="4757738" algn="r"/>
                  <a:tab pos="5646738" algn="r"/>
                  <a:tab pos="6548438" algn="r"/>
                  <a:tab pos="7439025" algn="r"/>
                  <a:tab pos="8340725" algn="r"/>
                </a:tabLst>
              </a:pPr>
              <a:r>
                <a:rPr kumimoji="0" lang="pt-BR" sz="1900" b="1" i="0" u="none" strike="noStrike" cap="none" normalizeH="0" baseline="0" dirty="0" smtClean="0">
                  <a:ln>
                    <a:noFill/>
                  </a:ln>
                  <a:solidFill>
                    <a:srgbClr val="000099"/>
                  </a:solidFill>
                  <a:effectLst/>
                  <a:latin typeface="Arial" charset="0"/>
                </a:rPr>
                <a:t>Início</a:t>
              </a:r>
            </a:p>
          </p:txBody>
        </p:sp>
        <p:sp>
          <p:nvSpPr>
            <p:cNvPr id="27" name="Fluxograma: Processo Alternativo 26"/>
            <p:cNvSpPr/>
            <p:nvPr/>
          </p:nvSpPr>
          <p:spPr bwMode="auto">
            <a:xfrm>
              <a:off x="8086506" y="5195835"/>
              <a:ext cx="863139" cy="417501"/>
            </a:xfrm>
            <a:prstGeom prst="flowChartAlternateProcess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488" tIns="44450" rIns="90488" bIns="44450" numCol="1" rtlCol="0" anchor="ctr" anchorCtr="1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85000"/>
                </a:lnSpc>
                <a:spcBef>
                  <a:spcPct val="10000"/>
                </a:spcBef>
                <a:spcAft>
                  <a:spcPct val="0"/>
                </a:spcAft>
                <a:buClr>
                  <a:srgbClr val="339933"/>
                </a:buClr>
                <a:buSzPct val="100000"/>
                <a:buNone/>
                <a:tabLst>
                  <a:tab pos="2063750" algn="r"/>
                  <a:tab pos="2952750" algn="r"/>
                  <a:tab pos="3856038" algn="r"/>
                  <a:tab pos="4757738" algn="r"/>
                  <a:tab pos="5646738" algn="r"/>
                  <a:tab pos="6548438" algn="r"/>
                  <a:tab pos="7439025" algn="r"/>
                  <a:tab pos="8340725" algn="r"/>
                </a:tabLst>
              </a:pPr>
              <a:r>
                <a:rPr kumimoji="0" lang="pt-BR" sz="1900" b="1" i="0" u="none" strike="noStrike" cap="none" normalizeH="0" baseline="0" dirty="0" smtClean="0">
                  <a:ln>
                    <a:noFill/>
                  </a:ln>
                  <a:solidFill>
                    <a:srgbClr val="000099"/>
                  </a:solidFill>
                  <a:effectLst/>
                  <a:latin typeface="Arial" charset="0"/>
                </a:rPr>
                <a:t>Fim</a:t>
              </a:r>
            </a:p>
          </p:txBody>
        </p:sp>
        <p:sp>
          <p:nvSpPr>
            <p:cNvPr id="28" name="Fluxograma: Processo 27"/>
            <p:cNvSpPr/>
            <p:nvPr/>
          </p:nvSpPr>
          <p:spPr bwMode="auto">
            <a:xfrm>
              <a:off x="5130752" y="4022948"/>
              <a:ext cx="835479" cy="473528"/>
            </a:xfrm>
            <a:prstGeom prst="flowChartProcess">
              <a:avLst/>
            </a:prstGeom>
            <a:solidFill>
              <a:srgbClr val="FFFFCC"/>
            </a:solidFill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488" tIns="44450" rIns="90488" bIns="44450" numCol="1" rtlCol="0" anchor="ctr" anchorCtr="1" compatLnSpc="1">
              <a:prstTxWarp prst="textNoShape">
                <a:avLst/>
              </a:prstTxWarp>
            </a:bodyPr>
            <a:lstStyle/>
            <a:p>
              <a:pPr>
                <a:buNone/>
                <a:tabLst>
                  <a:tab pos="2063750" algn="r"/>
                  <a:tab pos="2952750" algn="r"/>
                  <a:tab pos="3856038" algn="r"/>
                  <a:tab pos="4757738" algn="r"/>
                  <a:tab pos="5646738" algn="r"/>
                  <a:tab pos="6548438" algn="r"/>
                  <a:tab pos="7439025" algn="r"/>
                  <a:tab pos="8340725" algn="r"/>
                </a:tabLst>
              </a:pPr>
              <a:r>
                <a:rPr lang="pt-BR" sz="1050" dirty="0">
                  <a:solidFill>
                    <a:srgbClr val="000099"/>
                  </a:solidFill>
                  <a:latin typeface="Arial" charset="0"/>
                </a:rPr>
                <a:t>Encontra na Lista</a:t>
              </a:r>
            </a:p>
          </p:txBody>
        </p:sp>
        <p:cxnSp>
          <p:nvCxnSpPr>
            <p:cNvPr id="33" name="Conector de Seta Reta 32"/>
            <p:cNvCxnSpPr/>
            <p:nvPr/>
          </p:nvCxnSpPr>
          <p:spPr bwMode="auto">
            <a:xfrm>
              <a:off x="3218693" y="4238731"/>
              <a:ext cx="532563" cy="8166"/>
            </a:xfrm>
            <a:prstGeom prst="straightConnector1">
              <a:avLst/>
            </a:prstGeom>
            <a:ln w="28575" cmpd="dbl">
              <a:tailEnd type="triangle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Conector de Seta Reta 41"/>
            <p:cNvCxnSpPr/>
            <p:nvPr/>
          </p:nvCxnSpPr>
          <p:spPr bwMode="auto">
            <a:xfrm>
              <a:off x="4605497" y="4249221"/>
              <a:ext cx="532563" cy="8166"/>
            </a:xfrm>
            <a:prstGeom prst="straightConnector1">
              <a:avLst/>
            </a:prstGeom>
            <a:ln w="28575" cmpd="dbl">
              <a:tailEnd type="triangle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ector de Seta Reta 52"/>
            <p:cNvCxnSpPr/>
            <p:nvPr/>
          </p:nvCxnSpPr>
          <p:spPr bwMode="auto">
            <a:xfrm>
              <a:off x="5987189" y="4228879"/>
              <a:ext cx="532563" cy="8166"/>
            </a:xfrm>
            <a:prstGeom prst="straightConnector1">
              <a:avLst/>
            </a:prstGeom>
            <a:ln w="28575" cmpd="dbl">
              <a:tailEnd type="triangle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Conector de Seta Reta 53"/>
            <p:cNvCxnSpPr/>
            <p:nvPr/>
          </p:nvCxnSpPr>
          <p:spPr bwMode="auto">
            <a:xfrm flipV="1">
              <a:off x="7655838" y="5400666"/>
              <a:ext cx="414751" cy="2037"/>
            </a:xfrm>
            <a:prstGeom prst="straightConnector1">
              <a:avLst/>
            </a:prstGeom>
            <a:ln w="28575" cmpd="dbl">
              <a:tailEnd type="triangle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Conector Angulado 65"/>
            <p:cNvCxnSpPr/>
            <p:nvPr/>
          </p:nvCxnSpPr>
          <p:spPr bwMode="auto">
            <a:xfrm rot="10800000">
              <a:off x="2777493" y="4519844"/>
              <a:ext cx="3597294" cy="888986"/>
            </a:xfrm>
            <a:prstGeom prst="bentConnector3">
              <a:avLst>
                <a:gd name="adj1" fmla="val 99930"/>
              </a:avLst>
            </a:prstGeom>
            <a:ln w="28575" cmpd="dbl">
              <a:tailEnd type="triangle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CaixaDeTexto 5"/>
            <p:cNvSpPr txBox="1"/>
            <p:nvPr/>
          </p:nvSpPr>
          <p:spPr>
            <a:xfrm>
              <a:off x="7594597" y="5195835"/>
              <a:ext cx="442750" cy="236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pt-BR" sz="1100" dirty="0" smtClean="0"/>
                <a:t>Sim</a:t>
              </a:r>
              <a:endParaRPr lang="pt-BR" sz="1100" dirty="0"/>
            </a:p>
          </p:txBody>
        </p:sp>
      </p:grpSp>
      <p:sp>
        <p:nvSpPr>
          <p:cNvPr id="19" name="Espaço Reservado para Conteúdo 4"/>
          <p:cNvSpPr txBox="1">
            <a:spLocks/>
          </p:cNvSpPr>
          <p:nvPr/>
        </p:nvSpPr>
        <p:spPr bwMode="auto">
          <a:xfrm>
            <a:off x="-8467" y="5962567"/>
            <a:ext cx="9144000" cy="7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60000" indent="-360000" algn="l" rtl="0" eaLnBrk="0" fontAlgn="base" hangingPunct="0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>
                <a:srgbClr val="339933"/>
              </a:buClr>
              <a:buSzPct val="100000"/>
              <a:buFont typeface="Wingdings" pitchFamily="2" charset="2"/>
              <a:buChar char="ü"/>
              <a:defRPr lang="pt-BR" sz="2200" b="0" kern="1200">
                <a:solidFill>
                  <a:srgbClr val="000099"/>
                </a:solidFill>
                <a:effectLst/>
                <a:latin typeface="Arial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folHlink"/>
              </a:buClr>
              <a:buSzPct val="100000"/>
              <a:buFont typeface="Wingdings" pitchFamily="2" charset="2"/>
              <a:buChar char="ü"/>
              <a:defRPr sz="2100" b="0">
                <a:solidFill>
                  <a:srgbClr val="000099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defRPr sz="2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00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457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146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3718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29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719138" lvl="1" indent="-363538">
              <a:lnSpc>
                <a:spcPct val="100000"/>
              </a:lnSpc>
              <a:buClr>
                <a:srgbClr val="C00000"/>
              </a:buClr>
              <a:buFont typeface="+mj-lt"/>
              <a:buAutoNum type="arabicParenR" startAt="3"/>
            </a:pPr>
            <a:r>
              <a:rPr lang="pt-BR" b="1" kern="0" dirty="0" smtClean="0">
                <a:solidFill>
                  <a:srgbClr val="FF0000"/>
                </a:solidFill>
              </a:rPr>
              <a:t>Codificar (Código - Linguagem de Programação de vários níveis)</a:t>
            </a:r>
            <a:br>
              <a:rPr lang="pt-BR" b="1" kern="0" dirty="0" smtClean="0">
                <a:solidFill>
                  <a:srgbClr val="FF0000"/>
                </a:solidFill>
              </a:rPr>
            </a:br>
            <a:r>
              <a:rPr lang="pt-BR" kern="0" dirty="0" smtClean="0"/>
              <a:t>Por exemplo: ver VBA - Visual Basic da Macro do Excel</a:t>
            </a:r>
            <a:endParaRPr lang="pt-BR" kern="0" dirty="0"/>
          </a:p>
        </p:txBody>
      </p:sp>
    </p:spTree>
    <p:extLst>
      <p:ext uri="{BB962C8B-B14F-4D97-AF65-F5344CB8AC3E}">
        <p14:creationId xmlns:p14="http://schemas.microsoft.com/office/powerpoint/2010/main" val="392568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  <p:bldP spid="19" grpId="0" build="p" bldLvl="2"/>
    </p:bldLst>
  </p:timing>
</p:sld>
</file>

<file path=ppt/theme/theme1.xml><?xml version="1.0" encoding="utf-8"?>
<a:theme xmlns:a="http://schemas.openxmlformats.org/drawingml/2006/main" name="Ppt">
  <a:themeElements>
    <a:clrScheme name="Pp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358775" marR="0" indent="-358775" algn="l" defTabSz="914400" rtl="0" eaLnBrk="0" fontAlgn="base" latinLnBrk="0" hangingPunct="0">
          <a:lnSpc>
            <a:spcPct val="85000"/>
          </a:lnSpc>
          <a:spcBef>
            <a:spcPct val="10000"/>
          </a:spcBef>
          <a:spcAft>
            <a:spcPct val="0"/>
          </a:spcAft>
          <a:buClr>
            <a:srgbClr val="339933"/>
          </a:buClr>
          <a:buSzPct val="100000"/>
          <a:buFont typeface="Wingdings" pitchFamily="2" charset="2"/>
          <a:buAutoNum type="arabicPeriod" startAt="4"/>
          <a:tabLst>
            <a:tab pos="2063750" algn="r"/>
            <a:tab pos="2952750" algn="r"/>
            <a:tab pos="3856038" algn="r"/>
            <a:tab pos="4757738" algn="r"/>
            <a:tab pos="5646738" algn="r"/>
            <a:tab pos="6548438" algn="r"/>
            <a:tab pos="7439025" algn="r"/>
            <a:tab pos="8340725" algn="r"/>
          </a:tabLst>
          <a:defRPr kumimoji="0" lang="pt-BR" sz="1900" b="1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3902191638</TotalTime>
  <Pages>30</Pages>
  <Words>432</Words>
  <Application>Microsoft Office PowerPoint</Application>
  <PresentationFormat>Papel Carta (216 x 279 mm)</PresentationFormat>
  <Paragraphs>126</Paragraphs>
  <Slides>12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Times New Roman</vt:lpstr>
      <vt:lpstr>Wingdings</vt:lpstr>
      <vt:lpstr>Ppt</vt:lpstr>
      <vt:lpstr>Conceitos de Macro Automação de Processamento</vt:lpstr>
      <vt:lpstr>Macro</vt:lpstr>
      <vt:lpstr>Gravando Macros</vt:lpstr>
      <vt:lpstr>Executar Macros</vt:lpstr>
      <vt:lpstr>Exibir / Editar uma Macro</vt:lpstr>
      <vt:lpstr>Adicionar um Botão / Figura</vt:lpstr>
      <vt:lpstr>Aplicar uma Macro a uma figura</vt:lpstr>
      <vt:lpstr>Executar a Macro</vt:lpstr>
      <vt:lpstr>Algoritmos e Lógica</vt:lpstr>
      <vt:lpstr>Apresentação do PowerPoint</vt:lpstr>
      <vt:lpstr>Apresentação do PowerPoint</vt:lpstr>
      <vt:lpstr>VBA - Visual Basic do Excel - Macro Sorteio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de Informação: Cenário e Tendências</dc:title>
  <dc:subject>Apostila PEC</dc:subject>
  <dc:creator>Fernando S. Meirelles</dc:creator>
  <cp:lastModifiedBy>F. Meirelles</cp:lastModifiedBy>
  <cp:revision>1153</cp:revision>
  <cp:lastPrinted>2010-11-27T19:31:09Z</cp:lastPrinted>
  <dcterms:created xsi:type="dcterms:W3CDTF">1996-12-31T19:37:38Z</dcterms:created>
  <dcterms:modified xsi:type="dcterms:W3CDTF">2016-01-26T21:03:27Z</dcterms:modified>
</cp:coreProperties>
</file>