
<file path=[Content_Types].xml><?xml version="1.0" encoding="utf-8"?>
<Types xmlns="http://schemas.openxmlformats.org/package/2006/content-types">
  <Default Extension="png" ContentType="image/png"/>
  <Default Extension="tmp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768" r:id="rId2"/>
    <p:sldId id="795" r:id="rId3"/>
    <p:sldId id="794" r:id="rId4"/>
    <p:sldId id="802" r:id="rId5"/>
    <p:sldId id="811" r:id="rId6"/>
    <p:sldId id="796" r:id="rId7"/>
    <p:sldId id="818" r:id="rId8"/>
    <p:sldId id="778" r:id="rId9"/>
    <p:sldId id="779" r:id="rId10"/>
    <p:sldId id="819" r:id="rId11"/>
    <p:sldId id="780" r:id="rId12"/>
    <p:sldId id="813" r:id="rId13"/>
    <p:sldId id="810" r:id="rId14"/>
    <p:sldId id="809" r:id="rId15"/>
    <p:sldId id="820" r:id="rId16"/>
    <p:sldId id="821" r:id="rId17"/>
  </p:sldIdLst>
  <p:sldSz cx="9144000" cy="6858000" type="letter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pt-BR"/>
    </a:defPPr>
    <a:lvl1pPr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006600"/>
    <a:srgbClr val="000099"/>
    <a:srgbClr val="66FF33"/>
    <a:srgbClr val="FFFF66"/>
    <a:srgbClr val="CC0000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224" autoAdjust="0"/>
    <p:restoredTop sz="99634" autoAdjust="0"/>
  </p:normalViewPr>
  <p:slideViewPr>
    <p:cSldViewPr snapToGrid="0">
      <p:cViewPr varScale="1">
        <p:scale>
          <a:sx n="81" d="100"/>
          <a:sy n="81" d="100"/>
        </p:scale>
        <p:origin x="1032" y="60"/>
      </p:cViewPr>
      <p:guideLst>
        <p:guide orient="horz" pos="253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52" y="48"/>
      </p:cViewPr>
      <p:guideLst>
        <p:guide orient="horz" pos="3222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FGV-EAESP horizontal 3 col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946" y="262298"/>
            <a:ext cx="962904" cy="6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70864" y="313098"/>
            <a:ext cx="5767554" cy="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9561" tIns="45596" rIns="89561" bIns="45596">
            <a:spAutoFit/>
          </a:bodyPr>
          <a:lstStyle/>
          <a:p>
            <a:pPr marL="189133" defTabSz="890758">
              <a:lnSpc>
                <a:spcPct val="90000"/>
              </a:lnSpc>
              <a:tabLst>
                <a:tab pos="5512326" algn="r"/>
                <a:tab pos="6032443" algn="r"/>
              </a:tabLst>
            </a:pPr>
            <a:r>
              <a:rPr lang="pt-BR" sz="1000" b="0" dirty="0">
                <a:solidFill>
                  <a:schemeClr val="tx2"/>
                </a:solidFill>
                <a:effectLst/>
              </a:rPr>
              <a:t>                         </a:t>
            </a:r>
            <a:r>
              <a:rPr lang="pt-BR" sz="1000" b="0" dirty="0" smtClean="0">
                <a:solidFill>
                  <a:schemeClr val="tx2"/>
                </a:solidFill>
                <a:effectLst/>
              </a:rPr>
              <a:t>Excel na prática, Fernando </a:t>
            </a:r>
            <a:r>
              <a:rPr lang="pt-BR" sz="1000" b="0" dirty="0">
                <a:solidFill>
                  <a:schemeClr val="tx2"/>
                </a:solidFill>
                <a:effectLst/>
              </a:rPr>
              <a:t>S. </a:t>
            </a:r>
            <a:r>
              <a:rPr lang="pt-BR" sz="1000" b="0" dirty="0" smtClean="0">
                <a:solidFill>
                  <a:schemeClr val="tx2"/>
                </a:solidFill>
                <a:effectLst/>
              </a:rPr>
              <a:t>Meirelles, 2016 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 	     f.</a:t>
            </a:r>
            <a:fld id="{21137733-1644-4D93-968C-8143841C8F21}" type="slidenum">
              <a:rPr lang="pt-BR" sz="1000" b="0">
                <a:solidFill>
                  <a:schemeClr val="tx2"/>
                </a:solidFill>
                <a:effectLst/>
              </a:rPr>
              <a:pPr marL="189133" defTabSz="890758">
                <a:lnSpc>
                  <a:spcPct val="90000"/>
                </a:lnSpc>
                <a:tabLst>
                  <a:tab pos="5512326" algn="r"/>
                  <a:tab pos="6032443" algn="r"/>
                </a:tabLst>
              </a:pPr>
              <a:t>‹nº›</a:t>
            </a:fld>
            <a:endParaRPr lang="pt-BR" sz="1000" b="0" dirty="0">
              <a:solidFill>
                <a:schemeClr val="tx2"/>
              </a:solidFill>
              <a:effectLst/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1917700" y="522477"/>
            <a:ext cx="4520718" cy="48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856" tIns="43928" rIns="87856" bIns="43928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359559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79479" y="9752329"/>
            <a:ext cx="943428" cy="291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4883" tIns="48305" rIns="94883" bIns="48305">
            <a:spAutoFit/>
          </a:bodyPr>
          <a:lstStyle/>
          <a:p>
            <a:pPr algn="ctr" defTabSz="940083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400" b="0" dirty="0">
                <a:solidFill>
                  <a:schemeClr val="tx1"/>
                </a:solidFill>
              </a:rPr>
              <a:t>Page </a:t>
            </a:r>
            <a:fld id="{E46952CE-66B2-4285-B4ED-165C6F25C079}" type="slidenum">
              <a:rPr lang="pt-BR" sz="1400" b="0">
                <a:solidFill>
                  <a:schemeClr val="tx1"/>
                </a:solidFill>
              </a:rPr>
              <a:pPr algn="ctr" defTabSz="940083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‹nº›</a:t>
            </a:fld>
            <a:endParaRPr lang="pt-BR" sz="1400" b="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73113"/>
            <a:ext cx="5108575" cy="3832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418" y="4865165"/>
            <a:ext cx="5210467" cy="460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333" tIns="48305" rIns="98333" bIns="483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9881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025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/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5900" y="1244600"/>
            <a:ext cx="8712200" cy="5268913"/>
          </a:xfrm>
        </p:spPr>
        <p:txBody>
          <a:bodyPr/>
          <a:lstStyle>
            <a:lvl1pPr marL="360000" indent="-360000">
              <a:spcBef>
                <a:spcPts val="400"/>
              </a:spcBef>
              <a:defRPr>
                <a:effectLst/>
              </a:defRPr>
            </a:lvl1pPr>
            <a:lvl2pPr>
              <a:defRPr b="0"/>
            </a:lvl2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1334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/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93162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1905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dirty="0" smtClean="0"/>
              <a:t>Slide </a:t>
            </a:r>
            <a:r>
              <a:rPr lang="pt-BR" dirty="0" err="1" smtClean="0"/>
              <a:t>Title</a:t>
            </a:r>
            <a:endParaRPr lang="pt-BR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1" y="1244600"/>
            <a:ext cx="8458200" cy="526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marL="324000" lvl="0" indent="-324000" algn="l" rtl="0" eaLnBrk="0" fontAlgn="base" hangingPunct="0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+mj-lt"/>
              <a:buAutoNum type="arabicPeriod"/>
            </a:pPr>
            <a:r>
              <a:rPr lang="pt-BR" dirty="0" err="1" smtClean="0"/>
              <a:t>Body</a:t>
            </a:r>
            <a:r>
              <a:rPr lang="pt-BR" dirty="0" smtClean="0"/>
              <a:t> </a:t>
            </a:r>
            <a:r>
              <a:rPr lang="pt-BR" dirty="0" err="1" smtClean="0"/>
              <a:t>Text</a:t>
            </a:r>
            <a:endParaRPr lang="pt-BR" dirty="0" smtClean="0"/>
          </a:p>
          <a:p>
            <a:pPr lvl="1"/>
            <a:r>
              <a:rPr lang="pt-BR" dirty="0" err="1" smtClean="0"/>
              <a:t>Body</a:t>
            </a:r>
            <a:r>
              <a:rPr lang="pt-BR" dirty="0" smtClean="0"/>
              <a:t> </a:t>
            </a:r>
            <a:r>
              <a:rPr lang="pt-BR" dirty="0" err="1" smtClean="0"/>
              <a:t>Text</a:t>
            </a:r>
            <a:endParaRPr lang="pt-BR" dirty="0" smtClean="0"/>
          </a:p>
          <a:p>
            <a:pPr lvl="2"/>
            <a:r>
              <a:rPr lang="pt-BR" dirty="0" err="1" smtClean="0"/>
              <a:t>Body</a:t>
            </a:r>
            <a:r>
              <a:rPr lang="pt-BR" dirty="0" smtClean="0"/>
              <a:t> </a:t>
            </a:r>
            <a:r>
              <a:rPr lang="pt-BR" dirty="0" err="1" smtClean="0"/>
              <a:t>Text</a:t>
            </a:r>
            <a:endParaRPr lang="pt-BR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lang="pt-BR" sz="3600" b="1" dirty="0" smtClean="0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457200" indent="-457200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lang="pt-BR" sz="2200" b="0" kern="1200" dirty="0" smtClean="0">
          <a:solidFill>
            <a:srgbClr val="000099"/>
          </a:solidFill>
          <a:effectLst/>
          <a:latin typeface="Arial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0">
          <a:solidFill>
            <a:srgbClr val="000099"/>
          </a:solidFill>
          <a:effectLst/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6350"/>
            <a:ext cx="7658100" cy="933450"/>
          </a:xfrm>
        </p:spPr>
        <p:txBody>
          <a:bodyPr/>
          <a:lstStyle/>
          <a:p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Conceitos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Solver e Macro</a:t>
            </a: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7859" name="Rectangle 3"/>
          <p:cNvSpPr>
            <a:spLocks noChangeArrowheads="1"/>
          </p:cNvSpPr>
          <p:nvPr/>
        </p:nvSpPr>
        <p:spPr bwMode="auto">
          <a:xfrm>
            <a:off x="-5987" y="904875"/>
            <a:ext cx="8658225" cy="55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60000" indent="-360000">
              <a:lnSpc>
                <a:spcPct val="90000"/>
              </a:lnSpc>
              <a:spcBef>
                <a:spcPts val="600"/>
              </a:spcBef>
            </a:pP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Planilhas parciais em </a:t>
            </a:r>
            <a:r>
              <a:rPr lang="pt-BR" sz="2400" b="0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Exercícios:</a:t>
            </a:r>
            <a:r>
              <a:rPr lang="pt-BR" sz="2400" b="0" dirty="0" smtClean="0">
                <a:solidFill>
                  <a:srgbClr val="006600"/>
                </a:solidFill>
              </a:rPr>
              <a:t> www.fgv/cia/excel</a:t>
            </a:r>
            <a: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b="0" dirty="0" smtClean="0">
                <a:solidFill>
                  <a:srgbClr val="006600"/>
                </a:solidFill>
              </a:rPr>
              <a:t> </a:t>
            </a:r>
            <a:endParaRPr lang="pt-BR" sz="2400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60000" indent="-360000">
              <a:lnSpc>
                <a:spcPct val="90000"/>
              </a:lnSpc>
              <a:spcBef>
                <a:spcPts val="1200"/>
              </a:spcBef>
              <a:buNone/>
            </a:pPr>
            <a:r>
              <a:rPr lang="pt-BR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Conceitos de otimização - Solver: </a:t>
            </a:r>
            <a:br>
              <a:rPr lang="pt-BR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cap. 9, pág. 147-154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t-BR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09_01Minimizar 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... 09_06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b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pt-BR" sz="2400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23900" indent="-3683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400" b="0" dirty="0" smtClean="0">
                <a:solidFill>
                  <a:srgbClr val="000099"/>
                </a:solidFill>
                <a:effectLst/>
              </a:rPr>
              <a:t>Como </a:t>
            </a:r>
            <a:r>
              <a:rPr lang="pt-BR" sz="2400" b="0" dirty="0">
                <a:solidFill>
                  <a:srgbClr val="000099"/>
                </a:solidFill>
                <a:effectLst/>
              </a:rPr>
              <a:t>Instalar o Solver </a:t>
            </a:r>
            <a:r>
              <a:rPr lang="pt-BR" sz="2400" b="0" dirty="0" smtClean="0">
                <a:solidFill>
                  <a:srgbClr val="000099"/>
                </a:solidFill>
                <a:effectLst/>
              </a:rPr>
              <a:t>(Suplementos)</a:t>
            </a:r>
            <a:endParaRPr lang="pt-BR" sz="2400" b="0" dirty="0">
              <a:solidFill>
                <a:srgbClr val="000099"/>
              </a:solidFill>
              <a:effectLst/>
            </a:endParaRPr>
          </a:p>
          <a:p>
            <a:pPr marL="723900" indent="-3683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400" b="0" dirty="0">
                <a:solidFill>
                  <a:srgbClr val="000099"/>
                </a:solidFill>
                <a:effectLst/>
              </a:rPr>
              <a:t>Pesquisa </a:t>
            </a:r>
            <a:r>
              <a:rPr lang="pt-BR" sz="2400" b="0" dirty="0" smtClean="0">
                <a:solidFill>
                  <a:srgbClr val="000099"/>
                </a:solidFill>
                <a:effectLst/>
              </a:rPr>
              <a:t>Operacional:</a:t>
            </a:r>
            <a:br>
              <a:rPr lang="pt-BR" sz="2400" b="0" dirty="0" smtClean="0">
                <a:solidFill>
                  <a:srgbClr val="000099"/>
                </a:solidFill>
                <a:effectLst/>
              </a:rPr>
            </a:br>
            <a:r>
              <a:rPr lang="pt-BR" sz="2400" b="0" dirty="0" smtClean="0">
                <a:solidFill>
                  <a:srgbClr val="000099"/>
                </a:solidFill>
                <a:effectLst/>
              </a:rPr>
              <a:t> </a:t>
            </a:r>
            <a:r>
              <a:rPr lang="pt-BR" sz="2400" b="0" dirty="0">
                <a:solidFill>
                  <a:srgbClr val="000099"/>
                </a:solidFill>
                <a:effectLst/>
              </a:rPr>
              <a:t>Exemplo </a:t>
            </a:r>
            <a:r>
              <a:rPr lang="pt-BR" sz="2400" b="0" dirty="0" smtClean="0">
                <a:solidFill>
                  <a:srgbClr val="000099"/>
                </a:solidFill>
                <a:effectLst/>
              </a:rPr>
              <a:t>da </a:t>
            </a:r>
            <a:r>
              <a:rPr lang="pt-BR" sz="2400" b="0" dirty="0">
                <a:solidFill>
                  <a:srgbClr val="000099"/>
                </a:solidFill>
                <a:effectLst/>
              </a:rPr>
              <a:t>Apostila</a:t>
            </a:r>
          </a:p>
          <a:p>
            <a:pPr marL="723900" indent="-3683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400" b="0" dirty="0">
                <a:solidFill>
                  <a:srgbClr val="000099"/>
                </a:solidFill>
                <a:effectLst/>
              </a:rPr>
              <a:t>Confeitaria </a:t>
            </a:r>
            <a:r>
              <a:rPr lang="pt-BR" sz="2400" b="0" dirty="0" smtClean="0">
                <a:solidFill>
                  <a:srgbClr val="000099"/>
                </a:solidFill>
                <a:effectLst/>
              </a:rPr>
              <a:t>Docella:</a:t>
            </a:r>
            <a:br>
              <a:rPr lang="pt-BR" sz="2400" b="0" dirty="0" smtClean="0">
                <a:solidFill>
                  <a:srgbClr val="000099"/>
                </a:solidFill>
                <a:effectLst/>
              </a:rPr>
            </a:br>
            <a:r>
              <a:rPr lang="pt-BR" sz="2400" b="0" dirty="0" smtClean="0">
                <a:solidFill>
                  <a:srgbClr val="000099"/>
                </a:solidFill>
                <a:effectLst/>
              </a:rPr>
              <a:t> Enunciado e Solução</a:t>
            </a:r>
          </a:p>
          <a:p>
            <a:pPr marL="723900" indent="-3683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AutoNum type="arabicPeriod"/>
            </a:pPr>
            <a:r>
              <a:rPr lang="pt-BR" sz="2400" b="0" dirty="0" smtClean="0">
                <a:solidFill>
                  <a:srgbClr val="000099"/>
                </a:solidFill>
                <a:effectLst/>
              </a:rPr>
              <a:t>Restaurante La Gondola:</a:t>
            </a:r>
            <a:br>
              <a:rPr lang="pt-BR" sz="2400" b="0" dirty="0" smtClean="0">
                <a:solidFill>
                  <a:srgbClr val="000099"/>
                </a:solidFill>
                <a:effectLst/>
              </a:rPr>
            </a:br>
            <a:r>
              <a:rPr lang="pt-BR" sz="2400" b="0" dirty="0" smtClean="0">
                <a:solidFill>
                  <a:srgbClr val="000099"/>
                </a:solidFill>
                <a:effectLst/>
              </a:rPr>
              <a:t> Enunciado e Solução  </a:t>
            </a:r>
          </a:p>
          <a:p>
            <a:pPr marL="723900" indent="-368300" algn="l">
              <a:lnSpc>
                <a:spcPct val="90000"/>
              </a:lnSpc>
              <a:spcBef>
                <a:spcPts val="600"/>
              </a:spcBef>
              <a:buClr>
                <a:srgbClr val="339933"/>
              </a:buClr>
              <a:buSzPct val="100000"/>
              <a:buFont typeface="Wingdings" pitchFamily="2" charset="2"/>
              <a:buNone/>
            </a:pPr>
            <a:endParaRPr lang="pt-BR" sz="2400" b="0" dirty="0">
              <a:solidFill>
                <a:srgbClr val="000099"/>
              </a:solidFill>
              <a:effectLst/>
            </a:endParaRPr>
          </a:p>
        </p:txBody>
      </p:sp>
      <p:sp>
        <p:nvSpPr>
          <p:cNvPr id="1017860" name="Text Box 4"/>
          <p:cNvSpPr txBox="1">
            <a:spLocks noChangeArrowheads="1"/>
          </p:cNvSpPr>
          <p:nvPr/>
        </p:nvSpPr>
        <p:spPr bwMode="auto">
          <a:xfrm>
            <a:off x="-25070" y="6556426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{147-154}</a:t>
            </a:r>
            <a:endParaRPr lang="pt-BR" dirty="0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92538" y="2683271"/>
            <a:ext cx="1930449" cy="2568783"/>
          </a:xfrm>
          <a:prstGeom prst="wedgeRectCallout">
            <a:avLst>
              <a:gd name="adj1" fmla="val -64007"/>
              <a:gd name="adj2" fmla="val -59654"/>
            </a:avLst>
          </a:prstGeom>
          <a:noFill/>
          <a:ln w="1270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553" y="2713984"/>
            <a:ext cx="1871487" cy="2520394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  <p:extLst>
      <p:ext uri="{BB962C8B-B14F-4D97-AF65-F5344CB8AC3E}">
        <p14:creationId xmlns:p14="http://schemas.microsoft.com/office/powerpoint/2010/main" val="227384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3660" y="5305405"/>
            <a:ext cx="4168140" cy="1478280"/>
          </a:xfrm>
          <a:prstGeom prst="rect">
            <a:avLst/>
          </a:prstGeom>
        </p:spPr>
      </p:pic>
      <p:pic>
        <p:nvPicPr>
          <p:cNvPr id="11" name="Imagem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2368" y="568542"/>
            <a:ext cx="3630303" cy="2515851"/>
          </a:xfrm>
          <a:prstGeom prst="rect">
            <a:avLst/>
          </a:prstGeom>
        </p:spPr>
      </p:pic>
      <p:pic>
        <p:nvPicPr>
          <p:cNvPr id="12" name="Imagem 11"/>
          <p:cNvPicPr/>
          <p:nvPr/>
        </p:nvPicPr>
        <p:blipFill>
          <a:blip r:embed="rId4"/>
          <a:stretch>
            <a:fillRect/>
          </a:stretch>
        </p:blipFill>
        <p:spPr>
          <a:xfrm>
            <a:off x="3925578" y="3182399"/>
            <a:ext cx="5218422" cy="2054766"/>
          </a:xfrm>
          <a:prstGeom prst="rect">
            <a:avLst/>
          </a:prstGeom>
        </p:spPr>
      </p:pic>
      <p:pic>
        <p:nvPicPr>
          <p:cNvPr id="14" name="Imagem 13"/>
          <p:cNvPicPr/>
          <p:nvPr/>
        </p:nvPicPr>
        <p:blipFill>
          <a:blip r:embed="rId5"/>
          <a:stretch>
            <a:fillRect/>
          </a:stretch>
        </p:blipFill>
        <p:spPr>
          <a:xfrm>
            <a:off x="-1" y="4339988"/>
            <a:ext cx="3821373" cy="251801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212966"/>
            <a:ext cx="7658100" cy="933450"/>
          </a:xfrm>
        </p:spPr>
        <p:txBody>
          <a:bodyPr/>
          <a:lstStyle/>
          <a:p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Opções do Solver</a:t>
            </a: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Espaço Reservado para Conteúdo 2"/>
          <p:cNvSpPr>
            <a:spLocks noGrp="1"/>
          </p:cNvSpPr>
          <p:nvPr>
            <p:ph idx="1"/>
          </p:nvPr>
        </p:nvSpPr>
        <p:spPr>
          <a:xfrm>
            <a:off x="134012" y="506856"/>
            <a:ext cx="4833773" cy="4474577"/>
          </a:xfrm>
        </p:spPr>
        <p:txBody>
          <a:bodyPr/>
          <a:lstStyle/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21"/>
            </a:pPr>
            <a:r>
              <a:rPr lang="pt-BR" sz="2000" b="1" dirty="0" smtClean="0">
                <a:solidFill>
                  <a:srgbClr val="006600"/>
                </a:solidFill>
              </a:rPr>
              <a:t>C3 = 10</a:t>
            </a: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21"/>
            </a:pPr>
            <a:r>
              <a:rPr lang="pt-BR" sz="2000" b="1" u="sng" dirty="0">
                <a:solidFill>
                  <a:srgbClr val="006600"/>
                </a:solidFill>
              </a:rPr>
              <a:t>Dados</a:t>
            </a:r>
            <a:r>
              <a:rPr lang="pt-BR" sz="2000" b="1" dirty="0">
                <a:solidFill>
                  <a:srgbClr val="006600"/>
                </a:solidFill>
              </a:rPr>
              <a:t>: </a:t>
            </a:r>
            <a:r>
              <a:rPr lang="pt-BR" sz="2000" b="1" u="sng" dirty="0">
                <a:solidFill>
                  <a:srgbClr val="006600"/>
                </a:solidFill>
              </a:rPr>
              <a:t>Solver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Opções</a:t>
            </a:r>
            <a:r>
              <a:rPr lang="pt-BR" sz="2000" b="1" dirty="0" smtClean="0">
                <a:solidFill>
                  <a:srgbClr val="006600"/>
                </a:solidFill>
              </a:rPr>
              <a:t>: Assinale:</a:t>
            </a:r>
            <a:endParaRPr lang="pt-BR" sz="2000" b="1" dirty="0">
              <a:solidFill>
                <a:srgbClr val="006600"/>
              </a:solidFill>
            </a:endParaRPr>
          </a:p>
          <a:p>
            <a:pPr marL="720725" indent="-269875">
              <a:lnSpc>
                <a:spcPct val="95000"/>
              </a:lnSpc>
              <a:spcBef>
                <a:spcPts val="200"/>
              </a:spcBef>
            </a:pPr>
            <a:r>
              <a:rPr lang="pt-BR" sz="2000" b="1" u="sng" dirty="0" smtClean="0">
                <a:solidFill>
                  <a:schemeClr val="tx1"/>
                </a:solidFill>
              </a:rPr>
              <a:t>Presumir modelo linear</a:t>
            </a:r>
          </a:p>
          <a:p>
            <a:pPr marL="720725" indent="-269875">
              <a:lnSpc>
                <a:spcPct val="95000"/>
              </a:lnSpc>
              <a:spcBef>
                <a:spcPts val="200"/>
              </a:spcBef>
            </a:pPr>
            <a:r>
              <a:rPr lang="pt-BR" sz="2000" b="1" u="sng" dirty="0" smtClean="0">
                <a:solidFill>
                  <a:schemeClr val="tx1"/>
                </a:solidFill>
              </a:rPr>
              <a:t>Mostrar resultado da iteração</a:t>
            </a:r>
            <a:endParaRPr lang="pt-BR" sz="2000" b="1" u="sng" dirty="0">
              <a:solidFill>
                <a:schemeClr val="tx1"/>
              </a:solidFill>
            </a:endParaRP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23"/>
            </a:pPr>
            <a:r>
              <a:rPr lang="pt-BR" sz="2000" b="1" u="sng" dirty="0" smtClean="0">
                <a:solidFill>
                  <a:srgbClr val="006600"/>
                </a:solidFill>
              </a:rPr>
              <a:t>OK</a:t>
            </a: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23"/>
            </a:pPr>
            <a:r>
              <a:rPr lang="pt-BR" sz="2000" b="1" u="sng" dirty="0" smtClean="0">
                <a:solidFill>
                  <a:srgbClr val="006600"/>
                </a:solidFill>
              </a:rPr>
              <a:t>Continuar </a:t>
            </a:r>
            <a:r>
              <a:rPr lang="pt-BR" sz="2000" b="1" dirty="0" smtClean="0">
                <a:solidFill>
                  <a:srgbClr val="006600"/>
                </a:solidFill>
              </a:rPr>
              <a:t> </a:t>
            </a:r>
            <a:r>
              <a:rPr lang="pt-BR" sz="2000" b="1" dirty="0" smtClean="0">
                <a:latin typeface="+mn-lt"/>
              </a:rPr>
              <a:t>(</a:t>
            </a:r>
            <a:r>
              <a:rPr lang="pt-BR" sz="2000" b="1" dirty="0">
                <a:latin typeface="+mn-lt"/>
              </a:rPr>
              <a:t>veja iteração</a:t>
            </a:r>
            <a:r>
              <a:rPr lang="pt-BR" sz="2000" b="1" dirty="0" smtClean="0">
                <a:latin typeface="+mn-lt"/>
              </a:rPr>
              <a:t>) e </a:t>
            </a:r>
            <a:r>
              <a:rPr lang="pt-BR" sz="2000" b="1" u="sng" dirty="0" smtClean="0">
                <a:solidFill>
                  <a:srgbClr val="006600"/>
                </a:solidFill>
              </a:rPr>
              <a:t>Continuar </a:t>
            </a:r>
            <a:r>
              <a:rPr lang="pt-BR" sz="2000" b="1" dirty="0" smtClean="0">
                <a:solidFill>
                  <a:srgbClr val="006600"/>
                </a:solidFill>
              </a:rPr>
              <a:t> </a:t>
            </a:r>
            <a:r>
              <a:rPr lang="pt-BR" sz="2000" b="1" dirty="0" smtClean="0">
                <a:latin typeface="+mn-lt"/>
              </a:rPr>
              <a:t>(</a:t>
            </a:r>
            <a:r>
              <a:rPr lang="pt-BR" sz="2000" b="1" dirty="0">
                <a:latin typeface="+mn-lt"/>
              </a:rPr>
              <a:t>até terminar)</a:t>
            </a:r>
          </a:p>
          <a:p>
            <a:pPr marL="355600" lvl="1" indent="-355600">
              <a:lnSpc>
                <a:spcPct val="95000"/>
              </a:lnSpc>
              <a:spcBef>
                <a:spcPts val="200"/>
              </a:spcBef>
              <a:buClr>
                <a:srgbClr val="339933"/>
              </a:buClr>
            </a:pPr>
            <a:r>
              <a:rPr lang="pt-BR" sz="2000" b="1" dirty="0"/>
              <a:t>Resultados do Solver:</a:t>
            </a:r>
          </a:p>
          <a:p>
            <a:pPr marL="355600" indent="-355600">
              <a:lnSpc>
                <a:spcPct val="95000"/>
              </a:lnSpc>
              <a:spcBef>
                <a:spcPts val="200"/>
              </a:spcBef>
            </a:pPr>
            <a:r>
              <a:rPr lang="pt-BR" sz="2000" b="1" u="sng" dirty="0">
                <a:solidFill>
                  <a:schemeClr val="tx1"/>
                </a:solidFill>
              </a:rPr>
              <a:t>Manter Solução do </a:t>
            </a:r>
            <a:r>
              <a:rPr lang="pt-BR" sz="2000" b="1" u="sng" dirty="0" smtClean="0">
                <a:solidFill>
                  <a:schemeClr val="tx1"/>
                </a:solidFill>
              </a:rPr>
              <a:t>Solver</a:t>
            </a:r>
          </a:p>
          <a:p>
            <a:pPr marL="355600" indent="-355600">
              <a:lnSpc>
                <a:spcPct val="95000"/>
              </a:lnSpc>
              <a:spcBef>
                <a:spcPts val="200"/>
              </a:spcBef>
            </a:pPr>
            <a:r>
              <a:rPr lang="pt-BR" sz="2000" b="1" dirty="0">
                <a:latin typeface="+mn-lt"/>
              </a:rPr>
              <a:t>Relatórios:</a:t>
            </a:r>
            <a:r>
              <a:rPr lang="pt-BR" sz="2000" b="1" dirty="0">
                <a:solidFill>
                  <a:schemeClr val="tx1"/>
                </a:solidFill>
              </a:rPr>
              <a:t> </a:t>
            </a:r>
            <a:r>
              <a:rPr lang="pt-BR" sz="2000" b="1" u="sng" dirty="0" smtClean="0">
                <a:solidFill>
                  <a:schemeClr val="tx1"/>
                </a:solidFill>
              </a:rPr>
              <a:t>Respostas</a:t>
            </a:r>
            <a:endParaRPr lang="pt-BR" sz="2000" b="1" u="sng" dirty="0">
              <a:solidFill>
                <a:schemeClr val="tx1"/>
              </a:solidFill>
            </a:endParaRP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 startAt="25"/>
            </a:pPr>
            <a:r>
              <a:rPr lang="pt-BR" sz="2000" b="1" u="sng" dirty="0">
                <a:solidFill>
                  <a:srgbClr val="006600"/>
                </a:solidFill>
              </a:rPr>
              <a:t>OK</a:t>
            </a:r>
          </a:p>
          <a:p>
            <a:pPr marL="720725" lvl="1" indent="-269875">
              <a:lnSpc>
                <a:spcPct val="95000"/>
              </a:lnSpc>
              <a:spcBef>
                <a:spcPts val="200"/>
              </a:spcBef>
              <a:buClr>
                <a:srgbClr val="339933"/>
              </a:buClr>
            </a:pPr>
            <a:r>
              <a:rPr lang="pt-BR" sz="2000" b="1" dirty="0" smtClean="0">
                <a:solidFill>
                  <a:schemeClr val="tx1"/>
                </a:solidFill>
              </a:rPr>
              <a:t>Relatório </a:t>
            </a:r>
            <a:r>
              <a:rPr lang="pt-BR" sz="2000" b="1" dirty="0">
                <a:solidFill>
                  <a:schemeClr val="tx1"/>
                </a:solidFill>
              </a:rPr>
              <a:t>de resposta </a:t>
            </a:r>
            <a:r>
              <a:rPr lang="pt-BR" sz="2000" b="1" dirty="0" smtClean="0">
                <a:solidFill>
                  <a:schemeClr val="tx1"/>
                </a:solidFill>
              </a:rPr>
              <a:t>2</a:t>
            </a:r>
            <a:endParaRPr lang="pt-BR" sz="2000" dirty="0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8297838" y="4403260"/>
            <a:ext cx="719769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3147369" y="4854143"/>
            <a:ext cx="819151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6557729" y="2183641"/>
            <a:ext cx="334389" cy="28466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789176" y="6549093"/>
            <a:ext cx="662042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{152}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440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9050"/>
            <a:ext cx="7658100" cy="933450"/>
          </a:xfrm>
        </p:spPr>
        <p:txBody>
          <a:bodyPr/>
          <a:lstStyle/>
          <a:p>
            <a:r>
              <a:rPr lang="pt-BR" dirty="0" smtClean="0"/>
              <a:t>Confeitaria Docella - Enunciado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41300" y="850900"/>
            <a:ext cx="8826500" cy="57658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pt-BR" sz="1800" dirty="0"/>
              <a:t> </a:t>
            </a:r>
            <a:r>
              <a:rPr lang="pt-BR" sz="1800" dirty="0" smtClean="0"/>
              <a:t>   A </a:t>
            </a:r>
            <a:r>
              <a:rPr lang="pt-BR" sz="1800" b="1" dirty="0">
                <a:solidFill>
                  <a:srgbClr val="006600"/>
                </a:solidFill>
              </a:rPr>
              <a:t>Confeitaria Docella </a:t>
            </a:r>
            <a:r>
              <a:rPr lang="pt-BR" sz="1800" dirty="0"/>
              <a:t>é uma das mais tradicionais docerias do bairro, e tem uma vasta clientela, a qual é bastante exigente.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1800" dirty="0"/>
              <a:t> </a:t>
            </a:r>
            <a:r>
              <a:rPr lang="pt-BR" sz="1800" dirty="0" smtClean="0"/>
              <a:t>   Diariamente </a:t>
            </a:r>
            <a:r>
              <a:rPr lang="pt-BR" sz="1800" dirty="0"/>
              <a:t>o confeiteiro chefe precisa decidir quais e quantos bolos deve produzir para vender no mesmo dia, </a:t>
            </a:r>
            <a:r>
              <a:rPr lang="pt-BR" sz="1800" dirty="0" smtClean="0"/>
              <a:t>dependendo de </a:t>
            </a:r>
            <a:r>
              <a:rPr lang="pt-BR" sz="1800" dirty="0"/>
              <a:t>uma série de restrições. A primeira delas é a demanda diária máxima dos clientes, a qual precisa ser respeitada de </a:t>
            </a:r>
            <a:r>
              <a:rPr lang="pt-BR" sz="1800" dirty="0" smtClean="0"/>
              <a:t>modo a </a:t>
            </a:r>
            <a:r>
              <a:rPr lang="pt-BR" sz="1800" dirty="0"/>
              <a:t>evitar eventuais sobras de produção (bolos que não serão vendidos no dia seguinte): vide consumo máximo diário na planilha.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1800" dirty="0"/>
              <a:t>  </a:t>
            </a:r>
            <a:r>
              <a:rPr lang="pt-BR" sz="1800" dirty="0" smtClean="0"/>
              <a:t>   A </a:t>
            </a:r>
            <a:r>
              <a:rPr lang="pt-BR" sz="1800" dirty="0"/>
              <a:t>segunda restrição é o estoque disponível (já existente e recebido durante o dia) de ingredientes básicos, os quais </a:t>
            </a:r>
            <a:r>
              <a:rPr lang="pt-BR" sz="1800" dirty="0" smtClean="0"/>
              <a:t>possuem um </a:t>
            </a:r>
            <a:r>
              <a:rPr lang="pt-BR" sz="1800" dirty="0"/>
              <a:t>consumo diário muito significativo: vide planilha. Os demais ingredientes específicos geralmente não são restrições.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1800" dirty="0"/>
              <a:t> </a:t>
            </a:r>
            <a:r>
              <a:rPr lang="pt-BR" sz="1800" dirty="0" smtClean="0"/>
              <a:t>   Sua </a:t>
            </a:r>
            <a:r>
              <a:rPr lang="pt-BR" sz="1800" dirty="0"/>
              <a:t>tarefa é auxiliar o confeiteiro chefe a encontrar o melhor mix de produção para este dia, considerando todas as restrições, </a:t>
            </a:r>
            <a:r>
              <a:rPr lang="pt-BR" sz="1800" dirty="0" smtClean="0"/>
              <a:t>de </a:t>
            </a:r>
            <a:r>
              <a:rPr lang="pt-BR" sz="1800" dirty="0"/>
              <a:t>modo a </a:t>
            </a:r>
            <a:r>
              <a:rPr lang="pt-BR" sz="1800" b="1" dirty="0">
                <a:solidFill>
                  <a:srgbClr val="006600"/>
                </a:solidFill>
              </a:rPr>
              <a:t>maximizar o lucro </a:t>
            </a:r>
            <a:r>
              <a:rPr lang="pt-BR" sz="1800" dirty="0"/>
              <a:t>(referente à venda de bolos) da Confeitaria Docella.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1800" dirty="0"/>
              <a:t> </a:t>
            </a:r>
            <a:r>
              <a:rPr lang="pt-BR" sz="1800" dirty="0" smtClean="0"/>
              <a:t>   Preencha </a:t>
            </a:r>
            <a:r>
              <a:rPr lang="pt-BR" sz="1800" dirty="0"/>
              <a:t>na célula E2 a função matemática que descreve este lucro da confeitaria, sabendo que</a:t>
            </a:r>
            <a:r>
              <a:rPr lang="pt-BR" sz="1800" dirty="0" smtClean="0"/>
              <a:t>: LUCRO </a:t>
            </a:r>
            <a:r>
              <a:rPr lang="pt-BR" sz="1800" dirty="0"/>
              <a:t>= (margem do BOLO1 x quantidade BOLO1) + (margem do BOLO2 x quantidade BOLO2) + … até BOLO6.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1800" dirty="0" smtClean="0"/>
              <a:t>    Observe </a:t>
            </a:r>
            <a:r>
              <a:rPr lang="pt-BR" sz="1800" dirty="0"/>
              <a:t>que as quantidades deverão ser estimadas pelo Excel na linha 5, enquanto as margens já foram dadas na linha 11</a:t>
            </a:r>
            <a:r>
              <a:rPr lang="pt-BR" sz="1800" dirty="0" smtClean="0"/>
              <a:t>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1800" dirty="0" smtClean="0"/>
              <a:t>    Preencha </a:t>
            </a:r>
            <a:r>
              <a:rPr lang="pt-BR" sz="1800" dirty="0"/>
              <a:t>então as células F21 até F24 com a fórmula adequada, pois estas células refletirão o consumo de ingredientes básicos do dia, em função da(s) seguinte(s) somatória(s):</a:t>
            </a:r>
          </a:p>
          <a:p>
            <a:pPr marL="0" indent="0">
              <a:spcBef>
                <a:spcPts val="600"/>
              </a:spcBef>
              <a:buNone/>
            </a:pPr>
            <a:endParaRPr lang="pt-BR" sz="1800" dirty="0"/>
          </a:p>
          <a:p>
            <a:pPr marL="0" indent="0">
              <a:spcBef>
                <a:spcPts val="600"/>
              </a:spcBef>
              <a:buNone/>
            </a:pPr>
            <a:r>
              <a:rPr lang="pt-BR" sz="1800" dirty="0" smtClean="0"/>
              <a:t>  </a:t>
            </a:r>
            <a:endParaRPr lang="pt-BR" sz="18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3804" y="6560658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{152-153}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80386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6350"/>
            <a:ext cx="7658100" cy="933450"/>
          </a:xfrm>
        </p:spPr>
        <p:txBody>
          <a:bodyPr/>
          <a:lstStyle/>
          <a:p>
            <a:r>
              <a:rPr lang="pt-BR" dirty="0" smtClean="0"/>
              <a:t>Enunciado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000" y="863600"/>
            <a:ext cx="8737600" cy="5268913"/>
          </a:xfrm>
        </p:spPr>
        <p:txBody>
          <a:bodyPr/>
          <a:lstStyle/>
          <a:p>
            <a:pPr marL="0" indent="0">
              <a:buNone/>
            </a:pPr>
            <a:r>
              <a:rPr lang="pt-BR" sz="1800" dirty="0" smtClean="0"/>
              <a:t>    Consumo </a:t>
            </a:r>
            <a:r>
              <a:rPr lang="pt-BR" sz="1800" dirty="0"/>
              <a:t>de farinha (F21) = (quantidade deste ingrediente no BOLO1 x quantidade produzida de BOLO1) + … até BOLO6.</a:t>
            </a:r>
          </a:p>
          <a:p>
            <a:pPr marL="0" indent="0">
              <a:buNone/>
            </a:pPr>
            <a:r>
              <a:rPr lang="pt-BR" sz="1800" dirty="0" smtClean="0"/>
              <a:t>    Observe </a:t>
            </a:r>
            <a:r>
              <a:rPr lang="pt-BR" sz="1800" dirty="0"/>
              <a:t>que as 'quantidades produzidas' de bolos deverão ser estimadas pelo Excel na linha 5, enquanto que as </a:t>
            </a:r>
            <a:r>
              <a:rPr lang="pt-BR" sz="1800" dirty="0" smtClean="0"/>
              <a:t>quantidades dos </a:t>
            </a:r>
            <a:r>
              <a:rPr lang="pt-BR" sz="1800" dirty="0"/>
              <a:t>ingredientes na receita de cada bolo já foram dadas nas linhas 14 (farinha), 15 (ovos), 16 (margarina) e 17 (açúcar).</a:t>
            </a:r>
          </a:p>
          <a:p>
            <a:pPr marL="0" indent="0">
              <a:buNone/>
            </a:pPr>
            <a:r>
              <a:rPr lang="pt-BR" sz="1800" b="1" dirty="0" smtClean="0">
                <a:solidFill>
                  <a:srgbClr val="006600"/>
                </a:solidFill>
              </a:rPr>
              <a:t>Restrições</a:t>
            </a:r>
            <a:r>
              <a:rPr lang="pt-BR" sz="1800" b="1" dirty="0">
                <a:solidFill>
                  <a:srgbClr val="006600"/>
                </a:solidFill>
              </a:rPr>
              <a:t>:</a:t>
            </a:r>
          </a:p>
          <a:p>
            <a:pPr marL="342900" indent="-342900">
              <a:buFont typeface="+mj-lt"/>
              <a:buAutoNum type="arabicParenR"/>
            </a:pPr>
            <a:r>
              <a:rPr lang="pt-BR" sz="1800" dirty="0" smtClean="0"/>
              <a:t>O </a:t>
            </a:r>
            <a:r>
              <a:rPr lang="pt-BR" sz="1800" dirty="0"/>
              <a:t>estoque de ingredientes básicos (que pode limitar a produção) deste dia está descrito nas células B21 a B24. Ou seja</a:t>
            </a:r>
            <a:r>
              <a:rPr lang="pt-BR" sz="1800" dirty="0" smtClean="0"/>
              <a:t>, no </a:t>
            </a:r>
            <a:r>
              <a:rPr lang="pt-BR" sz="1800" dirty="0"/>
              <a:t>caso da farinha a quantidade consumida de ingredientes (F21) deverá ser igual ou menor que o estoque disponível (B21).</a:t>
            </a:r>
          </a:p>
          <a:p>
            <a:pPr marL="342900" indent="-342900">
              <a:buFont typeface="+mj-lt"/>
              <a:buAutoNum type="arabicParenR"/>
            </a:pPr>
            <a:r>
              <a:rPr lang="pt-BR" sz="1800" dirty="0" smtClean="0"/>
              <a:t>A </a:t>
            </a:r>
            <a:r>
              <a:rPr lang="pt-BR" sz="1800" dirty="0"/>
              <a:t>demanda diária máxima do mercado (clientes da confeitaria) está descrita na linha 8, para cada tipo de bolo.</a:t>
            </a:r>
          </a:p>
          <a:p>
            <a:pPr marL="342900" indent="-342900">
              <a:buFont typeface="+mj-lt"/>
              <a:buAutoNum type="arabicParenR"/>
            </a:pPr>
            <a:r>
              <a:rPr lang="pt-BR" sz="1800" dirty="0" smtClean="0"/>
              <a:t>Lembre-se </a:t>
            </a:r>
            <a:r>
              <a:rPr lang="pt-BR" sz="1800" dirty="0"/>
              <a:t>que não existe produção nem estoques negativos, bem como inexiste produção fracionada (só números inteiros).</a:t>
            </a:r>
          </a:p>
          <a:p>
            <a:pPr marL="0" indent="0">
              <a:buNone/>
            </a:pPr>
            <a:r>
              <a:rPr lang="pt-BR" sz="1800" dirty="0" smtClean="0"/>
              <a:t>    Encontre</a:t>
            </a:r>
            <a:r>
              <a:rPr lang="pt-BR" sz="1800" dirty="0"/>
              <a:t>, por meio do SOLVER no Excel, o melhor mix de produção de modo a maximizar o lucro da confeitaria neste dia.</a:t>
            </a:r>
          </a:p>
          <a:p>
            <a:pPr marL="0" indent="0">
              <a:buNone/>
            </a:pPr>
            <a:r>
              <a:rPr lang="pt-BR" sz="1800" b="1" dirty="0" smtClean="0">
                <a:solidFill>
                  <a:srgbClr val="006600"/>
                </a:solidFill>
              </a:rPr>
              <a:t>Pergunta-se</a:t>
            </a:r>
            <a:r>
              <a:rPr lang="pt-BR" sz="1800" b="1" dirty="0">
                <a:solidFill>
                  <a:srgbClr val="006600"/>
                </a:solidFill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1800" dirty="0" smtClean="0"/>
              <a:t>Qual </a:t>
            </a:r>
            <a:r>
              <a:rPr lang="pt-BR" sz="1800" dirty="0"/>
              <a:t>o valor máximo de lucro (produção otimizada) considerando todas as restrições e funções apresentadas</a:t>
            </a:r>
            <a:r>
              <a:rPr lang="pt-BR" sz="1800" dirty="0" smtClean="0"/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1800" dirty="0" smtClean="0"/>
              <a:t>Qual </a:t>
            </a:r>
            <a:r>
              <a:rPr lang="pt-BR" sz="1800" dirty="0"/>
              <a:t>o mix de produção (quantidade de cada bolo) que propicia a maximização dos lucros da confeitaria?</a:t>
            </a:r>
          </a:p>
          <a:p>
            <a:pPr marL="0" indent="0">
              <a:spcBef>
                <a:spcPts val="600"/>
              </a:spcBef>
              <a:buNone/>
            </a:pPr>
            <a:endParaRPr lang="pt-BR" sz="180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462" y="6545793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{152-153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64741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09740"/>
            <a:ext cx="7658100" cy="933450"/>
          </a:xfrm>
        </p:spPr>
        <p:txBody>
          <a:bodyPr/>
          <a:lstStyle/>
          <a:p>
            <a:r>
              <a:rPr lang="pt-BR" dirty="0" smtClean="0"/>
              <a:t>Docella</a:t>
            </a:r>
            <a:endParaRPr lang="pt-BR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14437" y="6567059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{197-198}</a:t>
            </a:r>
            <a:endParaRPr lang="pt-BR" dirty="0"/>
          </a:p>
        </p:txBody>
      </p:sp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2863" y="618899"/>
            <a:ext cx="8869317" cy="862169"/>
          </a:xfrm>
        </p:spPr>
        <p:txBody>
          <a:bodyPr/>
          <a:lstStyle/>
          <a:p>
            <a:pPr marL="324000" indent="-3240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dirty="0" smtClean="0"/>
              <a:t>Abra: </a:t>
            </a:r>
            <a:r>
              <a:rPr lang="pt-BR" b="1" dirty="0" smtClean="0">
                <a:solidFill>
                  <a:srgbClr val="006600"/>
                </a:solidFill>
              </a:rPr>
              <a:t>09_04Docella</a:t>
            </a:r>
          </a:p>
          <a:p>
            <a:pPr marL="324000" indent="-3240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b="1" dirty="0" smtClean="0">
                <a:solidFill>
                  <a:srgbClr val="0000CC"/>
                </a:solidFill>
              </a:rPr>
              <a:t>Tente RESOLVER </a:t>
            </a:r>
            <a:r>
              <a:rPr lang="pt-BR" b="1" dirty="0">
                <a:solidFill>
                  <a:srgbClr val="0000CC"/>
                </a:solidFill>
              </a:rPr>
              <a:t>antes de ver a </a:t>
            </a:r>
            <a:r>
              <a:rPr lang="pt-BR" b="1" dirty="0" smtClean="0">
                <a:solidFill>
                  <a:srgbClr val="0000CC"/>
                </a:solidFill>
              </a:rPr>
              <a:t>Solução!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3109" y="1584101"/>
            <a:ext cx="7690891" cy="527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968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09740"/>
            <a:ext cx="7658100" cy="933450"/>
          </a:xfrm>
        </p:spPr>
        <p:txBody>
          <a:bodyPr/>
          <a:lstStyle/>
          <a:p>
            <a:r>
              <a:rPr lang="pt-BR" dirty="0" smtClean="0"/>
              <a:t>Docella - Solução</a:t>
            </a:r>
            <a:endParaRPr lang="pt-BR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462" y="6545793"/>
            <a:ext cx="662042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{198}</a:t>
            </a:r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3809" y="647418"/>
            <a:ext cx="6040192" cy="621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gem 10" descr="Parâmetros do Solver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63" y="351204"/>
            <a:ext cx="2117074" cy="3280489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78" y="3742966"/>
            <a:ext cx="3022037" cy="265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925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16200000">
            <a:off x="-2102227" y="2928050"/>
            <a:ext cx="5199259" cy="933450"/>
          </a:xfrm>
        </p:spPr>
        <p:txBody>
          <a:bodyPr/>
          <a:lstStyle/>
          <a:p>
            <a:r>
              <a:rPr lang="pt-BR" dirty="0" smtClean="0"/>
              <a:t>Gondola</a:t>
            </a:r>
            <a:endParaRPr lang="pt-BR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462" y="6545793"/>
            <a:ext cx="777458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</a:t>
            </a:r>
            <a:r>
              <a:rPr lang="pt-BR" dirty="0" smtClean="0"/>
              <a:t>extra}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r="42067" b="9952"/>
          <a:stretch/>
        </p:blipFill>
        <p:spPr>
          <a:xfrm>
            <a:off x="1354675" y="16929"/>
            <a:ext cx="7814731" cy="683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595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/>
          <a:srcRect r="60321"/>
          <a:stretch/>
        </p:blipFill>
        <p:spPr>
          <a:xfrm>
            <a:off x="0" y="1854200"/>
            <a:ext cx="3529701" cy="50038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09740"/>
            <a:ext cx="7658100" cy="933450"/>
          </a:xfrm>
        </p:spPr>
        <p:txBody>
          <a:bodyPr/>
          <a:lstStyle/>
          <a:p>
            <a:r>
              <a:rPr lang="pt-BR" dirty="0" smtClean="0"/>
              <a:t>Gondola - Solução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/>
          <a:srcRect t="13756" r="32792" b="6181"/>
          <a:stretch/>
        </p:blipFill>
        <p:spPr>
          <a:xfrm>
            <a:off x="2917131" y="753533"/>
            <a:ext cx="6229068" cy="417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85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96145"/>
            <a:ext cx="7658100" cy="933450"/>
          </a:xfrm>
        </p:spPr>
        <p:txBody>
          <a:bodyPr/>
          <a:lstStyle/>
          <a:p>
            <a:r>
              <a:rPr lang="pt-BR" dirty="0" smtClean="0"/>
              <a:t>Solver (Capítulo 9)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099" y="671311"/>
            <a:ext cx="8925597" cy="3340100"/>
          </a:xfrm>
        </p:spPr>
        <p:txBody>
          <a:bodyPr/>
          <a:lstStyle/>
          <a:p>
            <a:pPr>
              <a:spcBef>
                <a:spcPts val="400"/>
              </a:spcBef>
            </a:pPr>
            <a:r>
              <a:rPr lang="pt-BR" dirty="0" smtClean="0">
                <a:effectLst/>
              </a:rPr>
              <a:t>O </a:t>
            </a:r>
            <a:r>
              <a:rPr lang="pt-BR" b="1" dirty="0" smtClean="0">
                <a:effectLst/>
              </a:rPr>
              <a:t>Solver</a:t>
            </a:r>
            <a:r>
              <a:rPr lang="pt-BR" dirty="0" smtClean="0">
                <a:effectLst/>
              </a:rPr>
              <a:t> é um Suplemento do Excel para resolver problemas de Pesquisa Operacional e Análise de Decisão (</a:t>
            </a:r>
            <a:r>
              <a:rPr lang="pt-BR" b="1" dirty="0" smtClean="0">
                <a:solidFill>
                  <a:srgbClr val="006600"/>
                </a:solidFill>
                <a:effectLst/>
              </a:rPr>
              <a:t>Dados: Solver:</a:t>
            </a:r>
            <a:r>
              <a:rPr lang="pt-BR" dirty="0" smtClean="0">
                <a:effectLst/>
              </a:rPr>
              <a:t>)</a:t>
            </a:r>
          </a:p>
          <a:p>
            <a:pPr>
              <a:spcBef>
                <a:spcPts val="400"/>
              </a:spcBef>
            </a:pPr>
            <a:r>
              <a:rPr lang="pt-BR" dirty="0" smtClean="0">
                <a:effectLst/>
              </a:rPr>
              <a:t>Uma </a:t>
            </a:r>
            <a:r>
              <a:rPr lang="pt-BR" dirty="0">
                <a:effectLst/>
              </a:rPr>
              <a:t>das aplicações práticas </a:t>
            </a:r>
            <a:r>
              <a:rPr lang="pt-BR" dirty="0" smtClean="0">
                <a:effectLst/>
              </a:rPr>
              <a:t>é </a:t>
            </a:r>
            <a:r>
              <a:rPr lang="pt-BR" dirty="0">
                <a:effectLst/>
              </a:rPr>
              <a:t>a alocação eficiente de recursos </a:t>
            </a:r>
            <a:r>
              <a:rPr lang="pt-BR" dirty="0" smtClean="0">
                <a:effectLst/>
              </a:rPr>
              <a:t>escassos. Resolver </a:t>
            </a:r>
            <a:r>
              <a:rPr lang="pt-BR" dirty="0">
                <a:effectLst/>
              </a:rPr>
              <a:t>problemas complexos de </a:t>
            </a:r>
            <a:r>
              <a:rPr lang="pt-BR" dirty="0" smtClean="0">
                <a:effectLst/>
              </a:rPr>
              <a:t>otimização:</a:t>
            </a:r>
            <a:endParaRPr lang="pt-BR" dirty="0">
              <a:effectLst/>
            </a:endParaRPr>
          </a:p>
          <a:p>
            <a:pPr lvl="1">
              <a:spcBef>
                <a:spcPts val="400"/>
              </a:spcBef>
            </a:pPr>
            <a:r>
              <a:rPr lang="pt-BR" sz="2000" dirty="0"/>
              <a:t>identificar a mistura de valores que reduz o risco e maximiza o retorno de </a:t>
            </a:r>
            <a:r>
              <a:rPr lang="pt-BR" sz="2000" dirty="0" smtClean="0"/>
              <a:t>investimentos</a:t>
            </a:r>
            <a:endParaRPr lang="pt-BR" sz="2000" b="0" dirty="0">
              <a:effectLst/>
            </a:endParaRPr>
          </a:p>
          <a:p>
            <a:pPr lvl="1">
              <a:spcBef>
                <a:spcPts val="400"/>
              </a:spcBef>
            </a:pPr>
            <a:r>
              <a:rPr lang="pt-BR" sz="2000" b="0" dirty="0">
                <a:effectLst/>
              </a:rPr>
              <a:t>descobrir a mistura ideal de produtos </a:t>
            </a:r>
            <a:r>
              <a:rPr lang="pt-BR" sz="2000" b="0" dirty="0" smtClean="0">
                <a:effectLst/>
              </a:rPr>
              <a:t>a </a:t>
            </a:r>
            <a:r>
              <a:rPr lang="pt-BR" sz="2000" b="0" dirty="0">
                <a:effectLst/>
              </a:rPr>
              <a:t>partir de um estoque </a:t>
            </a:r>
            <a:r>
              <a:rPr lang="pt-BR" sz="2000" b="0" dirty="0" smtClean="0">
                <a:effectLst/>
              </a:rPr>
              <a:t>limitado</a:t>
            </a:r>
            <a:endParaRPr lang="pt-BR" sz="2000" b="0" dirty="0">
              <a:effectLst/>
            </a:endParaRPr>
          </a:p>
          <a:p>
            <a:pPr lvl="1">
              <a:spcBef>
                <a:spcPts val="400"/>
              </a:spcBef>
            </a:pPr>
            <a:r>
              <a:rPr lang="pt-BR" sz="2000" b="0" dirty="0">
                <a:effectLst/>
              </a:rPr>
              <a:t>analisar </a:t>
            </a:r>
            <a:r>
              <a:rPr lang="pt-BR" sz="2000" b="0" dirty="0" smtClean="0">
                <a:effectLst/>
              </a:rPr>
              <a:t>rotas </a:t>
            </a:r>
            <a:r>
              <a:rPr lang="pt-BR" sz="2000" b="0" dirty="0">
                <a:effectLst/>
              </a:rPr>
              <a:t>de entrega </a:t>
            </a:r>
            <a:r>
              <a:rPr lang="pt-BR" sz="2000" b="0" dirty="0" smtClean="0">
                <a:effectLst/>
              </a:rPr>
              <a:t>que minimizam o custo de transporte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Atenção</a:t>
            </a:r>
            <a:r>
              <a:rPr lang="pt-BR" dirty="0" smtClean="0"/>
              <a:t>: como e Solver do Excel 2010 apresenta problemas não resolvidos até fev/2012 vamos usar o </a:t>
            </a:r>
            <a:r>
              <a:rPr lang="pt-B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Excel </a:t>
            </a:r>
            <a:r>
              <a:rPr lang="pt-BR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2007 </a:t>
            </a:r>
            <a:r>
              <a:rPr lang="pt-BR" dirty="0"/>
              <a:t>até o item 9.3.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1" y="6554457"/>
            <a:ext cx="684484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buNone/>
            </a:pPr>
            <a:r>
              <a:rPr lang="pt-BR" sz="1600" b="0" dirty="0">
                <a:solidFill>
                  <a:srgbClr val="0000CC"/>
                </a:solidFill>
              </a:rPr>
              <a:t>{</a:t>
            </a:r>
            <a:r>
              <a:rPr lang="pt-BR" sz="1600" b="0" dirty="0" smtClean="0">
                <a:solidFill>
                  <a:srgbClr val="0000CC"/>
                </a:solidFill>
              </a:rPr>
              <a:t>147}</a:t>
            </a:r>
            <a:endParaRPr lang="pt-BR" sz="1600" b="0" dirty="0">
              <a:solidFill>
                <a:srgbClr val="0000C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534" y="4043966"/>
            <a:ext cx="8462468" cy="281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7591198" y="4470632"/>
            <a:ext cx="728553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178227" y="3999479"/>
            <a:ext cx="584200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4575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83982"/>
            <a:ext cx="7658100" cy="933450"/>
          </a:xfrm>
        </p:spPr>
        <p:txBody>
          <a:bodyPr/>
          <a:lstStyle/>
          <a:p>
            <a:r>
              <a:rPr lang="pt-BR" dirty="0"/>
              <a:t>Como Instalar o Solver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01" y="658253"/>
            <a:ext cx="8458200" cy="1346200"/>
          </a:xfrm>
        </p:spPr>
        <p:txBody>
          <a:bodyPr/>
          <a:lstStyle/>
          <a:p>
            <a:pPr marL="360000" indent="-360000">
              <a:spcBef>
                <a:spcPts val="300"/>
              </a:spcBef>
            </a:pPr>
            <a:r>
              <a:rPr lang="pt-BR" dirty="0">
                <a:effectLst/>
              </a:rPr>
              <a:t>O Solver </a:t>
            </a:r>
            <a:r>
              <a:rPr lang="pt-BR" dirty="0" smtClean="0">
                <a:effectLst/>
              </a:rPr>
              <a:t>é um Suplemento que precisa </a:t>
            </a:r>
            <a:r>
              <a:rPr lang="pt-BR" dirty="0">
                <a:effectLst/>
              </a:rPr>
              <a:t>ser instalado, se a tela anterior não mostrou o </a:t>
            </a:r>
            <a:r>
              <a:rPr lang="pt-BR" dirty="0" smtClean="0">
                <a:effectLst/>
              </a:rPr>
              <a:t>Solver do Excel (tela abaixo do 2007): </a:t>
            </a:r>
            <a:endParaRPr lang="pt-BR" dirty="0">
              <a:effectLst/>
            </a:endParaRPr>
          </a:p>
          <a:p>
            <a:pPr marL="360000" indent="-360000">
              <a:spcBef>
                <a:spcPts val="300"/>
              </a:spcBef>
            </a:pPr>
            <a:r>
              <a:rPr lang="pt-BR" b="1" u="sng" dirty="0" smtClean="0">
                <a:solidFill>
                  <a:srgbClr val="006600"/>
                </a:solidFill>
              </a:rPr>
              <a:t>Botão Office</a:t>
            </a:r>
            <a:r>
              <a:rPr lang="pt-BR" b="1" dirty="0" smtClean="0">
                <a:solidFill>
                  <a:srgbClr val="006600"/>
                </a:solidFill>
              </a:rPr>
              <a:t>: </a:t>
            </a:r>
            <a:r>
              <a:rPr lang="pt-BR" b="1" u="sng" dirty="0" smtClean="0">
                <a:solidFill>
                  <a:srgbClr val="006600"/>
                </a:solidFill>
              </a:rPr>
              <a:t>Opções do Excel</a:t>
            </a:r>
            <a:r>
              <a:rPr lang="pt-BR" b="1" dirty="0" smtClean="0">
                <a:solidFill>
                  <a:srgbClr val="006600"/>
                </a:solidFill>
              </a:rPr>
              <a:t>: </a:t>
            </a:r>
            <a:r>
              <a:rPr lang="pt-BR" b="1" u="sng" dirty="0" smtClean="0">
                <a:solidFill>
                  <a:srgbClr val="006600"/>
                </a:solidFill>
              </a:rPr>
              <a:t>Suplementos</a:t>
            </a:r>
            <a:r>
              <a:rPr lang="pt-BR" b="1" dirty="0" smtClean="0">
                <a:solidFill>
                  <a:srgbClr val="006600"/>
                </a:solidFill>
              </a:rPr>
              <a:t>: </a:t>
            </a:r>
            <a:r>
              <a:rPr lang="pt-BR" b="1" u="sng" dirty="0" smtClean="0">
                <a:solidFill>
                  <a:srgbClr val="006600"/>
                </a:solidFill>
              </a:rPr>
              <a:t>Solver</a:t>
            </a:r>
            <a:endParaRPr lang="pt-BR" b="1" u="sng" dirty="0">
              <a:solidFill>
                <a:srgbClr val="0066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3803" y="6556524"/>
            <a:ext cx="662042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buNone/>
            </a:pPr>
            <a:r>
              <a:rPr lang="pt-BR" sz="1600" b="0" dirty="0">
                <a:solidFill>
                  <a:srgbClr val="0000CC"/>
                </a:solidFill>
              </a:rPr>
              <a:t>{</a:t>
            </a:r>
            <a:r>
              <a:rPr lang="pt-BR" sz="1600" b="0" dirty="0" smtClean="0">
                <a:solidFill>
                  <a:srgbClr val="0000CC"/>
                </a:solidFill>
              </a:rPr>
              <a:t>147}</a:t>
            </a:r>
            <a:endParaRPr lang="pt-BR" sz="1600" b="0" dirty="0">
              <a:solidFill>
                <a:srgbClr val="0000CC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46220" y="1761088"/>
            <a:ext cx="7984911" cy="508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3354769" y="3376105"/>
            <a:ext cx="573290" cy="29007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4575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Exercício - Solver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28600" y="1117601"/>
            <a:ext cx="7899400" cy="47879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/>
              <a:t>O objetivo é minimizar a </a:t>
            </a:r>
            <a:r>
              <a:rPr lang="pt-BR" sz="2400" dirty="0" smtClean="0"/>
              <a:t>função: 14x11+13x12+11x13+13x21+13x22+12x23</a:t>
            </a:r>
          </a:p>
          <a:p>
            <a:pPr>
              <a:lnSpc>
                <a:spcPct val="100000"/>
              </a:lnSpc>
            </a:pPr>
            <a:r>
              <a:rPr lang="pt-BR" sz="2400" dirty="0" smtClean="0"/>
              <a:t>Sujeito </a:t>
            </a:r>
            <a:r>
              <a:rPr lang="pt-BR" sz="2400" dirty="0"/>
              <a:t>as seguintes restrições:</a:t>
            </a:r>
          </a:p>
          <a:p>
            <a:pPr marL="792000" lvl="1" indent="-360000">
              <a:lnSpc>
                <a:spcPct val="100000"/>
              </a:lnSpc>
              <a:buClr>
                <a:srgbClr val="006600"/>
              </a:buClr>
            </a:pPr>
            <a:r>
              <a:rPr lang="pt-BR" sz="2300" dirty="0">
                <a:latin typeface="+mn-lt"/>
              </a:rPr>
              <a:t>x11+x12+x13=1200</a:t>
            </a:r>
          </a:p>
          <a:p>
            <a:pPr marL="792000" lvl="1" indent="-360000">
              <a:lnSpc>
                <a:spcPct val="100000"/>
              </a:lnSpc>
              <a:buClr>
                <a:srgbClr val="006600"/>
              </a:buClr>
            </a:pPr>
            <a:r>
              <a:rPr lang="pt-BR" sz="2400" dirty="0" smtClean="0"/>
              <a:t>x21+x22+x23=1000</a:t>
            </a:r>
            <a:endParaRPr lang="pt-BR" sz="2400" dirty="0"/>
          </a:p>
          <a:p>
            <a:pPr marL="792000" lvl="1" indent="-360000">
              <a:lnSpc>
                <a:spcPct val="100000"/>
              </a:lnSpc>
              <a:buClr>
                <a:srgbClr val="006600"/>
              </a:buClr>
            </a:pPr>
            <a:r>
              <a:rPr lang="pt-BR" sz="2400" dirty="0"/>
              <a:t>x11+x21=1000</a:t>
            </a:r>
          </a:p>
          <a:p>
            <a:pPr marL="792000" lvl="1" indent="-360000">
              <a:lnSpc>
                <a:spcPct val="100000"/>
              </a:lnSpc>
              <a:buClr>
                <a:srgbClr val="006600"/>
              </a:buClr>
            </a:pPr>
            <a:r>
              <a:rPr lang="pt-BR" sz="2400" dirty="0"/>
              <a:t>x12+x22=700</a:t>
            </a:r>
          </a:p>
          <a:p>
            <a:pPr marL="792000" lvl="1" indent="-360000">
              <a:lnSpc>
                <a:spcPct val="100000"/>
              </a:lnSpc>
              <a:buClr>
                <a:srgbClr val="006600"/>
              </a:buClr>
            </a:pPr>
            <a:r>
              <a:rPr lang="pt-BR" sz="2400" dirty="0"/>
              <a:t>x13+x23=500</a:t>
            </a:r>
          </a:p>
          <a:p>
            <a:pPr marL="792000" lvl="1" indent="-360000">
              <a:lnSpc>
                <a:spcPct val="100000"/>
              </a:lnSpc>
              <a:buClr>
                <a:srgbClr val="006600"/>
              </a:buClr>
            </a:pPr>
            <a:r>
              <a:rPr lang="pt-BR" sz="2400" dirty="0" smtClean="0"/>
              <a:t>Todas as </a:t>
            </a:r>
            <a:r>
              <a:rPr lang="pt-BR" sz="2400" dirty="0"/>
              <a:t>variáveis x11</a:t>
            </a:r>
            <a:r>
              <a:rPr lang="pt-BR" sz="2400" dirty="0" smtClean="0"/>
              <a:t>, x12, x13, x21, x22 e x23 são </a:t>
            </a:r>
            <a:r>
              <a:rPr lang="pt-BR" sz="2400" dirty="0"/>
              <a:t>positivas e </a:t>
            </a:r>
            <a:r>
              <a:rPr lang="pt-B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inteiras</a:t>
            </a:r>
            <a:r>
              <a:rPr lang="pt-BR" sz="2400" dirty="0"/>
              <a:t>.</a:t>
            </a:r>
          </a:p>
          <a:p>
            <a:pPr>
              <a:lnSpc>
                <a:spcPct val="100000"/>
              </a:lnSpc>
            </a:pPr>
            <a:endParaRPr lang="pt-BR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663" y="6560758"/>
            <a:ext cx="684484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148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95059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92530"/>
            <a:ext cx="7658100" cy="933450"/>
          </a:xfrm>
        </p:spPr>
        <p:txBody>
          <a:bodyPr/>
          <a:lstStyle/>
          <a:p>
            <a:r>
              <a:rPr lang="pt-BR" dirty="0" smtClean="0"/>
              <a:t>Função Objetivo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5900" y="700308"/>
            <a:ext cx="8712200" cy="2343757"/>
          </a:xfrm>
        </p:spPr>
        <p:txBody>
          <a:bodyPr/>
          <a:lstStyle/>
          <a:p>
            <a:pPr marL="324000" indent="-324000">
              <a:spcBef>
                <a:spcPts val="300"/>
              </a:spcBef>
              <a:buFont typeface="+mj-lt"/>
              <a:buAutoNum type="arabicPeriod"/>
            </a:pPr>
            <a:r>
              <a:rPr lang="pt-BR" sz="2300" dirty="0" smtClean="0"/>
              <a:t>Digite </a:t>
            </a:r>
            <a:r>
              <a:rPr lang="pt-BR" sz="2300" dirty="0"/>
              <a:t>em </a:t>
            </a:r>
            <a:r>
              <a:rPr lang="pt-BR" sz="2300" b="1" dirty="0">
                <a:solidFill>
                  <a:srgbClr val="006600"/>
                </a:solidFill>
              </a:rPr>
              <a:t>A3</a:t>
            </a:r>
            <a:r>
              <a:rPr lang="pt-BR" sz="2300" dirty="0"/>
              <a:t> o nome da primeira variável: </a:t>
            </a:r>
            <a:r>
              <a:rPr lang="pt-BR" sz="2300" b="1" dirty="0" smtClean="0"/>
              <a:t>x11</a:t>
            </a:r>
            <a:endParaRPr lang="pt-BR" sz="2300" b="1" dirty="0"/>
          </a:p>
          <a:p>
            <a:pPr marL="324000" indent="-324000">
              <a:spcBef>
                <a:spcPts val="300"/>
              </a:spcBef>
              <a:buFont typeface="+mj-lt"/>
              <a:buAutoNum type="arabicPeriod"/>
            </a:pPr>
            <a:r>
              <a:rPr lang="pt-BR" sz="2300" dirty="0"/>
              <a:t>Siga digitando </a:t>
            </a:r>
            <a:r>
              <a:rPr lang="pt-BR" sz="2300" dirty="0" smtClean="0"/>
              <a:t>as </a:t>
            </a:r>
            <a:r>
              <a:rPr lang="pt-BR" sz="2300" dirty="0"/>
              <a:t>demais </a:t>
            </a:r>
            <a:r>
              <a:rPr lang="pt-BR" sz="2300" dirty="0" smtClean="0"/>
              <a:t>variáveis</a:t>
            </a:r>
            <a:r>
              <a:rPr lang="pt-BR" sz="2300" dirty="0"/>
              <a:t>, até a </a:t>
            </a:r>
            <a:r>
              <a:rPr lang="pt-BR" sz="2300" b="1" dirty="0" smtClean="0">
                <a:solidFill>
                  <a:srgbClr val="006600"/>
                </a:solidFill>
              </a:rPr>
              <a:t>x23 </a:t>
            </a:r>
            <a:r>
              <a:rPr lang="pt-BR" sz="2300" dirty="0" smtClean="0"/>
              <a:t>(em </a:t>
            </a:r>
            <a:r>
              <a:rPr lang="pt-BR" sz="2300" b="1" dirty="0" smtClean="0">
                <a:solidFill>
                  <a:srgbClr val="006600"/>
                </a:solidFill>
              </a:rPr>
              <a:t>A8</a:t>
            </a:r>
            <a:r>
              <a:rPr lang="pt-BR" sz="2300" dirty="0"/>
              <a:t>)</a:t>
            </a:r>
          </a:p>
          <a:p>
            <a:pPr marL="324000" indent="-324000">
              <a:spcBef>
                <a:spcPts val="300"/>
              </a:spcBef>
            </a:pPr>
            <a:r>
              <a:rPr lang="pt-BR" sz="2300" dirty="0" smtClean="0"/>
              <a:t>Nas </a:t>
            </a:r>
            <a:r>
              <a:rPr lang="pt-BR" sz="2300" dirty="0"/>
              <a:t>células de </a:t>
            </a:r>
            <a:r>
              <a:rPr lang="pt-BR" sz="2300" b="1" dirty="0">
                <a:solidFill>
                  <a:srgbClr val="006600"/>
                </a:solidFill>
              </a:rPr>
              <a:t>B3:B8</a:t>
            </a:r>
            <a:r>
              <a:rPr lang="pt-BR" sz="2300" dirty="0"/>
              <a:t> </a:t>
            </a:r>
            <a:r>
              <a:rPr lang="pt-BR" sz="2300" dirty="0" smtClean="0"/>
              <a:t>estão </a:t>
            </a:r>
            <a:r>
              <a:rPr lang="pt-BR" sz="2300" dirty="0"/>
              <a:t>os valores para cada uma das </a:t>
            </a:r>
            <a:r>
              <a:rPr lang="pt-BR" sz="2300" dirty="0" smtClean="0"/>
              <a:t>variáveis. Nestas </a:t>
            </a:r>
            <a:r>
              <a:rPr lang="pt-BR" sz="2300" dirty="0"/>
              <a:t>células </a:t>
            </a:r>
            <a:r>
              <a:rPr lang="pt-BR" sz="2300" dirty="0" smtClean="0"/>
              <a:t>o </a:t>
            </a:r>
            <a:r>
              <a:rPr lang="pt-BR" sz="2300" b="1" dirty="0"/>
              <a:t>Solver</a:t>
            </a:r>
            <a:r>
              <a:rPr lang="pt-BR" sz="2300" dirty="0"/>
              <a:t> colocará os </a:t>
            </a:r>
            <a:r>
              <a:rPr lang="pt-BR" sz="2300" dirty="0" smtClean="0"/>
              <a:t>resultados</a:t>
            </a:r>
          </a:p>
          <a:p>
            <a:pPr marL="324000" indent="-324000">
              <a:spcBef>
                <a:spcPts val="300"/>
              </a:spcBef>
              <a:buFont typeface="+mj-lt"/>
              <a:buAutoNum type="arabicPeriod" startAt="3"/>
            </a:pPr>
            <a:r>
              <a:rPr lang="pt-BR" sz="2300" dirty="0" smtClean="0"/>
              <a:t>Coloque em </a:t>
            </a:r>
            <a:r>
              <a:rPr lang="pt-BR" sz="2300" b="1" dirty="0" smtClean="0">
                <a:solidFill>
                  <a:srgbClr val="006600"/>
                </a:solidFill>
              </a:rPr>
              <a:t>C3:C8</a:t>
            </a:r>
            <a:r>
              <a:rPr lang="pt-BR" sz="2300" dirty="0" smtClean="0"/>
              <a:t> os coeficientes das variáveis na função</a:t>
            </a:r>
          </a:p>
          <a:p>
            <a:pPr marL="324000" indent="-324000">
              <a:spcBef>
                <a:spcPts val="300"/>
              </a:spcBef>
              <a:buFont typeface="+mj-lt"/>
              <a:buAutoNum type="arabicPeriod" startAt="3"/>
            </a:pPr>
            <a:r>
              <a:rPr lang="pt-BR" sz="2300" dirty="0" smtClean="0"/>
              <a:t>A1=</a:t>
            </a:r>
            <a:r>
              <a:rPr lang="pt-BR" sz="2300" b="1" dirty="0" smtClean="0">
                <a:solidFill>
                  <a:srgbClr val="006600"/>
                </a:solidFill>
              </a:rPr>
              <a:t>B3*C3+B4*C4+B5*C5+B6*C6+B7*C7+B8*C8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1" y="6554457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148-149}</a:t>
            </a:r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1603" y="2867025"/>
            <a:ext cx="6181725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3264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39868"/>
            <a:ext cx="7658100" cy="933450"/>
          </a:xfrm>
        </p:spPr>
        <p:txBody>
          <a:bodyPr/>
          <a:lstStyle/>
          <a:p>
            <a:r>
              <a:rPr lang="pt-BR" dirty="0" smtClean="0"/>
              <a:t>Acionando o Solver</a:t>
            </a:r>
            <a:endParaRPr lang="pt-BR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2852382"/>
            <a:ext cx="9165345" cy="4005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3774311" y="4713453"/>
            <a:ext cx="520701" cy="308921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2370031" y="5338866"/>
            <a:ext cx="723901" cy="2794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4803655" y="5759356"/>
            <a:ext cx="778279" cy="35506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3500312" y="4990278"/>
            <a:ext cx="520701" cy="1778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80120" y="6555331"/>
            <a:ext cx="684484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149</a:t>
            </a:r>
            <a:r>
              <a:rPr lang="pt-BR" dirty="0"/>
              <a:t>}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3500" y="529970"/>
            <a:ext cx="8712200" cy="2895600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5"/>
            </a:pPr>
            <a:r>
              <a:rPr lang="pt-BR" b="1" u="sng" dirty="0">
                <a:solidFill>
                  <a:srgbClr val="006600"/>
                </a:solidFill>
              </a:rPr>
              <a:t>Dados</a:t>
            </a:r>
            <a:r>
              <a:rPr lang="pt-BR" b="1" dirty="0">
                <a:solidFill>
                  <a:srgbClr val="006600"/>
                </a:solidFill>
              </a:rPr>
              <a:t>: </a:t>
            </a:r>
            <a:r>
              <a:rPr lang="pt-BR" b="1" u="sng" dirty="0">
                <a:solidFill>
                  <a:srgbClr val="006600"/>
                </a:solidFill>
              </a:rPr>
              <a:t>Solver</a:t>
            </a:r>
            <a:r>
              <a:rPr lang="pt-BR" b="1" dirty="0" smtClean="0">
                <a:solidFill>
                  <a:srgbClr val="006600"/>
                </a:solidFill>
              </a:rPr>
              <a:t>: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pt-BR" b="1" dirty="0">
                <a:solidFill>
                  <a:schemeClr val="tx1"/>
                </a:solidFill>
              </a:rPr>
              <a:t>Parâmetros do Solver</a:t>
            </a:r>
            <a:r>
              <a:rPr lang="pt-BR" dirty="0"/>
              <a:t>:</a:t>
            </a:r>
          </a:p>
          <a:p>
            <a:pPr marL="457200" indent="-457200">
              <a:lnSpc>
                <a:spcPct val="100000"/>
              </a:lnSpc>
              <a:spcBef>
                <a:spcPts val="200"/>
              </a:spcBef>
              <a:buClr>
                <a:srgbClr val="006600"/>
              </a:buClr>
              <a:buFont typeface="+mj-lt"/>
              <a:buAutoNum type="arabicPeriod" startAt="6"/>
            </a:pPr>
            <a:r>
              <a:rPr lang="pt-BR" u="sng" dirty="0">
                <a:solidFill>
                  <a:schemeClr val="tx1"/>
                </a:solidFill>
              </a:rPr>
              <a:t>Células de Destino</a:t>
            </a:r>
            <a:r>
              <a:rPr lang="pt-BR" dirty="0"/>
              <a:t>: </a:t>
            </a:r>
            <a:r>
              <a:rPr lang="pt-BR" b="1" dirty="0" smtClean="0">
                <a:solidFill>
                  <a:srgbClr val="006600"/>
                </a:solidFill>
              </a:rPr>
              <a:t>A1</a:t>
            </a:r>
          </a:p>
          <a:p>
            <a:pPr>
              <a:lnSpc>
                <a:spcPct val="100000"/>
              </a:lnSpc>
              <a:spcBef>
                <a:spcPts val="200"/>
              </a:spcBef>
              <a:buClr>
                <a:srgbClr val="006600"/>
              </a:buClr>
              <a:buFont typeface="+mj-lt"/>
              <a:buAutoNum type="arabicPeriod" startAt="6"/>
            </a:pPr>
            <a:r>
              <a:rPr lang="pt-BR" b="1" u="sng" dirty="0" smtClean="0">
                <a:solidFill>
                  <a:srgbClr val="006600"/>
                </a:solidFill>
              </a:rPr>
              <a:t>Min</a:t>
            </a:r>
            <a:r>
              <a:rPr lang="pt-BR" b="1" dirty="0" smtClean="0">
                <a:solidFill>
                  <a:srgbClr val="006600"/>
                </a:solidFill>
              </a:rPr>
              <a:t> </a:t>
            </a:r>
            <a:r>
              <a:rPr lang="pt-BR" dirty="0"/>
              <a:t>(Minimizar a função objetivo que está em A1)</a:t>
            </a:r>
            <a:endParaRPr lang="pt-BR" b="1" dirty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spcBef>
                <a:spcPts val="200"/>
              </a:spcBef>
              <a:buClr>
                <a:srgbClr val="006600"/>
              </a:buClr>
              <a:buFont typeface="+mj-lt"/>
              <a:buAutoNum type="arabicPeriod" startAt="6"/>
            </a:pPr>
            <a:r>
              <a:rPr lang="pt-BR" u="sng" dirty="0">
                <a:solidFill>
                  <a:schemeClr val="tx1"/>
                </a:solidFill>
              </a:rPr>
              <a:t>Células Variáveis</a:t>
            </a:r>
            <a:r>
              <a:rPr lang="pt-BR" dirty="0"/>
              <a:t>: </a:t>
            </a:r>
            <a:r>
              <a:rPr lang="pt-BR" b="1" dirty="0" smtClean="0">
                <a:solidFill>
                  <a:srgbClr val="006600"/>
                </a:solidFill>
              </a:rPr>
              <a:t>$B$3:$B$8</a:t>
            </a:r>
          </a:p>
          <a:p>
            <a:pPr>
              <a:lnSpc>
                <a:spcPct val="100000"/>
              </a:lnSpc>
              <a:spcBef>
                <a:spcPts val="200"/>
              </a:spcBef>
              <a:buClr>
                <a:srgbClr val="006600"/>
              </a:buClr>
              <a:buFont typeface="+mj-lt"/>
              <a:buAutoNum type="arabicPeriod" startAt="6"/>
            </a:pPr>
            <a:r>
              <a:rPr lang="pt-BR" u="sng" dirty="0">
                <a:solidFill>
                  <a:schemeClr val="tx1"/>
                </a:solidFill>
              </a:rPr>
              <a:t>Submeter às Restrições</a:t>
            </a:r>
            <a:r>
              <a:rPr lang="pt-BR" dirty="0">
                <a:solidFill>
                  <a:schemeClr val="tx1"/>
                </a:solidFill>
              </a:rPr>
              <a:t>: </a:t>
            </a:r>
            <a:r>
              <a:rPr lang="pt-BR" b="1" u="sng" dirty="0">
                <a:solidFill>
                  <a:srgbClr val="006600"/>
                </a:solidFill>
              </a:rPr>
              <a:t>Adicionar</a:t>
            </a:r>
            <a:r>
              <a:rPr lang="pt-BR" b="1" dirty="0" smtClean="0">
                <a:solidFill>
                  <a:srgbClr val="006600"/>
                </a:solidFill>
              </a:rPr>
              <a:t>:</a:t>
            </a:r>
            <a:endParaRPr lang="pt-BR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5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62166"/>
            <a:ext cx="7658100" cy="933450"/>
          </a:xfrm>
        </p:spPr>
        <p:txBody>
          <a:bodyPr/>
          <a:lstStyle/>
          <a:p>
            <a:r>
              <a:rPr lang="pt-BR" dirty="0"/>
              <a:t>Adicionando as Restrições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2867" y="934443"/>
            <a:ext cx="4291119" cy="147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5200" y="4568226"/>
            <a:ext cx="5627922" cy="229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70955" y="631371"/>
            <a:ext cx="3854012" cy="1743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Espaço Reservado para Conteúdo 2"/>
          <p:cNvSpPr>
            <a:spLocks noGrp="1"/>
          </p:cNvSpPr>
          <p:nvPr>
            <p:ph idx="1"/>
          </p:nvPr>
        </p:nvSpPr>
        <p:spPr>
          <a:xfrm>
            <a:off x="48034" y="511268"/>
            <a:ext cx="8712200" cy="6346731"/>
          </a:xfrm>
        </p:spPr>
        <p:txBody>
          <a:bodyPr/>
          <a:lstStyle/>
          <a:p>
            <a:pPr marL="432000" lvl="1" indent="-432000">
              <a:lnSpc>
                <a:spcPct val="100000"/>
              </a:lnSpc>
              <a:spcBef>
                <a:spcPts val="200"/>
              </a:spcBef>
              <a:buClr>
                <a:srgbClr val="339933"/>
              </a:buClr>
            </a:pPr>
            <a:r>
              <a:rPr lang="pt-BR" sz="2000" b="1" dirty="0"/>
              <a:t>Submeter às Restrições:</a:t>
            </a:r>
            <a:endParaRPr lang="pt-BR" sz="2000" b="1" dirty="0">
              <a:solidFill>
                <a:srgbClr val="006600"/>
              </a:solidFill>
            </a:endParaRPr>
          </a:p>
          <a:p>
            <a:pPr marL="432000" indent="-4320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5"/>
            </a:pPr>
            <a:endParaRPr lang="pt-BR" b="1" dirty="0" smtClean="0">
              <a:solidFill>
                <a:srgbClr val="006600"/>
              </a:solidFill>
            </a:endParaRPr>
          </a:p>
          <a:p>
            <a:pPr marL="432000" indent="-4320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5"/>
            </a:pPr>
            <a:endParaRPr lang="pt-BR" b="1" dirty="0" smtClean="0">
              <a:solidFill>
                <a:srgbClr val="006600"/>
              </a:solidFill>
            </a:endParaRPr>
          </a:p>
          <a:p>
            <a:pPr marL="432000" indent="-4320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5"/>
            </a:pPr>
            <a:endParaRPr lang="pt-BR" b="1" dirty="0">
              <a:solidFill>
                <a:srgbClr val="006600"/>
              </a:solidFill>
            </a:endParaRPr>
          </a:p>
          <a:p>
            <a:pPr marL="432000" indent="-4320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5"/>
            </a:pPr>
            <a:endParaRPr lang="pt-BR" b="1" dirty="0" smtClean="0">
              <a:solidFill>
                <a:srgbClr val="006600"/>
              </a:solidFill>
            </a:endParaRPr>
          </a:p>
          <a:p>
            <a:pPr marL="432000" indent="-4320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5"/>
            </a:pPr>
            <a:endParaRPr lang="pt-BR" sz="600" b="1" dirty="0" smtClean="0">
              <a:solidFill>
                <a:srgbClr val="006600"/>
              </a:solidFill>
            </a:endParaRPr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 smtClean="0">
                <a:solidFill>
                  <a:srgbClr val="006600"/>
                </a:solidFill>
              </a:rPr>
              <a:t>Adicionar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dirty="0">
                <a:solidFill>
                  <a:srgbClr val="006600"/>
                </a:solidFill>
              </a:rPr>
              <a:t>B3=1200-B4-B5</a:t>
            </a:r>
            <a:r>
              <a:rPr lang="pt-BR" sz="2000" dirty="0" smtClean="0"/>
              <a:t> (Clicar em B3; selecione =; 1200-B4-B5)</a:t>
            </a:r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Adicionar</a:t>
            </a:r>
            <a:r>
              <a:rPr lang="pt-BR" sz="2000" b="1" dirty="0">
                <a:solidFill>
                  <a:srgbClr val="006600"/>
                </a:solidFill>
              </a:rPr>
              <a:t>: B6=1000-B7-B8 </a:t>
            </a:r>
            <a:r>
              <a:rPr lang="pt-BR" sz="2000" dirty="0"/>
              <a:t>(equivale a: x21+x22+x23=1000)</a:t>
            </a:r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Adicionar</a:t>
            </a:r>
            <a:r>
              <a:rPr lang="pt-BR" sz="2000" b="1" dirty="0">
                <a:solidFill>
                  <a:srgbClr val="006600"/>
                </a:solidFill>
              </a:rPr>
              <a:t>: B3=1000-B6</a:t>
            </a:r>
            <a:r>
              <a:rPr lang="pt-BR" sz="2000" dirty="0"/>
              <a:t> </a:t>
            </a:r>
            <a:r>
              <a:rPr lang="pt-BR" sz="2000" dirty="0" smtClean="0"/>
              <a:t>(</a:t>
            </a:r>
            <a:r>
              <a:rPr lang="pt-BR" sz="2000" dirty="0"/>
              <a:t>equivale a: </a:t>
            </a:r>
            <a:r>
              <a:rPr lang="pt-BR" sz="2000" dirty="0" smtClean="0"/>
              <a:t>x11+x21=1000)</a:t>
            </a:r>
            <a:endParaRPr lang="pt-BR" sz="2000" dirty="0"/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Adicionar</a:t>
            </a:r>
            <a:r>
              <a:rPr lang="pt-BR" sz="2000" b="1" dirty="0">
                <a:solidFill>
                  <a:srgbClr val="006600"/>
                </a:solidFill>
              </a:rPr>
              <a:t>: B4=700-B7</a:t>
            </a:r>
            <a:r>
              <a:rPr lang="pt-BR" sz="2000" b="1" dirty="0" smtClean="0">
                <a:solidFill>
                  <a:srgbClr val="006600"/>
                </a:solidFill>
              </a:rPr>
              <a:t> </a:t>
            </a:r>
            <a:r>
              <a:rPr lang="pt-BR" sz="2000" dirty="0"/>
              <a:t>(equivale a: x12+x22=700</a:t>
            </a:r>
            <a:r>
              <a:rPr lang="pt-BR" sz="2000" dirty="0" smtClean="0"/>
              <a:t>)</a:t>
            </a:r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Adicionar</a:t>
            </a:r>
            <a:r>
              <a:rPr lang="pt-BR" sz="2000" b="1" dirty="0">
                <a:solidFill>
                  <a:srgbClr val="006600"/>
                </a:solidFill>
              </a:rPr>
              <a:t>: B5=500-B8</a:t>
            </a:r>
            <a:r>
              <a:rPr lang="pt-BR" sz="2000" b="1" dirty="0" smtClean="0">
                <a:solidFill>
                  <a:srgbClr val="006600"/>
                </a:solidFill>
              </a:rPr>
              <a:t> </a:t>
            </a:r>
            <a:r>
              <a:rPr lang="pt-BR" sz="2000" dirty="0"/>
              <a:t>(equivale a: x13+x23=500</a:t>
            </a:r>
            <a:r>
              <a:rPr lang="pt-BR" sz="2000" dirty="0" smtClean="0"/>
              <a:t>)</a:t>
            </a:r>
            <a:endParaRPr lang="pt-BR" sz="2000" dirty="0"/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Adicionar</a:t>
            </a:r>
            <a:r>
              <a:rPr lang="pt-BR" sz="2000" b="1" dirty="0">
                <a:solidFill>
                  <a:srgbClr val="006600"/>
                </a:solidFill>
              </a:rPr>
              <a:t>: B4=700-B7 </a:t>
            </a:r>
            <a:r>
              <a:rPr lang="pt-BR" sz="2000" dirty="0"/>
              <a:t>(equivale a: x12+x22=700)</a:t>
            </a:r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Adicionar</a:t>
            </a:r>
            <a:r>
              <a:rPr lang="pt-BR" sz="2000" b="1" dirty="0">
                <a:solidFill>
                  <a:srgbClr val="006600"/>
                </a:solidFill>
              </a:rPr>
              <a:t>: B3:B8&gt;0 </a:t>
            </a:r>
            <a:r>
              <a:rPr lang="pt-BR" sz="2000" b="1" dirty="0" smtClean="0">
                <a:solidFill>
                  <a:srgbClr val="006600"/>
                </a:solidFill>
              </a:rPr>
              <a:t/>
            </a:r>
            <a:br>
              <a:rPr lang="pt-BR" sz="2000" b="1" dirty="0" smtClean="0">
                <a:solidFill>
                  <a:srgbClr val="006600"/>
                </a:solidFill>
              </a:rPr>
            </a:br>
            <a:r>
              <a:rPr lang="pt-BR" sz="2000" dirty="0" smtClean="0"/>
              <a:t>(variáveis </a:t>
            </a:r>
            <a:r>
              <a:rPr lang="pt-BR" sz="2000" dirty="0"/>
              <a:t>são </a:t>
            </a:r>
            <a:r>
              <a:rPr lang="pt-BR" sz="2000" dirty="0" smtClean="0"/>
              <a:t>positivas</a:t>
            </a:r>
            <a:br>
              <a:rPr lang="pt-BR" sz="2000" dirty="0" smtClean="0"/>
            </a:br>
            <a:r>
              <a:rPr lang="pt-BR" sz="2000" dirty="0" smtClean="0"/>
              <a:t>e </a:t>
            </a:r>
            <a:r>
              <a:rPr lang="pt-BR" sz="2000" dirty="0"/>
              <a:t>maior que zero)</a:t>
            </a:r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Adicionar</a:t>
            </a:r>
            <a:r>
              <a:rPr lang="pt-BR" sz="2000" b="1" dirty="0">
                <a:solidFill>
                  <a:srgbClr val="006600"/>
                </a:solidFill>
              </a:rPr>
              <a:t>: </a:t>
            </a:r>
            <a:r>
              <a:rPr lang="pt-BR" sz="2000" b="1" dirty="0" smtClean="0">
                <a:solidFill>
                  <a:srgbClr val="006600"/>
                </a:solidFill>
              </a:rPr>
              <a:t>B3:B8=núm</a:t>
            </a:r>
            <a:br>
              <a:rPr lang="pt-BR" sz="2000" b="1" dirty="0" smtClean="0">
                <a:solidFill>
                  <a:srgbClr val="006600"/>
                </a:solidFill>
              </a:rPr>
            </a:br>
            <a:r>
              <a:rPr lang="pt-BR" sz="2000" dirty="0" smtClean="0"/>
              <a:t>(todas </a:t>
            </a:r>
            <a:r>
              <a:rPr lang="pt-BR" sz="2000" dirty="0"/>
              <a:t>variáveis </a:t>
            </a:r>
            <a:r>
              <a:rPr lang="pt-BR" sz="2000" dirty="0" smtClean="0"/>
              <a:t>inteiras)</a:t>
            </a:r>
          </a:p>
          <a:p>
            <a:pPr marL="531813" indent="-531813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r>
              <a:rPr lang="pt-BR" sz="2000" b="1" u="sng" dirty="0">
                <a:solidFill>
                  <a:srgbClr val="006600"/>
                </a:solidFill>
              </a:rPr>
              <a:t>OK</a:t>
            </a:r>
          </a:p>
          <a:p>
            <a:pPr marL="432000" indent="-4320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endParaRPr lang="pt-BR" dirty="0"/>
          </a:p>
          <a:p>
            <a:pPr marL="432000" indent="-43200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10"/>
            </a:pPr>
            <a:endParaRPr lang="pt-BR" b="1" dirty="0" smtClean="0">
              <a:solidFill>
                <a:srgbClr val="006600"/>
              </a:solidFill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4907561" y="5964697"/>
            <a:ext cx="562901" cy="36714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7227440" y="5924818"/>
            <a:ext cx="1506803" cy="404263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6564085" y="5950396"/>
            <a:ext cx="590099" cy="378128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7441866" y="1516724"/>
            <a:ext cx="546101" cy="345271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-10773" y="6547707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{149-150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8993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2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Restrições Adicionadas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260" y="772161"/>
            <a:ext cx="8712200" cy="1182906"/>
          </a:xfrm>
        </p:spPr>
        <p:txBody>
          <a:bodyPr/>
          <a:lstStyle/>
          <a:p>
            <a:pPr marL="432000" indent="-432000"/>
            <a:r>
              <a:rPr lang="pt-BR" dirty="0" smtClean="0"/>
              <a:t>Com as restrições adicionadas os Parâmetros do Solver estão completos:</a:t>
            </a:r>
          </a:p>
          <a:p>
            <a:pPr marL="457200" indent="-457200">
              <a:buFont typeface="+mj-lt"/>
              <a:buAutoNum type="arabicPeriod" startAt="18"/>
            </a:pPr>
            <a:r>
              <a:rPr lang="pt-BR" b="1" u="sng" dirty="0" smtClean="0">
                <a:solidFill>
                  <a:srgbClr val="006600"/>
                </a:solidFill>
              </a:rPr>
              <a:t>Resolver</a:t>
            </a:r>
            <a:r>
              <a:rPr lang="pt-BR" b="1" dirty="0" smtClean="0">
                <a:solidFill>
                  <a:srgbClr val="006600"/>
                </a:solidFill>
              </a:rPr>
              <a:t>:</a:t>
            </a:r>
            <a:endParaRPr lang="pt-BR" b="1" dirty="0">
              <a:solidFill>
                <a:srgbClr val="0066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041481"/>
            <a:ext cx="9144000" cy="4818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91619" y="6559386"/>
            <a:ext cx="684484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{151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1521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32466"/>
            <a:ext cx="7658100" cy="933450"/>
          </a:xfrm>
        </p:spPr>
        <p:txBody>
          <a:bodyPr/>
          <a:lstStyle/>
          <a:p>
            <a:r>
              <a:rPr lang="pt-BR" dirty="0" smtClean="0"/>
              <a:t>Resolver</a:t>
            </a:r>
            <a:r>
              <a:rPr lang="pt-BR" dirty="0"/>
              <a:t>, Solução e Relatório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3803" y="6558591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{151-152}</a:t>
            </a:r>
            <a:endParaRPr lang="pt-BR" dirty="0"/>
          </a:p>
        </p:txBody>
      </p:sp>
      <p:sp>
        <p:nvSpPr>
          <p:cNvPr id="8" name="Espaço Reservado para Conteúdo 2"/>
          <p:cNvSpPr>
            <a:spLocks noGrp="1"/>
          </p:cNvSpPr>
          <p:nvPr>
            <p:ph idx="1"/>
          </p:nvPr>
        </p:nvSpPr>
        <p:spPr>
          <a:xfrm>
            <a:off x="87110" y="811726"/>
            <a:ext cx="4249582" cy="3350101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18"/>
            </a:pPr>
            <a:r>
              <a:rPr lang="pt-BR" b="1" u="sng" dirty="0" smtClean="0">
                <a:solidFill>
                  <a:srgbClr val="006600"/>
                </a:solidFill>
              </a:rPr>
              <a:t>Resolver</a:t>
            </a:r>
            <a:r>
              <a:rPr lang="pt-BR" b="1" dirty="0" smtClean="0">
                <a:solidFill>
                  <a:srgbClr val="006600"/>
                </a:solidFill>
              </a:rPr>
              <a:t>:</a:t>
            </a:r>
          </a:p>
          <a:p>
            <a:pPr marL="432000" lvl="1" indent="-432000">
              <a:spcBef>
                <a:spcPts val="0"/>
              </a:spcBef>
              <a:spcAft>
                <a:spcPts val="600"/>
              </a:spcAft>
              <a:buClr>
                <a:srgbClr val="339933"/>
              </a:buClr>
            </a:pPr>
            <a:r>
              <a:rPr lang="pt-BR" sz="2200" b="1" dirty="0"/>
              <a:t>Resultados do Solver:</a:t>
            </a:r>
          </a:p>
          <a:p>
            <a:pPr marL="432000" indent="-432000">
              <a:spcBef>
                <a:spcPts val="0"/>
              </a:spcBef>
              <a:spcAft>
                <a:spcPts val="600"/>
              </a:spcAft>
            </a:pPr>
            <a:r>
              <a:rPr lang="pt-BR" b="1" u="sng" dirty="0" smtClean="0">
                <a:solidFill>
                  <a:schemeClr val="tx1"/>
                </a:solidFill>
              </a:rPr>
              <a:t>Manter Solução do Solver</a:t>
            </a:r>
            <a:endParaRPr lang="pt-BR" b="1" u="sng" dirty="0">
              <a:solidFill>
                <a:schemeClr val="tx1"/>
              </a:solidFill>
            </a:endParaRP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19"/>
            </a:pPr>
            <a:r>
              <a:rPr lang="pt-BR" b="1" u="sng" dirty="0">
                <a:solidFill>
                  <a:schemeClr val="tx1"/>
                </a:solidFill>
              </a:rPr>
              <a:t>Relatórios</a:t>
            </a:r>
            <a:r>
              <a:rPr lang="pt-BR" b="1" dirty="0">
                <a:solidFill>
                  <a:schemeClr val="tx1"/>
                </a:solidFill>
              </a:rPr>
              <a:t>: </a:t>
            </a:r>
            <a:r>
              <a:rPr lang="pt-BR" b="1" u="sng" dirty="0">
                <a:solidFill>
                  <a:schemeClr val="tx1"/>
                </a:solidFill>
              </a:rPr>
              <a:t>Respostas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19"/>
            </a:pPr>
            <a:r>
              <a:rPr lang="pt-BR" b="1" u="sng" dirty="0" smtClean="0">
                <a:solidFill>
                  <a:srgbClr val="006600"/>
                </a:solidFill>
              </a:rPr>
              <a:t>OK</a:t>
            </a:r>
          </a:p>
          <a:p>
            <a:pPr marL="631825" lvl="1" indent="-271463">
              <a:spcBef>
                <a:spcPts val="0"/>
              </a:spcBef>
              <a:spcAft>
                <a:spcPts val="600"/>
              </a:spcAft>
              <a:buClr>
                <a:srgbClr val="339933"/>
              </a:buClr>
            </a:pPr>
            <a:r>
              <a:rPr lang="pt-BR" sz="2200" i="1" dirty="0" smtClean="0"/>
              <a:t>Note </a:t>
            </a:r>
            <a:r>
              <a:rPr lang="pt-BR" sz="2200" i="1" dirty="0"/>
              <a:t>os valores da solução na </a:t>
            </a:r>
            <a:r>
              <a:rPr lang="pt-BR" sz="2200" b="1" dirty="0">
                <a:solidFill>
                  <a:schemeClr val="tx1"/>
                </a:solidFill>
              </a:rPr>
              <a:t>Plan1</a:t>
            </a:r>
            <a:r>
              <a:rPr lang="pt-BR" sz="2200" i="1" dirty="0"/>
              <a:t> e na Pasta</a:t>
            </a:r>
            <a:r>
              <a:rPr lang="pt-BR" sz="2200" i="1" dirty="0" smtClean="0"/>
              <a:t>:</a:t>
            </a:r>
            <a:br>
              <a:rPr lang="pt-BR" sz="2200" i="1" dirty="0" smtClean="0"/>
            </a:br>
            <a:r>
              <a:rPr lang="pt-BR" sz="2200" b="1" dirty="0" smtClean="0">
                <a:solidFill>
                  <a:schemeClr val="tx1"/>
                </a:solidFill>
              </a:rPr>
              <a:t>Relatório </a:t>
            </a:r>
            <a:r>
              <a:rPr lang="pt-BR" sz="2200" b="1" dirty="0">
                <a:solidFill>
                  <a:schemeClr val="tx1"/>
                </a:solidFill>
              </a:rPr>
              <a:t>de resposta </a:t>
            </a:r>
            <a:r>
              <a:rPr lang="pt-BR" sz="2200" b="1" dirty="0" smtClean="0">
                <a:solidFill>
                  <a:schemeClr val="tx1"/>
                </a:solidFill>
              </a:rPr>
              <a:t>1</a:t>
            </a:r>
          </a:p>
          <a:p>
            <a:pPr marL="631825" lvl="1" indent="-271463">
              <a:spcBef>
                <a:spcPts val="0"/>
              </a:spcBef>
              <a:spcAft>
                <a:spcPts val="600"/>
              </a:spcAft>
              <a:buClr>
                <a:srgbClr val="339933"/>
              </a:buClr>
            </a:pPr>
            <a:r>
              <a:rPr lang="pt-BR" sz="2200" dirty="0"/>
              <a:t>Solução em </a:t>
            </a:r>
            <a:r>
              <a:rPr lang="pt-BR" sz="2200" b="1" dirty="0" smtClean="0">
                <a:solidFill>
                  <a:srgbClr val="006600"/>
                </a:solidFill>
              </a:rPr>
              <a:t>09_02Solver</a:t>
            </a:r>
            <a:endParaRPr lang="pt-BR" sz="2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152" y="1578314"/>
            <a:ext cx="4543425" cy="527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5076968" y="6492480"/>
            <a:ext cx="2306471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105" y="4161828"/>
            <a:ext cx="4760957" cy="214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358541" y="5541244"/>
            <a:ext cx="1246157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3517541" y="5363444"/>
            <a:ext cx="819151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1382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3902191338</TotalTime>
  <Pages>30</Pages>
  <Words>1032</Words>
  <Application>Microsoft Office PowerPoint</Application>
  <PresentationFormat>Papel Carta (216 x 279 mm)</PresentationFormat>
  <Paragraphs>123</Paragraphs>
  <Slides>16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Wingdings</vt:lpstr>
      <vt:lpstr>Ppt</vt:lpstr>
      <vt:lpstr>Conceitos de Solver e Macro</vt:lpstr>
      <vt:lpstr>Solver (Capítulo 9)</vt:lpstr>
      <vt:lpstr>Como Instalar o Solver</vt:lpstr>
      <vt:lpstr>Exercício - Solver</vt:lpstr>
      <vt:lpstr>Função Objetivo</vt:lpstr>
      <vt:lpstr>Acionando o Solver</vt:lpstr>
      <vt:lpstr>Adicionando as Restrições</vt:lpstr>
      <vt:lpstr>Restrições Adicionadas</vt:lpstr>
      <vt:lpstr>Resolver, Solução e Relatório</vt:lpstr>
      <vt:lpstr>Opções do Solver</vt:lpstr>
      <vt:lpstr>Confeitaria Docella - Enunciado</vt:lpstr>
      <vt:lpstr>Enunciado</vt:lpstr>
      <vt:lpstr>Docella</vt:lpstr>
      <vt:lpstr>Docella - Solução</vt:lpstr>
      <vt:lpstr>Gondola</vt:lpstr>
      <vt:lpstr>Gondola - Solução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de Informação: Cenário e Tendências</dc:title>
  <dc:subject>Apostila PEC</dc:subject>
  <dc:creator>Fernando S. Meirelles</dc:creator>
  <cp:lastModifiedBy>F. Meirelles</cp:lastModifiedBy>
  <cp:revision>1098</cp:revision>
  <cp:lastPrinted>2010-11-27T19:31:09Z</cp:lastPrinted>
  <dcterms:created xsi:type="dcterms:W3CDTF">1996-12-31T19:37:38Z</dcterms:created>
  <dcterms:modified xsi:type="dcterms:W3CDTF">2016-01-26T21:02:56Z</dcterms:modified>
</cp:coreProperties>
</file>