
<file path=[Content_Types].xml><?xml version="1.0" encoding="utf-8"?>
<Types xmlns="http://schemas.openxmlformats.org/package/2006/content-types">
  <Default Extension="tmp" ContentType="image/pn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861" r:id="rId2"/>
    <p:sldId id="805" r:id="rId3"/>
    <p:sldId id="811" r:id="rId4"/>
    <p:sldId id="813" r:id="rId5"/>
    <p:sldId id="820" r:id="rId6"/>
    <p:sldId id="815" r:id="rId7"/>
    <p:sldId id="809" r:id="rId8"/>
    <p:sldId id="865" r:id="rId9"/>
    <p:sldId id="780" r:id="rId10"/>
    <p:sldId id="810" r:id="rId11"/>
    <p:sldId id="864" r:id="rId12"/>
    <p:sldId id="781" r:id="rId13"/>
    <p:sldId id="782" r:id="rId14"/>
    <p:sldId id="783" r:id="rId15"/>
    <p:sldId id="787" r:id="rId16"/>
    <p:sldId id="862" r:id="rId17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99"/>
    <a:srgbClr val="0000CC"/>
    <a:srgbClr val="66FF33"/>
    <a:srgbClr val="FFFF66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966" autoAdjust="0"/>
    <p:restoredTop sz="97405" autoAdjust="0"/>
  </p:normalViewPr>
  <p:slideViewPr>
    <p:cSldViewPr snapToGrid="0">
      <p:cViewPr varScale="1">
        <p:scale>
          <a:sx n="81" d="100"/>
          <a:sy n="81" d="100"/>
        </p:scale>
        <p:origin x="1032" y="60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7" y="262299"/>
            <a:ext cx="962903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70864" y="312238"/>
            <a:ext cx="5747139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</a:t>
            </a:r>
            <a:r>
              <a:rPr lang="pt-BR" sz="1000" b="0" dirty="0" smtClean="0">
                <a:solidFill>
                  <a:schemeClr val="tx2"/>
                </a:solidFill>
              </a:rPr>
              <a:t>Excel </a:t>
            </a:r>
            <a:r>
              <a:rPr lang="pt-BR" sz="1000" b="0" dirty="0">
                <a:solidFill>
                  <a:schemeClr val="tx2"/>
                </a:solidFill>
              </a:rPr>
              <a:t>na prática, Fernando S. Meirelles, </a:t>
            </a:r>
            <a:r>
              <a:rPr lang="pt-BR" sz="1000" b="0" dirty="0" smtClean="0">
                <a:solidFill>
                  <a:schemeClr val="tx2"/>
                </a:solidFill>
              </a:rPr>
              <a:t>2016 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  </a:t>
            </a:r>
            <a:r>
              <a:rPr lang="pt-BR" sz="1000" b="0" dirty="0">
                <a:solidFill>
                  <a:schemeClr val="tx1"/>
                </a:solidFill>
                <a:effectLst/>
              </a:rPr>
              <a:t>	 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e.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1917700" y="5224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5955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50634" y="9752330"/>
            <a:ext cx="1001120" cy="30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4875" tIns="48301" rIns="94875" bIns="48301">
            <a:spAutoFit/>
          </a:bodyPr>
          <a:lstStyle/>
          <a:p>
            <a:pPr algn="ctr" defTabSz="940007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500" b="0" dirty="0">
                <a:solidFill>
                  <a:schemeClr val="tx1"/>
                </a:solidFill>
              </a:rPr>
              <a:t>Page </a:t>
            </a:r>
            <a:fld id="{E46952CE-66B2-4285-B4ED-165C6F25C079}" type="slidenum">
              <a:rPr lang="pt-BR" sz="1500" b="0">
                <a:solidFill>
                  <a:schemeClr val="tx1"/>
                </a:solidFill>
              </a:rPr>
              <a:pPr algn="ctr" defTabSz="940007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‹nº›</a:t>
            </a:fld>
            <a:endParaRPr lang="pt-BR" sz="1500" b="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73113"/>
            <a:ext cx="5108575" cy="3832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8" y="4865166"/>
            <a:ext cx="5210467" cy="460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325" tIns="48301" rIns="98325" bIns="483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9881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71898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2704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06954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7436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61606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09337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6964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13872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88916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53625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5913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50286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4066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56352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1631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63028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207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30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201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334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82707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99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3569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316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4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987008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76371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tm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47638"/>
            <a:ext cx="7658100" cy="933450"/>
          </a:xfrm>
        </p:spPr>
        <p:txBody>
          <a:bodyPr/>
          <a:lstStyle/>
          <a:p>
            <a:r>
              <a:rPr lang="pt-BR" dirty="0" smtClean="0"/>
              <a:t>Banco de Dados </a:t>
            </a:r>
            <a:r>
              <a:rPr lang="pt-BR" dirty="0"/>
              <a:t>- Sumário</a:t>
            </a:r>
          </a:p>
        </p:txBody>
      </p:sp>
      <p:sp>
        <p:nvSpPr>
          <p:cNvPr id="1076227" name="Rectangle 3"/>
          <p:cNvSpPr>
            <a:spLocks noChangeArrowheads="1"/>
          </p:cNvSpPr>
          <p:nvPr/>
        </p:nvSpPr>
        <p:spPr bwMode="auto">
          <a:xfrm>
            <a:off x="206375" y="1196975"/>
            <a:ext cx="865822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Conceitos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Bancos de Dados: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capítulo 8, pág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133-146 </a:t>
            </a:r>
            <a:endParaRPr lang="pt-B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</a:pP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Planilhas parciais em </a:t>
            </a:r>
            <a:r>
              <a:rPr lang="pt-BR" sz="2400" b="0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www.fgv.br/cia/excel</a:t>
            </a:r>
            <a: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LeiaBem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...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LeiaBem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Banco </a:t>
            </a:r>
            <a:r>
              <a:rPr lang="pt-BR" sz="2400" b="0" dirty="0"/>
              <a:t>de Dados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/>
              <a:t>Classificação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/>
              <a:t>Funções de Banco de Dados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Filtro Avançado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Tabela Dinâmica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Grupos</a:t>
            </a:r>
          </a:p>
        </p:txBody>
      </p:sp>
      <p:sp>
        <p:nvSpPr>
          <p:cNvPr id="1076228" name="Text Box 4"/>
          <p:cNvSpPr txBox="1">
            <a:spLocks noChangeArrowheads="1"/>
          </p:cNvSpPr>
          <p:nvPr/>
        </p:nvSpPr>
        <p:spPr bwMode="auto">
          <a:xfrm>
            <a:off x="-16113" y="6532270"/>
            <a:ext cx="1072409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600" b="0" dirty="0">
                <a:solidFill>
                  <a:srgbClr val="0000CC"/>
                </a:solidFill>
              </a:rPr>
              <a:t>{</a:t>
            </a:r>
            <a:r>
              <a:rPr lang="pt-BR" sz="1600" b="0" dirty="0" smtClean="0">
                <a:solidFill>
                  <a:srgbClr val="0000CC"/>
                </a:solidFill>
              </a:rPr>
              <a:t>133-146}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7028122" y="2127645"/>
            <a:ext cx="2073600" cy="2759269"/>
          </a:xfrm>
          <a:prstGeom prst="wedgeRectCallout">
            <a:avLst>
              <a:gd name="adj1" fmla="val -56804"/>
              <a:gd name="adj2" fmla="val -69053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510" y="2158357"/>
            <a:ext cx="2010265" cy="270729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12658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Argumentos da funçã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852" y="1167902"/>
            <a:ext cx="4744225" cy="2307565"/>
          </a:xfrm>
          <a:prstGeom prst="rect">
            <a:avLst/>
          </a:prstGeom>
        </p:spPr>
      </p:pic>
      <p:sp>
        <p:nvSpPr>
          <p:cNvPr id="11100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81774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 smtClean="0">
                <a:effectLst/>
              </a:rPr>
              <a:t>Argumentos - Critérios</a:t>
            </a:r>
            <a:endParaRPr lang="pt-BR" sz="2800" dirty="0">
              <a:effectLst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-1" y="738077"/>
            <a:ext cx="9016409" cy="5724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lnSpc>
                <a:spcPct val="90000"/>
              </a:lnSpc>
              <a:spcBef>
                <a:spcPts val="400"/>
              </a:spcBef>
            </a:pPr>
            <a:r>
              <a:rPr lang="pt-BR" b="0" dirty="0"/>
              <a:t>As funções de </a:t>
            </a:r>
            <a:r>
              <a:rPr lang="pt-BR" dirty="0"/>
              <a:t>bancos de dados </a:t>
            </a:r>
            <a:r>
              <a:rPr lang="pt-BR" b="0" dirty="0"/>
              <a:t>tem três argumentos:</a:t>
            </a:r>
          </a:p>
          <a:p>
            <a:pPr marL="360000" lvl="1" indent="-360000">
              <a:lnSpc>
                <a:spcPct val="9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pt-BR" i="1" u="sng" dirty="0" smtClean="0"/>
              <a:t>Banco_de_dados</a:t>
            </a:r>
            <a:r>
              <a:rPr lang="pt-BR" dirty="0" smtClean="0"/>
              <a:t>:</a:t>
            </a:r>
            <a:r>
              <a:rPr lang="pt-BR" b="0" dirty="0" smtClean="0"/>
              <a:t> </a:t>
            </a:r>
            <a:r>
              <a:rPr lang="pt-BR" dirty="0" smtClean="0">
                <a:solidFill>
                  <a:srgbClr val="006600"/>
                </a:solidFill>
              </a:rPr>
              <a:t>BDADOS</a:t>
            </a:r>
            <a:br>
              <a:rPr lang="pt-BR" dirty="0" smtClean="0">
                <a:solidFill>
                  <a:srgbClr val="006600"/>
                </a:solidFill>
              </a:rPr>
            </a:br>
            <a:r>
              <a:rPr lang="pt-BR" b="0" dirty="0" smtClean="0"/>
              <a:t>(o </a:t>
            </a:r>
            <a:r>
              <a:rPr lang="pt-BR" b="0" dirty="0"/>
              <a:t>nome </a:t>
            </a:r>
            <a:r>
              <a:rPr lang="pt-BR" b="0" dirty="0" smtClean="0"/>
              <a:t>da </a:t>
            </a:r>
            <a:br>
              <a:rPr lang="pt-BR" b="0" dirty="0" smtClean="0"/>
            </a:br>
            <a:r>
              <a:rPr lang="pt-BR" b="0" u="sng" dirty="0" smtClean="0"/>
              <a:t>área </a:t>
            </a:r>
            <a:r>
              <a:rPr lang="pt-BR" b="0" u="sng" dirty="0"/>
              <a:t>do banco de </a:t>
            </a:r>
            <a:r>
              <a:rPr lang="pt-BR" b="0" u="sng" dirty="0" smtClean="0"/>
              <a:t>dados</a:t>
            </a:r>
            <a:r>
              <a:rPr lang="pt-BR" b="0" dirty="0" smtClean="0"/>
              <a:t>)</a:t>
            </a:r>
            <a:endParaRPr lang="pt-BR" b="0" dirty="0"/>
          </a:p>
          <a:p>
            <a:pPr marL="360000" lvl="1" indent="-360000">
              <a:lnSpc>
                <a:spcPct val="9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pt-BR" i="1" u="sng" dirty="0" smtClean="0"/>
              <a:t>Campo</a:t>
            </a:r>
            <a:r>
              <a:rPr lang="pt-BR" b="0" dirty="0"/>
              <a:t>: </a:t>
            </a:r>
            <a:r>
              <a:rPr lang="pt-BR" dirty="0" smtClean="0">
                <a:solidFill>
                  <a:srgbClr val="006600"/>
                </a:solidFill>
              </a:rPr>
              <a:t>C2</a:t>
            </a:r>
            <a:br>
              <a:rPr lang="pt-BR" dirty="0" smtClean="0">
                <a:solidFill>
                  <a:srgbClr val="006600"/>
                </a:solidFill>
              </a:rPr>
            </a:br>
            <a:r>
              <a:rPr lang="pt-BR" b="0" dirty="0" smtClean="0"/>
              <a:t>(endereço do </a:t>
            </a:r>
            <a:r>
              <a:rPr lang="pt-BR" b="0" u="sng" dirty="0" smtClean="0"/>
              <a:t>nome </a:t>
            </a:r>
            <a:r>
              <a:rPr lang="pt-BR" b="0" u="sng" dirty="0"/>
              <a:t>do </a:t>
            </a:r>
            <a:r>
              <a:rPr lang="pt-BR" b="0" u="sng" dirty="0" smtClean="0"/>
              <a:t>campo</a:t>
            </a:r>
            <a:br>
              <a:rPr lang="pt-BR" b="0" u="sng" dirty="0" smtClean="0"/>
            </a:br>
            <a:r>
              <a:rPr lang="pt-BR" b="0" dirty="0" smtClean="0"/>
              <a:t>a ser, no caso, somado. Ou o </a:t>
            </a:r>
            <a:br>
              <a:rPr lang="pt-BR" b="0" dirty="0" smtClean="0"/>
            </a:br>
            <a:r>
              <a:rPr lang="pt-BR" b="0" dirty="0" smtClean="0"/>
              <a:t>cabeçalho </a:t>
            </a:r>
            <a:r>
              <a:rPr lang="pt-BR" b="0" dirty="0"/>
              <a:t>da </a:t>
            </a:r>
            <a:r>
              <a:rPr lang="pt-BR" b="0" dirty="0" smtClean="0"/>
              <a:t>coluna </a:t>
            </a:r>
            <a:r>
              <a:rPr lang="pt-BR" b="0" dirty="0"/>
              <a:t>em questão</a:t>
            </a:r>
            <a:r>
              <a:rPr lang="pt-BR" b="0" dirty="0" smtClean="0"/>
              <a:t>)</a:t>
            </a:r>
            <a:endParaRPr lang="pt-BR" b="0" dirty="0"/>
          </a:p>
          <a:p>
            <a:pPr marL="360000" lvl="1" indent="-360000">
              <a:lnSpc>
                <a:spcPct val="9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pt-BR" i="1" u="sng" dirty="0" smtClean="0"/>
              <a:t>Critérios</a:t>
            </a:r>
            <a:r>
              <a:rPr lang="pt-BR" b="0" dirty="0" smtClean="0"/>
              <a:t>: </a:t>
            </a:r>
            <a:r>
              <a:rPr lang="pt-BR" dirty="0" smtClean="0">
                <a:solidFill>
                  <a:srgbClr val="006600"/>
                </a:solidFill>
              </a:rPr>
              <a:t>B2:B3</a:t>
            </a:r>
          </a:p>
          <a:p>
            <a:pPr marL="360000" lvl="1" indent="-360000">
              <a:lnSpc>
                <a:spcPct val="90000"/>
              </a:lnSpc>
              <a:spcBef>
                <a:spcPts val="400"/>
              </a:spcBef>
              <a:buFont typeface="+mj-lt"/>
              <a:buAutoNum type="arabicPeriod"/>
            </a:pPr>
            <a:endParaRPr lang="pt-BR" sz="1800" b="0" dirty="0" smtClean="0"/>
          </a:p>
          <a:p>
            <a:pPr marL="360000" lvl="0" indent="-360000">
              <a:lnSpc>
                <a:spcPct val="90000"/>
              </a:lnSpc>
              <a:spcBef>
                <a:spcPts val="400"/>
              </a:spcBef>
            </a:pPr>
            <a:r>
              <a:rPr lang="pt-BR" b="0" dirty="0" smtClean="0"/>
              <a:t>Atenção: Neste argumento informa-se </a:t>
            </a:r>
            <a:r>
              <a:rPr lang="pt-BR" b="0" dirty="0"/>
              <a:t>o endereço </a:t>
            </a:r>
            <a:r>
              <a:rPr lang="pt-BR" b="0" dirty="0" smtClean="0"/>
              <a:t>da </a:t>
            </a:r>
            <a:r>
              <a:rPr lang="pt-BR" dirty="0"/>
              <a:t>faixa</a:t>
            </a:r>
            <a:r>
              <a:rPr lang="pt-BR" b="0" dirty="0"/>
              <a:t> de </a:t>
            </a:r>
            <a:r>
              <a:rPr lang="pt-BR" b="0" dirty="0" smtClean="0"/>
              <a:t>trabalho com o Critério Lógico a ser utilizado pela função. </a:t>
            </a:r>
            <a:r>
              <a:rPr lang="pt-BR" dirty="0" smtClean="0"/>
              <a:t>Formato de Critério</a:t>
            </a:r>
            <a:r>
              <a:rPr lang="pt-BR" b="0" dirty="0" smtClean="0"/>
              <a:t>:</a:t>
            </a:r>
            <a:endParaRPr lang="pt-BR" b="0" dirty="0"/>
          </a:p>
          <a:p>
            <a:pPr marL="817200" lvl="1" indent="-360000">
              <a:lnSpc>
                <a:spcPct val="90000"/>
              </a:lnSpc>
              <a:spcBef>
                <a:spcPts val="400"/>
              </a:spcBef>
            </a:pPr>
            <a:r>
              <a:rPr lang="pt-BR" b="0" dirty="0"/>
              <a:t>na primeira </a:t>
            </a:r>
            <a:r>
              <a:rPr lang="pt-BR" b="0" dirty="0" smtClean="0"/>
              <a:t>célula: o </a:t>
            </a:r>
            <a:r>
              <a:rPr lang="pt-BR" b="0" dirty="0"/>
              <a:t>nome do campo no banco de dados </a:t>
            </a:r>
            <a:r>
              <a:rPr lang="pt-BR" b="0" dirty="0" smtClean="0"/>
              <a:t>utilizado </a:t>
            </a:r>
            <a:r>
              <a:rPr lang="pt-BR" b="0" dirty="0"/>
              <a:t>como critério de pesquisa (neste caso, </a:t>
            </a:r>
            <a:r>
              <a:rPr lang="pt-BR" dirty="0" smtClean="0"/>
              <a:t>Grupo</a:t>
            </a:r>
            <a:r>
              <a:rPr lang="pt-BR" b="0" dirty="0" smtClean="0"/>
              <a:t>);</a:t>
            </a:r>
            <a:endParaRPr lang="pt-BR" b="0" dirty="0"/>
          </a:p>
          <a:p>
            <a:pPr marL="817200" lvl="1" indent="-360000">
              <a:lnSpc>
                <a:spcPct val="90000"/>
              </a:lnSpc>
              <a:spcBef>
                <a:spcPts val="400"/>
              </a:spcBef>
            </a:pPr>
            <a:r>
              <a:rPr lang="pt-BR" b="0" dirty="0" smtClean="0"/>
              <a:t>nas células abaixo , os critérios válidos para pesquisas (</a:t>
            </a:r>
            <a:r>
              <a:rPr lang="pt-BR" b="0" dirty="0"/>
              <a:t>ou seja, os valores que os grupos podem assumir para que as vendas entrem na soma). No </a:t>
            </a:r>
            <a:r>
              <a:rPr lang="pt-BR" b="0" dirty="0" smtClean="0"/>
              <a:t>caso</a:t>
            </a:r>
            <a:r>
              <a:rPr lang="pt-BR" b="0" dirty="0"/>
              <a:t>, a faixa </a:t>
            </a:r>
            <a:r>
              <a:rPr lang="pt-BR" b="0" dirty="0" smtClean="0"/>
              <a:t>B2:B3</a:t>
            </a:r>
            <a:r>
              <a:rPr lang="pt-BR" b="0" dirty="0"/>
              <a:t>, pois a primeira célula contém o nome do campo a ser pesquisado (no caso, Grupo) e, na segunda célula, o valor que o grupo pode assumir para que faça parte da soma (no caso, FEM).</a:t>
            </a:r>
          </a:p>
          <a:p>
            <a:pPr marL="360000" indent="-360000">
              <a:lnSpc>
                <a:spcPct val="90000"/>
              </a:lnSpc>
              <a:spcBef>
                <a:spcPts val="400"/>
              </a:spcBef>
            </a:pPr>
            <a:r>
              <a:rPr lang="pt-BR" b="0" dirty="0" smtClean="0"/>
              <a:t>C3=BDSOMA(BDADOS;C2;B2:B3</a:t>
            </a:r>
            <a:r>
              <a:rPr lang="pt-BR" b="0" dirty="0"/>
              <a:t>)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2820" y="6524496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{137-138</a:t>
            </a:r>
            <a:r>
              <a:rPr lang="pt-BR" dirty="0"/>
              <a:t>}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46719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 smtClean="0">
                <a:effectLst/>
              </a:rPr>
              <a:t>Usando as Funções</a:t>
            </a:r>
            <a:endParaRPr lang="pt-BR" sz="2800" dirty="0">
              <a:effectLst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5563" y="581874"/>
            <a:ext cx="9143999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C3=BDSOMA(BDADOS;C</a:t>
            </a:r>
            <a:r>
              <a:rPr lang="pt-BR" sz="1800" dirty="0" smtClean="0">
                <a:solidFill>
                  <a:srgbClr val="006600"/>
                </a:solidFill>
              </a:rPr>
              <a:t>$</a:t>
            </a:r>
            <a:r>
              <a:rPr lang="pt-BR" sz="1800" b="0" dirty="0" smtClean="0"/>
              <a:t>2</a:t>
            </a:r>
            <a:r>
              <a:rPr lang="pt-BR" sz="1800" b="0" dirty="0"/>
              <a:t>;</a:t>
            </a:r>
            <a:r>
              <a:rPr lang="pt-BR" sz="1800" dirty="0">
                <a:solidFill>
                  <a:srgbClr val="006600"/>
                </a:solidFill>
              </a:rPr>
              <a:t>$</a:t>
            </a:r>
            <a:r>
              <a:rPr lang="pt-BR" sz="1800" b="0" dirty="0" smtClean="0"/>
              <a:t>B</a:t>
            </a:r>
            <a:r>
              <a:rPr lang="pt-BR" sz="1800" dirty="0">
                <a:solidFill>
                  <a:srgbClr val="006600"/>
                </a:solidFill>
              </a:rPr>
              <a:t>$</a:t>
            </a:r>
            <a:r>
              <a:rPr lang="pt-BR" sz="1800" b="0" dirty="0" smtClean="0"/>
              <a:t>2</a:t>
            </a:r>
            <a:r>
              <a:rPr lang="pt-BR" sz="1800" b="0" dirty="0"/>
              <a:t>:</a:t>
            </a:r>
            <a:r>
              <a:rPr lang="pt-BR" sz="1800" dirty="0">
                <a:solidFill>
                  <a:srgbClr val="006600"/>
                </a:solidFill>
              </a:rPr>
              <a:t>$</a:t>
            </a:r>
            <a:r>
              <a:rPr lang="pt-BR" sz="1800" b="0" dirty="0"/>
              <a:t>B3</a:t>
            </a:r>
            <a:r>
              <a:rPr lang="pt-BR" sz="1800" b="0" dirty="0" smtClean="0"/>
              <a:t>) (Atenção para os </a:t>
            </a:r>
            <a:r>
              <a:rPr lang="pt-BR" sz="1800" dirty="0" smtClean="0">
                <a:solidFill>
                  <a:srgbClr val="006600"/>
                </a:solidFill>
              </a:rPr>
              <a:t>$</a:t>
            </a:r>
            <a:r>
              <a:rPr lang="pt-BR" sz="1800" b="0" dirty="0" smtClean="0"/>
              <a:t>)</a:t>
            </a:r>
            <a:endParaRPr lang="pt-BR" sz="1800" b="0" dirty="0"/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C4=BDSOMA(BDADOS;C$2</a:t>
            </a:r>
            <a:r>
              <a:rPr lang="pt-BR" sz="1800" b="0" dirty="0"/>
              <a:t>;$B$2:$B4)-C3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C5=BDSOMA(BDADOS;C$2</a:t>
            </a:r>
            <a:r>
              <a:rPr lang="pt-BR" sz="1800" b="0" dirty="0"/>
              <a:t>;$B$2</a:t>
            </a:r>
            <a:r>
              <a:rPr lang="pt-BR" sz="1800" b="0" dirty="0" smtClean="0"/>
              <a:t>:$B5)-</a:t>
            </a:r>
            <a:r>
              <a:rPr lang="pt-BR" sz="1800" b="0" dirty="0"/>
              <a:t>C3-C4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C6=BDSOMA(BDADOS;C$2</a:t>
            </a:r>
            <a:r>
              <a:rPr lang="pt-BR" sz="1800" b="0" dirty="0"/>
              <a:t>;$B$2</a:t>
            </a:r>
            <a:r>
              <a:rPr lang="pt-BR" sz="1800" b="0" dirty="0" smtClean="0"/>
              <a:t>:$B6)-</a:t>
            </a:r>
            <a:r>
              <a:rPr lang="pt-BR" sz="1800" b="0" dirty="0"/>
              <a:t>C3-C4-C5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C7=BDSOMA(BDADOS;C$2</a:t>
            </a:r>
            <a:r>
              <a:rPr lang="pt-BR" sz="1800" b="0" dirty="0"/>
              <a:t>;$B$2</a:t>
            </a:r>
            <a:r>
              <a:rPr lang="pt-BR" sz="1800" b="0" dirty="0" smtClean="0"/>
              <a:t>:$B7)-</a:t>
            </a:r>
            <a:r>
              <a:rPr lang="pt-BR" sz="1800" b="0" dirty="0"/>
              <a:t>C3-C4-C5-C6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Copie </a:t>
            </a:r>
            <a:r>
              <a:rPr lang="pt-BR" sz="1800" b="0" dirty="0"/>
              <a:t>C3:C7 até J7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/>
              <a:t>B8=Total de Vendas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/>
              <a:t>C8=Soma(C3:C7</a:t>
            </a:r>
            <a:r>
              <a:rPr lang="pt-BR" sz="1800" b="0" dirty="0" smtClean="0"/>
              <a:t>) e Copie até </a:t>
            </a:r>
            <a:r>
              <a:rPr lang="pt-BR" sz="1800" b="0" dirty="0"/>
              <a:t>L8</a:t>
            </a:r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K2 é Vendas; L2 é Part/V</a:t>
            </a:r>
            <a:endParaRPr lang="pt-BR" sz="1800" b="0" dirty="0"/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 smtClean="0"/>
              <a:t>K3=Soma(C3:J3)</a:t>
            </a:r>
            <a:endParaRPr lang="pt-BR" sz="1800" b="0" dirty="0"/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/>
              <a:t>L3=K3/$</a:t>
            </a:r>
            <a:r>
              <a:rPr lang="pt-BR" sz="1800" b="0" dirty="0" smtClean="0"/>
              <a:t>K$8</a:t>
            </a:r>
            <a:endParaRPr lang="pt-BR" sz="1800" b="0" dirty="0"/>
          </a:p>
          <a:p>
            <a:pPr marL="360000" indent="-360000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pt-BR" sz="1800" b="0" dirty="0"/>
              <a:t>Copie K3:L3 até L7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03" y="4727121"/>
            <a:ext cx="9154888" cy="2130879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28537" y="6540130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{138</a:t>
            </a:r>
            <a:r>
              <a:rPr lang="pt-BR" dirty="0"/>
              <a:t>}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245" y="2457451"/>
            <a:ext cx="5159910" cy="193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36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serir funçã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99" y="1340977"/>
            <a:ext cx="3208152" cy="2753095"/>
          </a:xfrm>
          <a:prstGeom prst="rect">
            <a:avLst/>
          </a:prstGeom>
        </p:spPr>
      </p:pic>
      <p:sp>
        <p:nvSpPr>
          <p:cNvPr id="1112067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29908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>
                <a:effectLst/>
              </a:rPr>
              <a:t>Alternativa SOMASE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463" y="608736"/>
            <a:ext cx="9143999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24000" indent="-324000">
              <a:lnSpc>
                <a:spcPct val="100000"/>
              </a:lnSpc>
              <a:spcBef>
                <a:spcPts val="400"/>
              </a:spcBef>
            </a:pPr>
            <a:r>
              <a:rPr lang="pt-BR" sz="1800" b="0" dirty="0" smtClean="0"/>
              <a:t>Outra alternativa para o Resumo é usar a função Matemática SOMASE</a:t>
            </a:r>
          </a:p>
          <a:p>
            <a:pPr marL="324000" indent="-324000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pt-BR" sz="1800" b="0" dirty="0" smtClean="0"/>
              <a:t>G3=SOMASE(Vendas</a:t>
            </a:r>
            <a:r>
              <a:rPr lang="pt-BR" sz="1800" b="0" dirty="0"/>
              <a:t>!$B$2:$B$22;$</a:t>
            </a:r>
            <a:r>
              <a:rPr lang="pt-BR" sz="1800" b="0" dirty="0" smtClean="0"/>
              <a:t>B3;Vendas!G$2:G$22)</a:t>
            </a:r>
            <a:endParaRPr lang="pt-BR" sz="1800" b="0" dirty="0">
              <a:solidFill>
                <a:schemeClr val="tx1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19622" y="6520023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{139</a:t>
            </a:r>
            <a:r>
              <a:rPr lang="pt-BR" dirty="0"/>
              <a:t>}</a:t>
            </a:r>
          </a:p>
        </p:txBody>
      </p:sp>
      <p:pic>
        <p:nvPicPr>
          <p:cNvPr id="2" name="Imagem 1" descr="Argumentos da funçã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671" y="1457325"/>
            <a:ext cx="5642735" cy="2562225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419" y="4113077"/>
            <a:ext cx="8507237" cy="2744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1623806"/>
            <a:ext cx="5029200" cy="5234194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4580" y="1650988"/>
            <a:ext cx="2200531" cy="300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4115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44056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>
                <a:effectLst/>
              </a:rPr>
              <a:t>Tabela Dinâmica</a:t>
            </a:r>
          </a:p>
        </p:txBody>
      </p:sp>
      <p:sp>
        <p:nvSpPr>
          <p:cNvPr id="1114119" name="Oval 7"/>
          <p:cNvSpPr>
            <a:spLocks noChangeArrowheads="1"/>
          </p:cNvSpPr>
          <p:nvPr/>
        </p:nvSpPr>
        <p:spPr bwMode="auto">
          <a:xfrm>
            <a:off x="5738923" y="3793442"/>
            <a:ext cx="1163637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215899" y="549392"/>
            <a:ext cx="862330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4000" lvl="0" indent="-324000"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2000" u="sng" dirty="0" smtClean="0">
                <a:solidFill>
                  <a:schemeClr val="tx1"/>
                </a:solidFill>
              </a:rPr>
              <a:t>Inserir</a:t>
            </a:r>
            <a:r>
              <a:rPr lang="pt-BR" sz="2000" dirty="0" smtClean="0"/>
              <a:t>: </a:t>
            </a:r>
            <a:r>
              <a:rPr lang="pt-BR" sz="2000" u="sng" dirty="0">
                <a:solidFill>
                  <a:schemeClr val="tx1"/>
                </a:solidFill>
              </a:rPr>
              <a:t>Tabela </a:t>
            </a:r>
            <a:r>
              <a:rPr lang="pt-BR" sz="2000" u="sng" dirty="0" smtClean="0">
                <a:solidFill>
                  <a:schemeClr val="tx1"/>
                </a:solidFill>
              </a:rPr>
              <a:t>Dinâmica</a:t>
            </a:r>
            <a:r>
              <a:rPr lang="pt-BR" sz="2000" dirty="0" smtClean="0">
                <a:solidFill>
                  <a:schemeClr val="tx1"/>
                </a:solidFill>
              </a:rPr>
              <a:t>:</a:t>
            </a:r>
            <a:endParaRPr lang="pt-BR" sz="2000" dirty="0">
              <a:solidFill>
                <a:schemeClr val="tx1"/>
              </a:solidFill>
            </a:endParaRPr>
          </a:p>
          <a:p>
            <a:pPr marL="324000" lvl="0" indent="-324000"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2000" b="0" dirty="0" smtClean="0"/>
              <a:t>Em Criar Tabela Dinâmica: </a:t>
            </a:r>
            <a:r>
              <a:rPr lang="pt-BR" sz="2000" b="0" u="sng" dirty="0" smtClean="0">
                <a:solidFill>
                  <a:schemeClr val="tx1"/>
                </a:solidFill>
              </a:rPr>
              <a:t>Tabela Intervalo</a:t>
            </a:r>
            <a:r>
              <a:rPr lang="pt-BR" sz="2000" b="0" dirty="0" smtClean="0"/>
              <a:t>: </a:t>
            </a:r>
            <a:r>
              <a:rPr lang="pt-BR" sz="2000" dirty="0" smtClean="0">
                <a:solidFill>
                  <a:srgbClr val="006600"/>
                </a:solidFill>
              </a:rPr>
              <a:t>BDADOS</a:t>
            </a:r>
          </a:p>
          <a:p>
            <a:pPr marL="324000" lvl="0" indent="-324000"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2000" b="0" dirty="0"/>
              <a:t>Coloque o Relatório da Tabela Dinâmica em: </a:t>
            </a:r>
            <a:r>
              <a:rPr lang="pt-BR" sz="2000" dirty="0" smtClean="0">
                <a:solidFill>
                  <a:srgbClr val="006600"/>
                </a:solidFill>
              </a:rPr>
              <a:t>Nova Planilha</a:t>
            </a:r>
          </a:p>
        </p:txBody>
      </p:sp>
      <p:pic>
        <p:nvPicPr>
          <p:cNvPr id="3" name="Imagem 2" descr="Criar Tabela Dinâmic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172" y="4677113"/>
            <a:ext cx="3297664" cy="216773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12426" y="6536064"/>
            <a:ext cx="6844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143</a:t>
            </a:r>
            <a:r>
              <a:rPr lang="pt-BR" dirty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1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3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30993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>
                <a:effectLst/>
              </a:rPr>
              <a:t>Assistente de Tabela Dinâmica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802437"/>
            <a:ext cx="9144000" cy="540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172" name="Oval 12"/>
          <p:cNvSpPr>
            <a:spLocks noChangeArrowheads="1"/>
          </p:cNvSpPr>
          <p:nvPr/>
        </p:nvSpPr>
        <p:spPr bwMode="auto">
          <a:xfrm>
            <a:off x="728156" y="3209404"/>
            <a:ext cx="1103312" cy="159802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16173" name="Oval 13"/>
          <p:cNvSpPr>
            <a:spLocks noChangeArrowheads="1"/>
          </p:cNvSpPr>
          <p:nvPr/>
        </p:nvSpPr>
        <p:spPr bwMode="auto">
          <a:xfrm>
            <a:off x="6757062" y="2394642"/>
            <a:ext cx="639483" cy="43021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21547" y="6527597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144}</a:t>
            </a:r>
            <a:endParaRPr lang="pt-B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2138" y="1609107"/>
            <a:ext cx="8837244" cy="524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279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-91441"/>
            <a:ext cx="9144000" cy="749300"/>
          </a:xfrm>
        </p:spPr>
        <p:txBody>
          <a:bodyPr/>
          <a:lstStyle/>
          <a:p>
            <a:r>
              <a:rPr lang="pt-BR" sz="2800" dirty="0">
                <a:effectLst/>
              </a:rPr>
              <a:t>Layout</a:t>
            </a:r>
          </a:p>
        </p:txBody>
      </p:sp>
      <p:sp>
        <p:nvSpPr>
          <p:cNvPr id="114279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68152" y="454497"/>
            <a:ext cx="8621848" cy="1154609"/>
          </a:xfrm>
          <a:noFill/>
          <a:ln/>
        </p:spPr>
        <p:txBody>
          <a:bodyPr/>
          <a:lstStyle/>
          <a:p>
            <a:pPr marL="365125" indent="-365125">
              <a:buFont typeface="+mj-lt"/>
              <a:buAutoNum type="arabicPeriod" startAt="4"/>
            </a:pPr>
            <a:r>
              <a:rPr lang="pt-BR" sz="2000" b="0" dirty="0" smtClean="0">
                <a:effectLst/>
              </a:rPr>
              <a:t>Assinale: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Revista</a:t>
            </a:r>
            <a:r>
              <a:rPr lang="pt-BR" sz="2000" b="0" dirty="0" smtClean="0">
                <a:effectLst/>
              </a:rPr>
              <a:t> e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Grupo</a:t>
            </a:r>
          </a:p>
          <a:p>
            <a:pPr marL="358775" indent="-358775">
              <a:buFont typeface="Wingdings" pitchFamily="2" charset="2"/>
              <a:buAutoNum type="arabicPeriod" startAt="4"/>
            </a:pPr>
            <a:r>
              <a:rPr lang="pt-BR" sz="2000" b="0" dirty="0" smtClean="0">
                <a:effectLst/>
              </a:rPr>
              <a:t>Arraste Grupo para </a:t>
            </a:r>
            <a:r>
              <a:rPr lang="pt-BR" sz="2000" u="sng" dirty="0">
                <a:solidFill>
                  <a:schemeClr val="tx1"/>
                </a:solidFill>
                <a:effectLst/>
              </a:rPr>
              <a:t>Rótulos de </a:t>
            </a:r>
            <a:r>
              <a:rPr lang="pt-BR" sz="2000" u="sng" dirty="0" smtClean="0">
                <a:solidFill>
                  <a:schemeClr val="tx1"/>
                </a:solidFill>
                <a:effectLst/>
              </a:rPr>
              <a:t>Colunas</a:t>
            </a:r>
          </a:p>
          <a:p>
            <a:pPr marL="358775" indent="-358775">
              <a:buFont typeface="Wingdings" pitchFamily="2" charset="2"/>
              <a:buAutoNum type="arabicPeriod" startAt="4"/>
            </a:pPr>
            <a:r>
              <a:rPr lang="pt-BR" sz="2000" b="0" dirty="0" smtClean="0">
                <a:effectLst/>
              </a:rPr>
              <a:t>Em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∑ Valores</a:t>
            </a:r>
            <a:r>
              <a:rPr lang="pt-BR" sz="2000" b="0" dirty="0" smtClean="0">
                <a:effectLst/>
              </a:rPr>
              <a:t>: Assinale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Vendas </a:t>
            </a:r>
            <a:r>
              <a:rPr lang="pt-BR" sz="1800" b="0" dirty="0" smtClean="0">
                <a:solidFill>
                  <a:schemeClr val="tx1"/>
                </a:solidFill>
                <a:effectLst/>
              </a:rPr>
              <a:t>(</a:t>
            </a:r>
            <a:r>
              <a:rPr lang="pt-BR" sz="2000" b="0" u="sng" dirty="0" smtClean="0">
                <a:solidFill>
                  <a:schemeClr val="tx1"/>
                </a:solidFill>
                <a:effectLst/>
              </a:rPr>
              <a:t>Campos para adicionar ao relatório</a:t>
            </a:r>
            <a:r>
              <a:rPr lang="pt-BR" sz="1800" b="0" dirty="0" smtClean="0">
                <a:solidFill>
                  <a:schemeClr val="tx1"/>
                </a:solidFill>
                <a:effectLst/>
              </a:rPr>
              <a:t>:)</a:t>
            </a:r>
            <a:endParaRPr lang="pt-BR" sz="2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142794" name="Oval 10"/>
          <p:cNvSpPr>
            <a:spLocks noChangeArrowheads="1"/>
          </p:cNvSpPr>
          <p:nvPr/>
        </p:nvSpPr>
        <p:spPr bwMode="auto">
          <a:xfrm>
            <a:off x="6805468" y="5151153"/>
            <a:ext cx="2053523" cy="116415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42795" name="Oval 11"/>
          <p:cNvSpPr>
            <a:spLocks noChangeArrowheads="1"/>
          </p:cNvSpPr>
          <p:nvPr/>
        </p:nvSpPr>
        <p:spPr bwMode="auto">
          <a:xfrm>
            <a:off x="6857392" y="3158022"/>
            <a:ext cx="674687" cy="39224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80922" y="6515722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144}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794" grpId="0" animBg="1"/>
      <p:bldP spid="114279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9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-52252"/>
            <a:ext cx="9144000" cy="74930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Editando a Tabela Dinâmica</a:t>
            </a:r>
            <a:endParaRPr lang="pt-BR" sz="2800" dirty="0">
              <a:effectLst/>
            </a:endParaRPr>
          </a:p>
        </p:txBody>
      </p:sp>
      <p:sp>
        <p:nvSpPr>
          <p:cNvPr id="114279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0" y="568233"/>
            <a:ext cx="9144000" cy="371567"/>
          </a:xfrm>
          <a:noFill/>
          <a:ln/>
        </p:spPr>
        <p:txBody>
          <a:bodyPr/>
          <a:lstStyle/>
          <a:p>
            <a:pPr marL="266700" indent="-266700">
              <a:buFont typeface="+mj-lt"/>
              <a:buAutoNum type="arabicPeriod" startAt="7"/>
            </a:pPr>
            <a:r>
              <a:rPr lang="pt-BR" sz="2000" b="0" dirty="0">
                <a:effectLst/>
              </a:rPr>
              <a:t>Em </a:t>
            </a:r>
            <a:r>
              <a:rPr lang="pt-BR" sz="2000" dirty="0">
                <a:solidFill>
                  <a:schemeClr val="tx1"/>
                </a:solidFill>
                <a:effectLst/>
              </a:rPr>
              <a:t>∑ Valores</a:t>
            </a:r>
            <a:r>
              <a:rPr lang="pt-BR" sz="2000" b="0" dirty="0">
                <a:effectLst/>
              </a:rPr>
              <a:t>: Assinale </a:t>
            </a:r>
            <a:r>
              <a:rPr lang="pt-BR" sz="2000" dirty="0">
                <a:solidFill>
                  <a:srgbClr val="006600"/>
                </a:solidFill>
                <a:effectLst/>
              </a:rPr>
              <a:t>Lucro</a:t>
            </a:r>
            <a:r>
              <a:rPr lang="pt-BR" sz="2000" dirty="0" smtClean="0">
                <a:effectLst/>
              </a:rPr>
              <a:t> </a:t>
            </a:r>
            <a:r>
              <a:rPr lang="pt-BR" sz="2000" b="0" dirty="0" smtClean="0">
                <a:effectLst/>
              </a:rPr>
              <a:t>na Tabela Dinâmica </a:t>
            </a:r>
            <a:r>
              <a:rPr lang="pt-BR" sz="2000" b="0" dirty="0" smtClean="0"/>
              <a:t>f</a:t>
            </a:r>
            <a:r>
              <a:rPr lang="pt-BR" sz="2000" b="0" dirty="0" smtClean="0">
                <a:effectLst/>
              </a:rPr>
              <a:t>ormatada e classificada</a:t>
            </a:r>
            <a:endParaRPr lang="pt-BR" sz="2000" b="0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500" y="967483"/>
            <a:ext cx="8191500" cy="589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2795" name="Oval 11"/>
          <p:cNvSpPr>
            <a:spLocks noChangeArrowheads="1"/>
          </p:cNvSpPr>
          <p:nvPr/>
        </p:nvSpPr>
        <p:spPr bwMode="auto">
          <a:xfrm>
            <a:off x="7042942" y="4330700"/>
            <a:ext cx="674687" cy="3048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9672" y="6527597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146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772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7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49300" y="-156756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Banco de Dados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127000" y="704158"/>
            <a:ext cx="8839200" cy="569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>
              <a:lnSpc>
                <a:spcPct val="9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dirty="0"/>
              <a:t>Abrir</a:t>
            </a:r>
            <a:r>
              <a:rPr lang="pt-BR" sz="2000" b="0" dirty="0"/>
              <a:t> no Excel </a:t>
            </a:r>
            <a:r>
              <a:rPr lang="pt-BR" sz="2000" dirty="0">
                <a:solidFill>
                  <a:srgbClr val="006600"/>
                </a:solidFill>
              </a:rPr>
              <a:t>08_01 LeiaBem</a:t>
            </a:r>
            <a:r>
              <a:rPr lang="pt-BR" sz="2000" b="0" dirty="0"/>
              <a:t> (Exercícios)</a:t>
            </a:r>
          </a:p>
          <a:p>
            <a:pPr marL="360000" indent="-360000">
              <a:lnSpc>
                <a:spcPct val="95000"/>
              </a:lnSpc>
              <a:spcBef>
                <a:spcPts val="600"/>
              </a:spcBef>
            </a:pPr>
            <a:r>
              <a:rPr lang="pt-BR" sz="2000" b="0" dirty="0" smtClean="0"/>
              <a:t>Observe a </a:t>
            </a:r>
            <a:r>
              <a:rPr lang="pt-BR" sz="2000" b="0" dirty="0"/>
              <a:t>planilha. O </a:t>
            </a:r>
            <a:r>
              <a:rPr lang="pt-BR" sz="2000" b="0" dirty="0" smtClean="0"/>
              <a:t>intervalo </a:t>
            </a:r>
            <a:r>
              <a:rPr lang="pt-BR" sz="2000" dirty="0" smtClean="0">
                <a:solidFill>
                  <a:srgbClr val="006600"/>
                </a:solidFill>
              </a:rPr>
              <a:t>A2:R22</a:t>
            </a:r>
            <a:r>
              <a:rPr lang="pt-BR" sz="2000" b="0" dirty="0" smtClean="0"/>
              <a:t> </a:t>
            </a:r>
            <a:r>
              <a:rPr lang="pt-BR" sz="2000" b="0" dirty="0"/>
              <a:t>é um banco de </a:t>
            </a:r>
            <a:r>
              <a:rPr lang="pt-BR" sz="2000" b="0" dirty="0" smtClean="0"/>
              <a:t>dados: </a:t>
            </a:r>
            <a:r>
              <a:rPr lang="pt-BR" sz="2000" b="0" dirty="0"/>
              <a:t>uma coleção de dados logicamente organizados em uma área da </a:t>
            </a:r>
            <a:r>
              <a:rPr lang="pt-BR" sz="2000" b="0" dirty="0" smtClean="0"/>
              <a:t>planilha</a:t>
            </a:r>
            <a:endParaRPr lang="pt-BR" sz="2000" b="0" dirty="0"/>
          </a:p>
          <a:p>
            <a:pPr marL="360000" lvl="0" indent="-360000">
              <a:lnSpc>
                <a:spcPct val="95000"/>
              </a:lnSpc>
              <a:spcBef>
                <a:spcPts val="600"/>
              </a:spcBef>
            </a:pPr>
            <a:r>
              <a:rPr lang="pt-BR" sz="2000" b="0" dirty="0" smtClean="0"/>
              <a:t>A </a:t>
            </a:r>
            <a:r>
              <a:rPr lang="pt-BR" sz="2000" b="0" dirty="0"/>
              <a:t>primeira </a:t>
            </a:r>
            <a:r>
              <a:rPr lang="pt-BR" sz="2000" b="0" dirty="0" smtClean="0"/>
              <a:t>linha (2) contém </a:t>
            </a:r>
            <a:r>
              <a:rPr lang="pt-BR" sz="2000" b="0" dirty="0"/>
              <a:t>os nomes das colunas </a:t>
            </a:r>
            <a:r>
              <a:rPr lang="pt-BR" sz="2000" b="0" dirty="0" smtClean="0"/>
              <a:t>(o </a:t>
            </a:r>
            <a:r>
              <a:rPr lang="pt-BR" sz="2000" b="0" dirty="0"/>
              <a:t>nome de cada campo</a:t>
            </a:r>
            <a:r>
              <a:rPr lang="pt-BR" sz="2000" b="0" dirty="0" smtClean="0"/>
              <a:t>)</a:t>
            </a:r>
            <a:endParaRPr lang="pt-BR" sz="2000" b="0" dirty="0"/>
          </a:p>
          <a:p>
            <a:pPr marL="360000" lvl="0" indent="-360000">
              <a:lnSpc>
                <a:spcPct val="95000"/>
              </a:lnSpc>
              <a:spcBef>
                <a:spcPts val="600"/>
              </a:spcBef>
            </a:pPr>
            <a:r>
              <a:rPr lang="pt-BR" sz="2000" b="0" dirty="0" smtClean="0"/>
              <a:t>Cada </a:t>
            </a:r>
            <a:r>
              <a:rPr lang="pt-BR" sz="2000" b="0" dirty="0"/>
              <a:t>coluna representa </a:t>
            </a:r>
            <a:r>
              <a:rPr lang="pt-BR" sz="2000" b="0" dirty="0" smtClean="0"/>
              <a:t>outro </a:t>
            </a:r>
            <a:r>
              <a:rPr lang="pt-BR" sz="2000" dirty="0"/>
              <a:t>campo</a:t>
            </a:r>
            <a:r>
              <a:rPr lang="pt-BR" sz="2000" b="0" dirty="0"/>
              <a:t>, que contém um único tipo de dado. Por exemplo, na coluna identificada como </a:t>
            </a:r>
            <a:r>
              <a:rPr lang="pt-BR" sz="2000" dirty="0">
                <a:solidFill>
                  <a:srgbClr val="FF0000"/>
                </a:solidFill>
              </a:rPr>
              <a:t>C</a:t>
            </a:r>
            <a:r>
              <a:rPr lang="pt-BR" sz="2000" dirty="0" smtClean="0">
                <a:solidFill>
                  <a:srgbClr val="FF0000"/>
                </a:solidFill>
              </a:rPr>
              <a:t>. Norte </a:t>
            </a:r>
            <a:r>
              <a:rPr lang="pt-BR" sz="2000" b="0" dirty="0"/>
              <a:t>somente haverá dados referentes à banca do Shopping Center Norte e assim por </a:t>
            </a:r>
            <a:r>
              <a:rPr lang="pt-BR" sz="2000" b="0" dirty="0" smtClean="0"/>
              <a:t>diante</a:t>
            </a:r>
            <a:endParaRPr lang="pt-BR" sz="2000" b="0" dirty="0"/>
          </a:p>
          <a:p>
            <a:pPr marL="360000" lvl="0" indent="-360000">
              <a:lnSpc>
                <a:spcPct val="95000"/>
              </a:lnSpc>
              <a:spcBef>
                <a:spcPts val="600"/>
              </a:spcBef>
            </a:pPr>
            <a:r>
              <a:rPr lang="pt-BR" sz="2000" b="0" dirty="0"/>
              <a:t>C</a:t>
            </a:r>
            <a:r>
              <a:rPr lang="pt-BR" sz="2000" b="0" dirty="0" smtClean="0"/>
              <a:t>ada intersecção de linha </a:t>
            </a:r>
            <a:r>
              <a:rPr lang="pt-BR" sz="2000" b="0" dirty="0"/>
              <a:t>(exceto a primeira) </a:t>
            </a:r>
            <a:r>
              <a:rPr lang="pt-BR" sz="2000" b="0" dirty="0" smtClean="0"/>
              <a:t>e coluna representa </a:t>
            </a:r>
            <a:r>
              <a:rPr lang="pt-BR" sz="2000" b="0" dirty="0"/>
              <a:t>um </a:t>
            </a:r>
            <a:r>
              <a:rPr lang="pt-BR" sz="2000" dirty="0" smtClean="0"/>
              <a:t>registro</a:t>
            </a:r>
            <a:endParaRPr lang="pt-BR" sz="2000" dirty="0"/>
          </a:p>
          <a:p>
            <a:pPr marL="360000" indent="-360000">
              <a:lnSpc>
                <a:spcPct val="95000"/>
              </a:lnSpc>
              <a:spcBef>
                <a:spcPts val="600"/>
              </a:spcBef>
            </a:pPr>
            <a:r>
              <a:rPr lang="pt-BR" sz="2000" b="0" dirty="0" smtClean="0"/>
              <a:t>Ao </a:t>
            </a:r>
            <a:r>
              <a:rPr lang="pt-BR" sz="2000" b="0" dirty="0"/>
              <a:t>trabalhar com um banco de dados, atribua sempre um nome para a área onde ele se encontra. Se você não fizer isto, </a:t>
            </a:r>
            <a:r>
              <a:rPr lang="pt-BR" sz="2000" b="0" dirty="0" smtClean="0"/>
              <a:t>encontrará </a:t>
            </a:r>
            <a:r>
              <a:rPr lang="pt-BR" sz="2000" b="0" dirty="0"/>
              <a:t>dificuldades quando for utilizar as funções de bancos de </a:t>
            </a:r>
            <a:r>
              <a:rPr lang="pt-BR" sz="2000" b="0" dirty="0" smtClean="0"/>
              <a:t>dados</a:t>
            </a:r>
            <a:endParaRPr lang="pt-BR" sz="2000" b="0" dirty="0"/>
          </a:p>
          <a:p>
            <a:pPr marL="457200" indent="-457200">
              <a:lnSpc>
                <a:spcPct val="95000"/>
              </a:lnSpc>
              <a:spcBef>
                <a:spcPts val="600"/>
              </a:spcBef>
              <a:buFont typeface="+mj-lt"/>
              <a:buAutoNum type="arabicPeriod" startAt="2"/>
            </a:pPr>
            <a:r>
              <a:rPr lang="pt-BR" sz="2000" dirty="0" smtClean="0"/>
              <a:t>Atribuir</a:t>
            </a:r>
            <a:r>
              <a:rPr lang="pt-BR" sz="2000" b="0" dirty="0" smtClean="0"/>
              <a:t> ao intervalo </a:t>
            </a:r>
            <a:r>
              <a:rPr lang="pt-BR" sz="2000" b="0" dirty="0"/>
              <a:t>o nome de </a:t>
            </a:r>
            <a:r>
              <a:rPr lang="pt-BR" sz="2000" b="0" dirty="0" smtClean="0"/>
              <a:t>BDADOS</a:t>
            </a:r>
            <a:br>
              <a:rPr lang="pt-BR" sz="2000" b="0" dirty="0" smtClean="0"/>
            </a:br>
            <a:r>
              <a:rPr lang="pt-BR" sz="2000" dirty="0" smtClean="0">
                <a:solidFill>
                  <a:srgbClr val="006600"/>
                </a:solidFill>
              </a:rPr>
              <a:t>A2:R22=BDADOS </a:t>
            </a:r>
            <a:r>
              <a:rPr lang="pt-BR" sz="2000" b="0" dirty="0" smtClean="0"/>
              <a:t>(selecionar A2:R22 e </a:t>
            </a:r>
            <a:r>
              <a:rPr lang="pt-BR" sz="2000" b="0" u="sng" dirty="0" smtClean="0"/>
              <a:t>Fórmulas</a:t>
            </a:r>
            <a:r>
              <a:rPr lang="pt-BR" sz="2000" b="0" dirty="0"/>
              <a:t>, </a:t>
            </a:r>
            <a:r>
              <a:rPr lang="pt-BR" sz="2000" b="0" u="sng" dirty="0"/>
              <a:t>Definir Nome</a:t>
            </a:r>
            <a:r>
              <a:rPr lang="pt-BR" sz="2000" b="0" dirty="0"/>
              <a:t>)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07" y="6537328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1751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Classifica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080" y="4286582"/>
            <a:ext cx="4553211" cy="1999918"/>
          </a:xfrm>
          <a:prstGeom prst="rect">
            <a:avLst/>
          </a:prstGeom>
        </p:spPr>
      </p:pic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37374" y="492937"/>
            <a:ext cx="9080500" cy="335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Primeiro selecione o que </a:t>
            </a:r>
            <a:br>
              <a:rPr lang="pt-BR" sz="2000" b="0" dirty="0" smtClean="0"/>
            </a:br>
            <a:r>
              <a:rPr lang="pt-BR" sz="2000" b="0" dirty="0" smtClean="0"/>
              <a:t>Classificar (duas opções):</a:t>
            </a:r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r>
              <a:rPr lang="pt-BR" sz="2000" b="0" dirty="0" smtClean="0"/>
              <a:t>BDADOS = A2:R22 </a:t>
            </a:r>
            <a:br>
              <a:rPr lang="pt-BR" sz="2000" b="0" dirty="0" smtClean="0"/>
            </a:br>
            <a:r>
              <a:rPr lang="pt-BR" sz="2000" b="0" dirty="0" smtClean="0"/>
              <a:t>ou Pinta 2:22</a:t>
            </a:r>
            <a:br>
              <a:rPr lang="pt-BR" sz="2000" b="0" dirty="0" smtClean="0"/>
            </a:br>
            <a:r>
              <a:rPr lang="pt-BR" sz="2000" b="0" dirty="0" smtClean="0"/>
              <a:t>(</a:t>
            </a:r>
            <a:r>
              <a:rPr lang="pt-BR" sz="2000" b="0" dirty="0"/>
              <a:t>Linha </a:t>
            </a:r>
            <a:r>
              <a:rPr lang="pt-BR" sz="2000" b="0" dirty="0" smtClean="0"/>
              <a:t>2 até a </a:t>
            </a:r>
            <a:br>
              <a:rPr lang="pt-BR" sz="2000" b="0" dirty="0" smtClean="0"/>
            </a:br>
            <a:r>
              <a:rPr lang="pt-BR" sz="2000" b="0" dirty="0" smtClean="0"/>
              <a:t>linha 22 inteira)</a:t>
            </a:r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endParaRPr lang="pt-BR" sz="2000" b="0" dirty="0"/>
          </a:p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Duas opções:</a:t>
            </a:r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r>
              <a:rPr lang="pt-BR" sz="2000" b="0" u="sng" dirty="0" smtClean="0"/>
              <a:t>Dados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Classificar</a:t>
            </a:r>
            <a:r>
              <a:rPr lang="pt-BR" sz="2000" b="0" dirty="0" smtClean="0"/>
              <a:t>: Por </a:t>
            </a:r>
            <a:r>
              <a:rPr lang="pt-BR" sz="2000" b="0" dirty="0"/>
              <a:t>Colunas </a:t>
            </a:r>
            <a:r>
              <a:rPr lang="pt-BR" sz="2000" b="0" dirty="0" smtClean="0"/>
              <a:t>(</a:t>
            </a:r>
            <a:r>
              <a:rPr lang="pt-BR" sz="2000" dirty="0" smtClean="0">
                <a:solidFill>
                  <a:srgbClr val="006600"/>
                </a:solidFill>
              </a:rPr>
              <a:t>Part/L</a:t>
            </a:r>
            <a:r>
              <a:rPr lang="pt-BR" sz="2000" b="0" dirty="0" smtClean="0"/>
              <a:t>): Ordem (</a:t>
            </a:r>
            <a:r>
              <a:rPr lang="pt-BR" sz="2000" dirty="0" smtClean="0">
                <a:solidFill>
                  <a:srgbClr val="006600"/>
                </a:solidFill>
              </a:rPr>
              <a:t>Do Menor ...</a:t>
            </a:r>
            <a:r>
              <a:rPr lang="pt-BR" sz="2000" b="0" dirty="0" smtClean="0"/>
              <a:t>) </a:t>
            </a:r>
            <a:r>
              <a:rPr lang="pt-BR" sz="1800" b="0" dirty="0" smtClean="0"/>
              <a:t>Crescente</a:t>
            </a:r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r>
              <a:rPr lang="pt-BR" sz="2000" b="0" u="sng" dirty="0" smtClean="0"/>
              <a:t>Início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Classificar e Filtrar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Personalizar </a:t>
            </a:r>
            <a:r>
              <a:rPr lang="pt-BR" sz="2000" b="0" u="sng" dirty="0"/>
              <a:t>Classificação</a:t>
            </a:r>
            <a:r>
              <a:rPr lang="pt-BR" sz="2000" b="0" dirty="0"/>
              <a:t>:</a:t>
            </a:r>
            <a:br>
              <a:rPr lang="pt-BR" sz="2000" b="0" dirty="0"/>
            </a:br>
            <a:r>
              <a:rPr lang="pt-BR" sz="2000" b="0" dirty="0"/>
              <a:t>Por Colunas (</a:t>
            </a:r>
            <a:r>
              <a:rPr lang="pt-BR" sz="2000" dirty="0">
                <a:solidFill>
                  <a:srgbClr val="006600"/>
                </a:solidFill>
              </a:rPr>
              <a:t>Part/L</a:t>
            </a:r>
            <a:r>
              <a:rPr lang="pt-BR" sz="2000" b="0" dirty="0"/>
              <a:t>): </a:t>
            </a:r>
            <a:r>
              <a:rPr lang="pt-BR" sz="2000" b="0" dirty="0" smtClean="0"/>
              <a:t>Ordem </a:t>
            </a:r>
            <a:r>
              <a:rPr lang="pt-BR" sz="2000" b="0" dirty="0"/>
              <a:t>(</a:t>
            </a:r>
            <a:r>
              <a:rPr lang="pt-BR" sz="2000" dirty="0">
                <a:solidFill>
                  <a:srgbClr val="006600"/>
                </a:solidFill>
              </a:rPr>
              <a:t>Do Menor ...</a:t>
            </a:r>
            <a:r>
              <a:rPr lang="pt-BR" sz="2000" b="0" dirty="0"/>
              <a:t>) </a:t>
            </a:r>
            <a:r>
              <a:rPr lang="pt-BR" sz="1800" b="0" dirty="0" smtClean="0"/>
              <a:t>Crescente</a:t>
            </a:r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endParaRPr lang="pt-BR" sz="2000" b="0" dirty="0" smtClean="0"/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endParaRPr lang="pt-BR" sz="1100" b="0" dirty="0" smtClean="0"/>
          </a:p>
          <a:p>
            <a:pPr marL="627063" lvl="1" indent="-274638">
              <a:lnSpc>
                <a:spcPct val="95000"/>
              </a:lnSpc>
              <a:spcBef>
                <a:spcPts val="200"/>
              </a:spcBef>
            </a:pPr>
            <a:endParaRPr lang="pt-BR" sz="2000" b="0" dirty="0"/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endParaRPr lang="pt-BR" sz="2000" dirty="0">
              <a:solidFill>
                <a:srgbClr val="006600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endParaRPr lang="pt-BR" sz="3200" dirty="0">
              <a:solidFill>
                <a:srgbClr val="006600"/>
              </a:solidFill>
            </a:endParaRPr>
          </a:p>
          <a:p>
            <a:pPr marL="457200" indent="-457200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dirty="0" smtClean="0">
                <a:solidFill>
                  <a:srgbClr val="006600"/>
                </a:solidFill>
              </a:rPr>
              <a:t>OK</a:t>
            </a:r>
            <a:r>
              <a:rPr lang="pt-BR" sz="2000" b="0" dirty="0" smtClean="0"/>
              <a:t>  </a:t>
            </a:r>
            <a:endParaRPr lang="pt-BR" sz="2000" b="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65" y="3932764"/>
            <a:ext cx="2268000" cy="208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7" r="-887"/>
          <a:stretch/>
        </p:blipFill>
        <p:spPr bwMode="auto">
          <a:xfrm>
            <a:off x="2426899" y="4000500"/>
            <a:ext cx="2076339" cy="284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647" y="0"/>
            <a:ext cx="9098644" cy="543078"/>
          </a:xfrm>
        </p:spPr>
        <p:txBody>
          <a:bodyPr/>
          <a:lstStyle/>
          <a:p>
            <a:r>
              <a:rPr lang="pt-BR" sz="2800" dirty="0">
                <a:effectLst/>
              </a:rPr>
              <a:t>Classificar</a:t>
            </a:r>
          </a:p>
        </p:txBody>
      </p:sp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186003" y="4418070"/>
            <a:ext cx="678165" cy="38609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31121" y="6558684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{133-134}</a:t>
            </a:r>
            <a:endParaRPr lang="pt-BR" dirty="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788972" y="5899147"/>
            <a:ext cx="678165" cy="38609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12" name="Imagem 1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3636875" y="467536"/>
            <a:ext cx="5498677" cy="2470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775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61112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Classificar 2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63500" y="1162050"/>
            <a:ext cx="8839200" cy="247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lnSpc>
                <a:spcPct val="90000"/>
              </a:lnSpc>
              <a:spcBef>
                <a:spcPct val="30000"/>
              </a:spcBef>
              <a:buNone/>
            </a:pPr>
            <a:endParaRPr lang="pt-BR" sz="2400" b="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041" y="6511927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{134</a:t>
            </a:r>
            <a:r>
              <a:rPr lang="pt-BR" dirty="0"/>
              <a:t>}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3270" y="684375"/>
            <a:ext cx="8484337" cy="582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29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corte de Te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01" y="3429000"/>
            <a:ext cx="5420073" cy="2324100"/>
          </a:xfrm>
          <a:prstGeom prst="rect">
            <a:avLst/>
          </a:prstGeom>
        </p:spPr>
      </p:pic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57482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Classificar com vários critérios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63500" y="619937"/>
            <a:ext cx="8839200" cy="321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66700" indent="-2667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r>
              <a:rPr lang="pt-BR" sz="2000" b="0" u="sng" dirty="0" smtClean="0"/>
              <a:t>Início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Classificar e Filtrar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Personalizar Classificação</a:t>
            </a:r>
            <a:r>
              <a:rPr lang="pt-BR" sz="2000" b="0" dirty="0" smtClean="0"/>
              <a:t>: </a:t>
            </a:r>
            <a:r>
              <a:rPr lang="pt-BR" sz="2000" dirty="0" smtClean="0">
                <a:solidFill>
                  <a:schemeClr val="tx1"/>
                </a:solidFill>
              </a:rPr>
              <a:t>Colunas:</a:t>
            </a:r>
          </a:p>
          <a:p>
            <a:pPr marL="723900" lvl="1" indent="-266700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Ø"/>
            </a:pPr>
            <a:r>
              <a:rPr lang="pt-BR" sz="2000" dirty="0" smtClean="0">
                <a:solidFill>
                  <a:schemeClr val="tx1"/>
                </a:solidFill>
              </a:rPr>
              <a:t>Classificado por</a:t>
            </a:r>
            <a:r>
              <a:rPr lang="pt-BR" sz="2000" b="0" dirty="0" smtClean="0"/>
              <a:t>: (</a:t>
            </a:r>
            <a:r>
              <a:rPr lang="pt-BR" sz="2000" dirty="0" smtClean="0">
                <a:solidFill>
                  <a:srgbClr val="006600"/>
                </a:solidFill>
              </a:rPr>
              <a:t>Grupo</a:t>
            </a:r>
            <a:r>
              <a:rPr lang="pt-BR" sz="2000" b="0" dirty="0" smtClean="0"/>
              <a:t>);</a:t>
            </a:r>
            <a:br>
              <a:rPr lang="pt-BR" sz="2000" b="0" dirty="0" smtClean="0"/>
            </a:br>
            <a:r>
              <a:rPr lang="pt-BR" sz="2000" b="0" dirty="0"/>
              <a:t>Classificar em: (Valores)</a:t>
            </a:r>
            <a:br>
              <a:rPr lang="pt-BR" sz="2000" b="0" dirty="0"/>
            </a:br>
            <a:r>
              <a:rPr lang="pt-BR" sz="2000" dirty="0" smtClean="0">
                <a:solidFill>
                  <a:schemeClr val="tx1"/>
                </a:solidFill>
              </a:rPr>
              <a:t>Ordem:</a:t>
            </a:r>
            <a:r>
              <a:rPr lang="pt-BR" sz="2000" b="0" dirty="0" smtClean="0"/>
              <a:t> (</a:t>
            </a:r>
            <a:r>
              <a:rPr lang="pt-BR" sz="2000" dirty="0" smtClean="0">
                <a:solidFill>
                  <a:srgbClr val="006600"/>
                </a:solidFill>
              </a:rPr>
              <a:t>De A a Z) </a:t>
            </a:r>
            <a:r>
              <a:rPr lang="pt-BR" sz="2000" b="0" dirty="0" smtClean="0">
                <a:solidFill>
                  <a:srgbClr val="0000CC"/>
                </a:solidFill>
              </a:rPr>
              <a:t>(Crescente)</a:t>
            </a:r>
          </a:p>
          <a:p>
            <a:pPr marL="723900" lvl="1" indent="-266700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Ø"/>
            </a:pPr>
            <a:r>
              <a:rPr lang="pt-BR" sz="2000" u="sng" dirty="0" smtClean="0">
                <a:solidFill>
                  <a:srgbClr val="0000CC"/>
                </a:solidFill>
              </a:rPr>
              <a:t>Adicionar Nível</a:t>
            </a:r>
          </a:p>
          <a:p>
            <a:pPr marL="723900" lvl="1" indent="-266700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Ø"/>
            </a:pPr>
            <a:r>
              <a:rPr lang="pt-BR" sz="2000" dirty="0" smtClean="0">
                <a:solidFill>
                  <a:schemeClr val="tx1"/>
                </a:solidFill>
              </a:rPr>
              <a:t>E depois por: </a:t>
            </a:r>
            <a:r>
              <a:rPr lang="pt-BR" sz="2000" b="0" dirty="0" smtClean="0"/>
              <a:t>(</a:t>
            </a:r>
            <a:r>
              <a:rPr lang="pt-BR" sz="2000" dirty="0" smtClean="0">
                <a:solidFill>
                  <a:srgbClr val="006600"/>
                </a:solidFill>
              </a:rPr>
              <a:t>Lucro</a:t>
            </a:r>
            <a:r>
              <a:rPr lang="pt-BR" sz="2000" b="0" dirty="0" smtClean="0"/>
              <a:t>);</a:t>
            </a:r>
            <a:br>
              <a:rPr lang="pt-BR" sz="2000" b="0" dirty="0" smtClean="0"/>
            </a:br>
            <a:r>
              <a:rPr lang="pt-BR" sz="2000" b="0" dirty="0" smtClean="0"/>
              <a:t>Classificar em: (Valores)</a:t>
            </a:r>
            <a:br>
              <a:rPr lang="pt-BR" sz="2000" b="0" dirty="0" smtClean="0"/>
            </a:br>
            <a:r>
              <a:rPr lang="pt-BR" sz="2000" dirty="0" smtClean="0">
                <a:solidFill>
                  <a:schemeClr val="tx1"/>
                </a:solidFill>
              </a:rPr>
              <a:t>Ordem:</a:t>
            </a:r>
            <a:r>
              <a:rPr lang="pt-BR" sz="2000" b="0" dirty="0" smtClean="0"/>
              <a:t> (</a:t>
            </a:r>
            <a:r>
              <a:rPr lang="pt-BR" sz="2000" dirty="0" smtClean="0">
                <a:solidFill>
                  <a:srgbClr val="006600"/>
                </a:solidFill>
              </a:rPr>
              <a:t>Do Maior para o Menor</a:t>
            </a:r>
            <a:r>
              <a:rPr lang="pt-BR" sz="2000" b="0" dirty="0" smtClean="0"/>
              <a:t>)</a:t>
            </a:r>
          </a:p>
          <a:p>
            <a:pPr marL="914400" lvl="1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Char char="Ø"/>
            </a:pPr>
            <a:endParaRPr lang="pt-BR" sz="2000" b="0" dirty="0" smtClean="0"/>
          </a:p>
          <a:p>
            <a:pPr marL="4114800" lvl="8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>
              <a:solidFill>
                <a:srgbClr val="006600"/>
              </a:solidFill>
            </a:endParaRP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endParaRPr lang="pt-BR" sz="2000" dirty="0" smtClean="0">
              <a:solidFill>
                <a:srgbClr val="006600"/>
              </a:solidFill>
            </a:endParaRPr>
          </a:p>
          <a:p>
            <a:pPr marL="266700" indent="-2667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r>
              <a:rPr lang="pt-BR" sz="2000" dirty="0" smtClean="0">
                <a:solidFill>
                  <a:srgbClr val="006600"/>
                </a:solidFill>
              </a:rPr>
              <a:t>OK</a:t>
            </a:r>
            <a:endParaRPr lang="pt-BR" sz="2000" b="0" dirty="0"/>
          </a:p>
        </p:txBody>
      </p:sp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88478" y="3675709"/>
            <a:ext cx="1163637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1301" y="6532269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{134</a:t>
            </a:r>
            <a:r>
              <a:rPr lang="pt-BR" dirty="0"/>
              <a:t>}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0906" y="1557369"/>
            <a:ext cx="3531828" cy="528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47604" y="4278664"/>
            <a:ext cx="1163637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064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lassifica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1455" y="4014665"/>
            <a:ext cx="4662881" cy="2003582"/>
          </a:xfrm>
          <a:prstGeom prst="rect">
            <a:avLst/>
          </a:prstGeom>
        </p:spPr>
      </p:pic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098" y="708547"/>
            <a:ext cx="4119569" cy="2974453"/>
          </a:xfrm>
        </p:spPr>
        <p:txBody>
          <a:bodyPr/>
          <a:lstStyle/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Selecione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C2:J24</a:t>
            </a:r>
            <a:endParaRPr lang="pt-BR" sz="2000" dirty="0">
              <a:solidFill>
                <a:srgbClr val="006600"/>
              </a:solidFill>
              <a:effectLst/>
            </a:endParaRPr>
          </a:p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u="sng" dirty="0">
                <a:effectLst/>
              </a:rPr>
              <a:t>Dados:</a:t>
            </a:r>
            <a:r>
              <a:rPr lang="pt-BR" sz="2000" b="0" dirty="0">
                <a:effectLst/>
              </a:rPr>
              <a:t> </a:t>
            </a:r>
            <a:r>
              <a:rPr lang="pt-BR" sz="2000" b="0" u="sng" dirty="0">
                <a:effectLst/>
              </a:rPr>
              <a:t>Classificar</a:t>
            </a:r>
            <a:r>
              <a:rPr lang="pt-BR" sz="2000" b="0" u="sng" dirty="0" smtClean="0">
                <a:effectLst/>
              </a:rPr>
              <a:t>:</a:t>
            </a:r>
          </a:p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u="sng" dirty="0" smtClean="0">
                <a:effectLst/>
              </a:rPr>
              <a:t>Opções:</a:t>
            </a:r>
            <a:r>
              <a:rPr lang="pt-BR" sz="2000" b="0" dirty="0" smtClean="0">
                <a:effectLst/>
              </a:rPr>
              <a:t>  </a:t>
            </a:r>
            <a:r>
              <a:rPr lang="pt-BR" sz="2000" dirty="0">
                <a:solidFill>
                  <a:srgbClr val="006600"/>
                </a:solidFill>
                <a:effectLst/>
              </a:rPr>
              <a:t>Por Linhas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>
                <a:solidFill>
                  <a:srgbClr val="006600"/>
                </a:solidFill>
                <a:effectLst/>
              </a:rPr>
              <a:t>OK</a:t>
            </a:r>
            <a:r>
              <a:rPr lang="pt-BR" sz="2000" b="0" dirty="0" smtClean="0">
                <a:effectLst/>
              </a:rPr>
              <a:t/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(</a:t>
            </a:r>
            <a:r>
              <a:rPr lang="pt-BR" sz="2000" dirty="0">
                <a:solidFill>
                  <a:srgbClr val="006600"/>
                </a:solidFill>
                <a:effectLst/>
              </a:rPr>
              <a:t>Da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esquerda para a direita</a:t>
            </a:r>
            <a:r>
              <a:rPr lang="pt-BR" sz="2000" b="0" dirty="0" smtClean="0">
                <a:effectLst/>
              </a:rPr>
              <a:t>)</a:t>
            </a:r>
            <a:endParaRPr lang="pt-BR" sz="2000" dirty="0" smtClean="0">
              <a:solidFill>
                <a:srgbClr val="006600"/>
              </a:solidFill>
              <a:effectLst/>
            </a:endParaRPr>
          </a:p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u="sng" dirty="0" smtClean="0">
                <a:effectLst/>
              </a:rPr>
              <a:t>Classificado por:</a:t>
            </a:r>
            <a:r>
              <a:rPr lang="pt-BR" sz="2000" b="0" dirty="0" smtClean="0">
                <a:effectLst/>
              </a:rPr>
              <a:t>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Linha 23</a:t>
            </a:r>
          </a:p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u="sng" dirty="0">
                <a:effectLst/>
              </a:rPr>
              <a:t>Ordem</a:t>
            </a:r>
            <a:r>
              <a:rPr lang="pt-BR" sz="2000" b="0" dirty="0" smtClean="0">
                <a:effectLst/>
              </a:rPr>
              <a:t>: Crescente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/>
            </a:r>
            <a:br>
              <a:rPr lang="pt-BR" sz="2000" dirty="0" smtClean="0">
                <a:solidFill>
                  <a:srgbClr val="006600"/>
                </a:solidFill>
                <a:effectLst/>
              </a:rPr>
            </a:br>
            <a:r>
              <a:rPr lang="pt-BR" sz="2000" b="0" dirty="0">
                <a:effectLst/>
              </a:rPr>
              <a:t>(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Do Menor para o Maior</a:t>
            </a:r>
            <a:r>
              <a:rPr lang="pt-BR" sz="2000" b="0" dirty="0">
                <a:effectLst/>
              </a:rPr>
              <a:t>)</a:t>
            </a:r>
          </a:p>
          <a:p>
            <a:pPr marL="360000" indent="-360000"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dirty="0" smtClean="0">
                <a:solidFill>
                  <a:srgbClr val="006600"/>
                </a:solidFill>
                <a:effectLst/>
              </a:rPr>
              <a:t>OK</a:t>
            </a:r>
            <a:endParaRPr lang="pt-BR" sz="2000" u="sng" dirty="0">
              <a:solidFill>
                <a:srgbClr val="FF0000"/>
              </a:solidFill>
              <a:effectLst/>
            </a:endParaRPr>
          </a:p>
        </p:txBody>
      </p:sp>
      <p:sp>
        <p:nvSpPr>
          <p:cNvPr id="1099784" name="Rectangle 8"/>
          <p:cNvSpPr>
            <a:spLocks noGrp="1" noChangeArrowheads="1"/>
          </p:cNvSpPr>
          <p:nvPr>
            <p:ph type="title"/>
          </p:nvPr>
        </p:nvSpPr>
        <p:spPr>
          <a:xfrm>
            <a:off x="723900" y="-199090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>
                <a:effectLst/>
              </a:rPr>
              <a:t>Classificar </a:t>
            </a:r>
            <a:r>
              <a:rPr lang="pt-BR" sz="2800" dirty="0" smtClean="0">
                <a:effectLst/>
              </a:rPr>
              <a:t>por Colunas</a:t>
            </a:r>
            <a:endParaRPr lang="pt-BR" sz="2800" dirty="0">
              <a:effectLst/>
            </a:endParaRPr>
          </a:p>
        </p:txBody>
      </p:sp>
      <p:sp>
        <p:nvSpPr>
          <p:cNvPr id="1099789" name="Oval 13"/>
          <p:cNvSpPr>
            <a:spLocks noChangeArrowheads="1"/>
          </p:cNvSpPr>
          <p:nvPr/>
        </p:nvSpPr>
        <p:spPr bwMode="auto">
          <a:xfrm>
            <a:off x="7438415" y="4583400"/>
            <a:ext cx="1163637" cy="2667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18230" y="6541558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{135</a:t>
            </a:r>
            <a:r>
              <a:rPr lang="pt-BR" dirty="0"/>
              <a:t>}</a:t>
            </a:r>
          </a:p>
        </p:txBody>
      </p:sp>
      <p:pic>
        <p:nvPicPr>
          <p:cNvPr id="11" name="Imagem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193" y="6107538"/>
            <a:ext cx="8038677" cy="7081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m 1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58733" y="533395"/>
            <a:ext cx="4885267" cy="3419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m 12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7" y="3995168"/>
            <a:ext cx="4292968" cy="2048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99788" name="Oval 12"/>
          <p:cNvSpPr>
            <a:spLocks noChangeArrowheads="1"/>
          </p:cNvSpPr>
          <p:nvPr/>
        </p:nvSpPr>
        <p:spPr bwMode="auto">
          <a:xfrm>
            <a:off x="2354840" y="4194016"/>
            <a:ext cx="718553" cy="31025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6833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789" grpId="0" animBg="1"/>
      <p:bldP spid="109978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58858"/>
            <a:ext cx="7658100" cy="933450"/>
          </a:xfrm>
          <a:noFill/>
          <a:ln/>
        </p:spPr>
        <p:txBody>
          <a:bodyPr/>
          <a:lstStyle/>
          <a:p>
            <a:r>
              <a:rPr lang="pt-BR" sz="3200" dirty="0" smtClean="0">
                <a:effectLst/>
              </a:rPr>
              <a:t>13_08Panam</a:t>
            </a:r>
            <a:endParaRPr lang="pt-BR" sz="3200" dirty="0">
              <a:effectLst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5937"/>
            <a:ext cx="9144000" cy="6153593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13234" y="6530620"/>
            <a:ext cx="123271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{186 e 206}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1880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560348"/>
            <a:ext cx="9080627" cy="609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3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pt-BR" sz="2000" u="sng" dirty="0">
                <a:solidFill>
                  <a:srgbClr val="FF0000"/>
                </a:solidFill>
                <a:latin typeface="+mn-lt"/>
              </a:rPr>
              <a:t>Desfazer</a:t>
            </a:r>
            <a:r>
              <a:rPr lang="pt-BR" sz="1800" b="0" dirty="0" smtClean="0"/>
              <a:t>         (voltando: B. Vista, Centro ... ) </a:t>
            </a:r>
            <a:r>
              <a:rPr lang="pt-BR" sz="1800" dirty="0" smtClean="0">
                <a:solidFill>
                  <a:srgbClr val="006600"/>
                </a:solidFill>
              </a:rPr>
              <a:t>ou 08_03LeiaBem; Excluir Resumo</a:t>
            </a:r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dirty="0" smtClean="0"/>
              <a:t>Fazer um resumo de vendas, custo e lucro: por </a:t>
            </a:r>
            <a:r>
              <a:rPr lang="pt-BR" sz="1800" b="0" dirty="0"/>
              <a:t>banca e por grupo de </a:t>
            </a:r>
            <a:r>
              <a:rPr lang="pt-BR" sz="1800" b="0" dirty="0" smtClean="0"/>
              <a:t>revistas</a:t>
            </a:r>
            <a:endParaRPr lang="pt-BR" sz="1800" b="0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dirty="0" smtClean="0"/>
              <a:t>Esta é uma </a:t>
            </a:r>
            <a:r>
              <a:rPr lang="pt-BR" sz="1800" b="0" dirty="0"/>
              <a:t>operação de síntese do banco de </a:t>
            </a:r>
            <a:r>
              <a:rPr lang="pt-BR" sz="1800" b="0" dirty="0" smtClean="0"/>
              <a:t>dados</a:t>
            </a:r>
          </a:p>
          <a:p>
            <a:pPr marL="324000" indent="-324000">
              <a:lnSpc>
                <a:spcPct val="9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1800" b="0" dirty="0" smtClean="0"/>
              <a:t>Insira </a:t>
            </a:r>
            <a:r>
              <a:rPr lang="pt-BR" sz="1800" b="0" dirty="0"/>
              <a:t>uma planilha com o nome </a:t>
            </a:r>
            <a:r>
              <a:rPr lang="pt-BR" sz="1800" dirty="0">
                <a:solidFill>
                  <a:srgbClr val="006600"/>
                </a:solidFill>
              </a:rPr>
              <a:t>Resumo</a:t>
            </a:r>
            <a:r>
              <a:rPr lang="pt-BR" sz="1800" b="0" dirty="0"/>
              <a:t>, entre as planilhas Vendas e Tabela.</a:t>
            </a:r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dirty="0" smtClean="0"/>
              <a:t>Deixe </a:t>
            </a:r>
            <a:r>
              <a:rPr lang="pt-BR" sz="1800" b="0" dirty="0"/>
              <a:t>cada célula de A2:B7 iguais a essas mesmas células da planilha </a:t>
            </a:r>
            <a:r>
              <a:rPr lang="pt-BR" sz="1800" b="0" dirty="0" smtClean="0"/>
              <a:t>Tabela</a:t>
            </a:r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dirty="0" smtClean="0"/>
              <a:t>As </a:t>
            </a:r>
            <a:r>
              <a:rPr lang="pt-BR" sz="1800" b="0" dirty="0"/>
              <a:t>células C2:J2 </a:t>
            </a:r>
            <a:r>
              <a:rPr lang="pt-BR" sz="1800" b="0" dirty="0" smtClean="0"/>
              <a:t>devem ser vinculas as </a:t>
            </a:r>
            <a:r>
              <a:rPr lang="pt-BR" sz="1800" b="0" dirty="0"/>
              <a:t>mesmas células da planilha </a:t>
            </a:r>
            <a:r>
              <a:rPr lang="pt-BR" sz="1800" b="0" dirty="0" smtClean="0"/>
              <a:t>Vendas</a:t>
            </a:r>
          </a:p>
          <a:p>
            <a:pPr marL="342900" indent="-342900">
              <a:lnSpc>
                <a:spcPct val="90000"/>
              </a:lnSpc>
              <a:spcBef>
                <a:spcPts val="300"/>
              </a:spcBef>
              <a:buFont typeface="+mj-lt"/>
              <a:buAutoNum type="arabicPeriod" startAt="2"/>
            </a:pPr>
            <a:r>
              <a:rPr lang="pt-BR" sz="1800" b="0" dirty="0" smtClean="0"/>
              <a:t>C2=Vendas!C2 ...</a:t>
            </a:r>
            <a:endParaRPr lang="pt-BR" sz="1800" b="0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1800" b="0" i="1" dirty="0" smtClean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1800" b="0" i="1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1800" b="0" i="1" dirty="0" smtClean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2400" b="0" i="1" dirty="0" smtClean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2400" b="0" i="1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1800" b="0" i="1" dirty="0" smtClean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endParaRPr lang="pt-BR" sz="1800" b="0" i="1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i="1" dirty="0" smtClean="0"/>
              <a:t>Atenção</a:t>
            </a:r>
            <a:r>
              <a:rPr lang="pt-BR" sz="1800" b="0" i="1" dirty="0"/>
              <a:t>: uma das regras básicas do desenvolvimento de modelos é: entrada única, referências múltiplas. Não transcreva dados de uma célula para outra: sempre que for necessário deixar, por exemplo, a célula </a:t>
            </a:r>
            <a:r>
              <a:rPr lang="pt-BR" sz="1800" b="0" dirty="0"/>
              <a:t>X25</a:t>
            </a:r>
            <a:r>
              <a:rPr lang="pt-BR" sz="1800" b="0" i="1" dirty="0"/>
              <a:t> com o mesmo conteúdo de </a:t>
            </a:r>
            <a:r>
              <a:rPr lang="pt-BR" sz="1800" b="0" dirty="0"/>
              <a:t>B3</a:t>
            </a:r>
            <a:r>
              <a:rPr lang="pt-BR" sz="1800" b="0" i="1" dirty="0"/>
              <a:t>, preencha </a:t>
            </a:r>
            <a:r>
              <a:rPr lang="pt-BR" sz="1800" b="0" dirty="0"/>
              <a:t>X25</a:t>
            </a:r>
            <a:r>
              <a:rPr lang="pt-BR" sz="1800" b="0" i="1" dirty="0"/>
              <a:t> com a fórmula </a:t>
            </a:r>
            <a:r>
              <a:rPr lang="pt-BR" sz="1800" b="0" dirty="0"/>
              <a:t>=</a:t>
            </a:r>
            <a:r>
              <a:rPr lang="pt-BR" sz="1800" b="0" dirty="0" smtClean="0"/>
              <a:t>B3</a:t>
            </a:r>
            <a:endParaRPr lang="pt-BR" sz="1800" b="0" dirty="0"/>
          </a:p>
          <a:p>
            <a:pPr marL="324000" indent="-324000">
              <a:lnSpc>
                <a:spcPct val="90000"/>
              </a:lnSpc>
              <a:spcBef>
                <a:spcPts val="300"/>
              </a:spcBef>
            </a:pPr>
            <a:r>
              <a:rPr lang="pt-BR" sz="1800" b="0" i="1" dirty="0"/>
              <a:t>Isto é necessário pelo mesmo motivo pelo qual não se deve utilizar números em fórmulas. Se o conteúdo das células “dependentes” não ficar dinamicamente vinculado ao conteúdo das células “originais”, perde-se </a:t>
            </a:r>
            <a:r>
              <a:rPr lang="pt-BR" sz="1800" b="0" i="1" dirty="0" smtClean="0"/>
              <a:t>a </a:t>
            </a:r>
            <a:r>
              <a:rPr lang="pt-BR" sz="1800" b="0" i="1" dirty="0"/>
              <a:t>flexibilidade do </a:t>
            </a:r>
            <a:r>
              <a:rPr lang="pt-BR" sz="1800" b="0" i="1" dirty="0" smtClean="0"/>
              <a:t>modelo</a:t>
            </a:r>
            <a:endParaRPr lang="pt-BR" sz="1800" b="0" dirty="0"/>
          </a:p>
        </p:txBody>
      </p:sp>
      <p:sp>
        <p:nvSpPr>
          <p:cNvPr id="11100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58858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>
                <a:effectLst/>
              </a:rPr>
              <a:t>Funções de Bancos de Dados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4834" y="6530618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{135-136</a:t>
            </a:r>
            <a:r>
              <a:rPr lang="pt-BR" dirty="0"/>
              <a:t>}</a:t>
            </a:r>
          </a:p>
        </p:txBody>
      </p:sp>
      <p:pic>
        <p:nvPicPr>
          <p:cNvPr id="6" name="Imagem 5" descr="Recorte de Tel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360" y="2641925"/>
            <a:ext cx="8170552" cy="20828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69030" y="520508"/>
            <a:ext cx="439389" cy="40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708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corte de Tel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27" y="2279840"/>
            <a:ext cx="3865826" cy="3369539"/>
          </a:xfrm>
          <a:prstGeom prst="rect">
            <a:avLst/>
          </a:prstGeom>
        </p:spPr>
      </p:pic>
      <p:sp>
        <p:nvSpPr>
          <p:cNvPr id="11100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-181774"/>
            <a:ext cx="7658100" cy="933450"/>
          </a:xfrm>
          <a:noFill/>
          <a:ln/>
        </p:spPr>
        <p:txBody>
          <a:bodyPr/>
          <a:lstStyle/>
          <a:p>
            <a:r>
              <a:rPr lang="pt-BR" sz="2800" dirty="0" smtClean="0">
                <a:effectLst/>
              </a:rPr>
              <a:t>BDSOMA</a:t>
            </a:r>
            <a:endParaRPr lang="pt-BR" sz="2800" dirty="0">
              <a:effectLst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287076" y="659822"/>
            <a:ext cx="8665537" cy="1405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lnSpc>
                <a:spcPct val="90000"/>
              </a:lnSpc>
              <a:spcBef>
                <a:spcPts val="800"/>
              </a:spcBef>
            </a:pPr>
            <a:r>
              <a:rPr lang="pt-BR" sz="2000" b="0" dirty="0" smtClean="0"/>
              <a:t>Vamos usar a função de Banco de Dados: BDSOMA para somar as vendas por grupo de revistas</a:t>
            </a:r>
          </a:p>
          <a:p>
            <a:pPr marL="360000" indent="-360000">
              <a:lnSpc>
                <a:spcPct val="9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pt-BR" sz="2000" u="sng" dirty="0" smtClean="0"/>
              <a:t>Fórmulas</a:t>
            </a:r>
            <a:r>
              <a:rPr lang="pt-BR" sz="2000" b="0" dirty="0" smtClean="0"/>
              <a:t>: </a:t>
            </a:r>
            <a:r>
              <a:rPr lang="pt-BR" sz="2000" u="sng" dirty="0" smtClean="0"/>
              <a:t>Banco de Dados</a:t>
            </a:r>
            <a:r>
              <a:rPr lang="pt-BR" sz="2000" b="0" dirty="0" smtClean="0"/>
              <a:t>: </a:t>
            </a:r>
            <a:r>
              <a:rPr lang="pt-BR" sz="2000" dirty="0" smtClean="0">
                <a:solidFill>
                  <a:srgbClr val="006600"/>
                </a:solidFill>
              </a:rPr>
              <a:t>BDSOMA</a:t>
            </a:r>
          </a:p>
          <a:p>
            <a:pPr marL="360000" indent="-360000">
              <a:lnSpc>
                <a:spcPct val="90000"/>
              </a:lnSpc>
              <a:spcBef>
                <a:spcPts val="800"/>
              </a:spcBef>
            </a:pPr>
            <a:r>
              <a:rPr lang="pt-BR" sz="2000" b="0" dirty="0" smtClean="0"/>
              <a:t>Note a caixa de diálogo com os três </a:t>
            </a:r>
            <a:r>
              <a:rPr lang="pt-BR" sz="2000" dirty="0" smtClean="0">
                <a:solidFill>
                  <a:schemeClr val="tx1"/>
                </a:solidFill>
              </a:rPr>
              <a:t>Argumentos da função</a:t>
            </a:r>
            <a:r>
              <a:rPr lang="pt-BR" sz="2000" dirty="0" smtClean="0"/>
              <a:t>:</a:t>
            </a:r>
            <a:endParaRPr lang="pt-BR" sz="2000" dirty="0" smtClean="0">
              <a:solidFill>
                <a:srgbClr val="006600"/>
              </a:solidFill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69387" y="4016416"/>
            <a:ext cx="741175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3823" y="2462546"/>
            <a:ext cx="5046096" cy="425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6709" y="6530618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{136-137</a:t>
            </a:r>
            <a:r>
              <a:rPr lang="pt-BR" dirty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3902191791</TotalTime>
  <Pages>30</Pages>
  <Words>664</Words>
  <Application>Microsoft Office PowerPoint</Application>
  <PresentationFormat>Papel Carta (216 x 279 mm)</PresentationFormat>
  <Paragraphs>132</Paragraphs>
  <Slides>16</Slides>
  <Notes>16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</vt:lpstr>
      <vt:lpstr>Ppt</vt:lpstr>
      <vt:lpstr>Banco de Dados - Sumário</vt:lpstr>
      <vt:lpstr>Banco de Dados</vt:lpstr>
      <vt:lpstr>Classificar</vt:lpstr>
      <vt:lpstr>Classificar 2</vt:lpstr>
      <vt:lpstr>Classificar com vários critérios</vt:lpstr>
      <vt:lpstr>Classificar por Colunas</vt:lpstr>
      <vt:lpstr>13_08Panam</vt:lpstr>
      <vt:lpstr>Funções de Bancos de Dados</vt:lpstr>
      <vt:lpstr>BDSOMA</vt:lpstr>
      <vt:lpstr>Argumentos - Critérios</vt:lpstr>
      <vt:lpstr>Usando as Funções</vt:lpstr>
      <vt:lpstr>Alternativa SOMASE</vt:lpstr>
      <vt:lpstr>Tabela Dinâmica</vt:lpstr>
      <vt:lpstr>Assistente de Tabela Dinâmica</vt:lpstr>
      <vt:lpstr>Layout</vt:lpstr>
      <vt:lpstr>Editando a Tabela Dinâmica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1082</cp:revision>
  <cp:lastPrinted>2012-01-19T21:54:48Z</cp:lastPrinted>
  <dcterms:created xsi:type="dcterms:W3CDTF">1996-12-31T19:37:38Z</dcterms:created>
  <dcterms:modified xsi:type="dcterms:W3CDTF">2016-01-26T21:01:57Z</dcterms:modified>
</cp:coreProperties>
</file>