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861" r:id="rId2"/>
    <p:sldId id="863" r:id="rId3"/>
    <p:sldId id="839" r:id="rId4"/>
    <p:sldId id="840" r:id="rId5"/>
    <p:sldId id="841" r:id="rId6"/>
    <p:sldId id="842" r:id="rId7"/>
    <p:sldId id="843" r:id="rId8"/>
    <p:sldId id="844" r:id="rId9"/>
    <p:sldId id="845" r:id="rId10"/>
    <p:sldId id="847" r:id="rId11"/>
    <p:sldId id="859" r:id="rId12"/>
    <p:sldId id="864" r:id="rId13"/>
    <p:sldId id="866" r:id="rId14"/>
    <p:sldId id="865" r:id="rId15"/>
    <p:sldId id="867" r:id="rId16"/>
    <p:sldId id="876" r:id="rId17"/>
    <p:sldId id="877" r:id="rId18"/>
    <p:sldId id="873" r:id="rId19"/>
    <p:sldId id="868" r:id="rId20"/>
    <p:sldId id="869" r:id="rId21"/>
    <p:sldId id="875" r:id="rId22"/>
    <p:sldId id="874" r:id="rId23"/>
    <p:sldId id="878" r:id="rId24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6600"/>
    <a:srgbClr val="000099"/>
    <a:srgbClr val="66FF33"/>
    <a:srgbClr val="FFFF66"/>
    <a:srgbClr val="CC00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441" autoAdjust="0"/>
    <p:restoredTop sz="97405" autoAdjust="0"/>
  </p:normalViewPr>
  <p:slideViewPr>
    <p:cSldViewPr snapToGrid="0">
      <p:cViewPr varScale="1">
        <p:scale>
          <a:sx n="81" d="100"/>
          <a:sy n="81" d="100"/>
        </p:scale>
        <p:origin x="984" y="60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2916"/>
    </p:cViewPr>
  </p:sorterViewPr>
  <p:notesViewPr>
    <p:cSldViewPr snapToGrid="0">
      <p:cViewPr>
        <p:scale>
          <a:sx n="100" d="100"/>
          <a:sy n="100" d="100"/>
        </p:scale>
        <p:origin x="1552" y="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FGV-EAESP horizontal 3 colo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46" y="262298"/>
            <a:ext cx="962904" cy="6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70864" y="312238"/>
            <a:ext cx="5918340" cy="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561" tIns="45596" rIns="89561" bIns="45596">
            <a:spAutoFit/>
          </a:bodyPr>
          <a:lstStyle/>
          <a:p>
            <a:pPr marL="189133" defTabSz="890758">
              <a:lnSpc>
                <a:spcPct val="90000"/>
              </a:lnSpc>
              <a:tabLst>
                <a:tab pos="5512326" algn="r"/>
                <a:tab pos="603244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 </a:t>
            </a:r>
            <a:r>
              <a:rPr lang="pt-BR" sz="1000" b="0" dirty="0" smtClean="0">
                <a:solidFill>
                  <a:schemeClr val="tx2"/>
                </a:solidFill>
              </a:rPr>
              <a:t>Excel </a:t>
            </a:r>
            <a:r>
              <a:rPr lang="pt-BR" sz="1000" b="0" dirty="0">
                <a:solidFill>
                  <a:schemeClr val="tx2"/>
                </a:solidFill>
              </a:rPr>
              <a:t>na prática, Fernando S. Meirelles, </a:t>
            </a:r>
            <a:r>
              <a:rPr lang="pt-BR" sz="1000" b="0" dirty="0" smtClean="0">
                <a:solidFill>
                  <a:schemeClr val="tx2"/>
                </a:solidFill>
              </a:rPr>
              <a:t>2016 </a:t>
            </a:r>
            <a:r>
              <a:rPr lang="pt-BR" sz="1000" b="0" dirty="0" smtClean="0">
                <a:solidFill>
                  <a:schemeClr val="tx1"/>
                </a:solidFill>
              </a:rPr>
              <a:t> </a:t>
            </a:r>
            <a:r>
              <a:rPr lang="pt-BR" sz="1000" b="0" dirty="0">
                <a:solidFill>
                  <a:schemeClr val="tx1"/>
                </a:solidFill>
              </a:rPr>
              <a:t>	 </a:t>
            </a:r>
            <a:r>
              <a:rPr lang="pt-BR" sz="1000" b="0" dirty="0" smtClean="0">
                <a:solidFill>
                  <a:schemeClr val="tx1"/>
                </a:solidFill>
              </a:rPr>
              <a:t>d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.</a:t>
            </a:r>
            <a:fld id="{21137733-1644-4D93-968C-8143841C8F21}" type="slidenum">
              <a:rPr lang="pt-BR" sz="1000" b="0">
                <a:solidFill>
                  <a:schemeClr val="tx2"/>
                </a:solidFill>
                <a:effectLst/>
              </a:rPr>
              <a:pPr marL="189133" defTabSz="890758">
                <a:lnSpc>
                  <a:spcPct val="90000"/>
                </a:lnSpc>
                <a:tabLst>
                  <a:tab pos="5512326" algn="r"/>
                  <a:tab pos="603244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1917700" y="522477"/>
            <a:ext cx="4520718" cy="48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856" tIns="43928" rIns="87856" bIns="43928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35955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79479" y="9752329"/>
            <a:ext cx="943428" cy="291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4883" tIns="48305" rIns="94883" bIns="48305">
            <a:spAutoFit/>
          </a:bodyPr>
          <a:lstStyle/>
          <a:p>
            <a:pPr algn="ctr" defTabSz="940083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400" b="0" dirty="0">
                <a:solidFill>
                  <a:schemeClr val="tx1"/>
                </a:solidFill>
              </a:rPr>
              <a:t>Page </a:t>
            </a:r>
            <a:fld id="{E46952CE-66B2-4285-B4ED-165C6F25C079}" type="slidenum">
              <a:rPr lang="pt-BR" sz="1400" b="0">
                <a:solidFill>
                  <a:schemeClr val="tx1"/>
                </a:solidFill>
              </a:rPr>
              <a:pPr algn="ctr" defTabSz="940083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‹nº›</a:t>
            </a:fld>
            <a:endParaRPr lang="pt-BR" sz="1400" b="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73113"/>
            <a:ext cx="5108575" cy="3832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8" y="4865165"/>
            <a:ext cx="5210467" cy="460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333" tIns="48305" rIns="98333" bIns="483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9881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86862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67157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9153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92037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44828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6567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9496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73559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6286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28646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8267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62031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3197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3395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61842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70256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87666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55113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5696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33104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503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3738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49966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207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130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0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3" y="590550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201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334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82707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990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3569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316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4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987008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76371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7915275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4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47638"/>
            <a:ext cx="7658100" cy="933450"/>
          </a:xfrm>
        </p:spPr>
        <p:txBody>
          <a:bodyPr/>
          <a:lstStyle/>
          <a:p>
            <a:r>
              <a:rPr lang="pt-BR" dirty="0"/>
              <a:t>Bancas LeiaBem - Sumário</a:t>
            </a:r>
          </a:p>
        </p:txBody>
      </p:sp>
      <p:sp>
        <p:nvSpPr>
          <p:cNvPr id="1076227" name="Rectangle 3"/>
          <p:cNvSpPr>
            <a:spLocks noChangeArrowheads="1"/>
          </p:cNvSpPr>
          <p:nvPr/>
        </p:nvSpPr>
        <p:spPr bwMode="auto">
          <a:xfrm>
            <a:off x="57513" y="1196975"/>
            <a:ext cx="865822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Trabalhando com Funções: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Capítulo 7 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pág.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113-132</a:t>
            </a:r>
            <a:endParaRPr lang="pt-BR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61950" indent="-361950">
              <a:lnSpc>
                <a:spcPct val="90000"/>
              </a:lnSpc>
              <a:spcBef>
                <a:spcPct val="30000"/>
              </a:spcBef>
            </a:pP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Planilhas 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parciais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em </a:t>
            </a:r>
            <a:r>
              <a:rPr lang="pt-BR" sz="2400" b="0" u="sng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www.fgv.br/cia/excel</a:t>
            </a:r>
            <a: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t-BR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07_01LeiaBem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...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07_08)</a:t>
            </a:r>
            <a:endParaRPr lang="pt-BR" sz="24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61950" indent="-36195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Funções </a:t>
            </a:r>
            <a:r>
              <a:rPr lang="pt-BR" sz="2400" b="0" dirty="0"/>
              <a:t>Estatísticas</a:t>
            </a:r>
          </a:p>
          <a:p>
            <a:pPr marL="361950" indent="-36195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Funções </a:t>
            </a:r>
            <a:r>
              <a:rPr lang="pt-BR" sz="2400" b="0" dirty="0"/>
              <a:t>de Procura e Referência</a:t>
            </a:r>
          </a:p>
          <a:p>
            <a:pPr marL="361950" indent="-36195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dirty="0" smtClean="0"/>
              <a:t>Exercício </a:t>
            </a:r>
            <a:r>
              <a:rPr lang="pt-BR" sz="2400" dirty="0"/>
              <a:t>de fixação:</a:t>
            </a:r>
            <a:r>
              <a:rPr lang="pt-BR" sz="2400" b="0" dirty="0"/>
              <a:t> </a:t>
            </a:r>
            <a:r>
              <a:rPr lang="pt-BR" sz="2400" b="0" dirty="0" smtClean="0"/>
              <a:t>07_05 a 07_08</a:t>
            </a:r>
            <a:r>
              <a:rPr lang="pt-BR" sz="2400" b="0" i="1" dirty="0" smtClean="0"/>
              <a:t> </a:t>
            </a:r>
            <a:r>
              <a:rPr lang="pt-BR" sz="2400" b="0" i="1" dirty="0"/>
              <a:t>{</a:t>
            </a:r>
            <a:r>
              <a:rPr lang="pt-BR" sz="2400" b="0" i="1" dirty="0" smtClean="0"/>
              <a:t>120-132}</a:t>
            </a:r>
          </a:p>
          <a:p>
            <a:pPr marL="361950" indent="-36195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400" i="1" dirty="0" smtClean="0"/>
              <a:t>Extras</a:t>
            </a:r>
            <a:r>
              <a:rPr lang="pt-BR" sz="2400" b="0" i="1" dirty="0" smtClean="0"/>
              <a:t>: 07_09Sabesp; 07_10IRlinear; </a:t>
            </a:r>
            <a:br>
              <a:rPr lang="pt-BR" sz="2400" b="0" i="1" dirty="0" smtClean="0"/>
            </a:br>
            <a:r>
              <a:rPr lang="pt-BR" sz="2400" b="0" i="1" dirty="0" smtClean="0"/>
              <a:t>07_11IRPF e a 07_12CTBC</a:t>
            </a:r>
            <a:endParaRPr lang="pt-BR" sz="2400" b="0" i="1" dirty="0"/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endParaRPr lang="pt-BR" sz="2400" b="0" dirty="0"/>
          </a:p>
        </p:txBody>
      </p:sp>
      <p:sp>
        <p:nvSpPr>
          <p:cNvPr id="1076228" name="Text Box 4"/>
          <p:cNvSpPr txBox="1">
            <a:spLocks noChangeArrowheads="1"/>
          </p:cNvSpPr>
          <p:nvPr/>
        </p:nvSpPr>
        <p:spPr bwMode="auto">
          <a:xfrm>
            <a:off x="-585" y="6522561"/>
            <a:ext cx="1094852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600" b="0" dirty="0">
                <a:solidFill>
                  <a:srgbClr val="0000CC"/>
                </a:solidFill>
              </a:rPr>
              <a:t>{</a:t>
            </a:r>
            <a:r>
              <a:rPr lang="pt-BR" sz="1600" b="0" dirty="0" smtClean="0">
                <a:solidFill>
                  <a:srgbClr val="0000CC"/>
                </a:solidFill>
              </a:rPr>
              <a:t>113-132}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1320005" y="3784547"/>
            <a:ext cx="6430963" cy="3933825"/>
            <a:chOff x="28" y="586"/>
            <a:chExt cx="4418" cy="3379"/>
          </a:xfrm>
        </p:grpSpPr>
        <p:graphicFrame>
          <p:nvGraphicFramePr>
            <p:cNvPr id="10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1032079"/>
                </p:ext>
              </p:extLst>
            </p:nvPr>
          </p:nvGraphicFramePr>
          <p:xfrm>
            <a:off x="28" y="586"/>
            <a:ext cx="4418" cy="33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4" name="Picture" r:id="rId4" imgW="6105960" imgH="4668120" progId="Word.Picture.8">
                    <p:embed/>
                  </p:oleObj>
                </mc:Choice>
                <mc:Fallback>
                  <p:oleObj name="Picture" r:id="rId4" imgW="6105960" imgH="4668120" progId="Word.Pictur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" y="586"/>
                          <a:ext cx="4418" cy="33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1" name="Picture 7" descr="MCj03326800000[1]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" y="1875"/>
              <a:ext cx="1031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7146181" y="1840161"/>
            <a:ext cx="1987440" cy="2644619"/>
          </a:xfrm>
          <a:prstGeom prst="wedgeRectCallout">
            <a:avLst>
              <a:gd name="adj1" fmla="val -46935"/>
              <a:gd name="adj2" fmla="val -60670"/>
            </a:avLst>
          </a:prstGeom>
          <a:noFill/>
          <a:ln w="127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937" y="1870873"/>
            <a:ext cx="1926737" cy="259480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  <p:extLst>
      <p:ext uri="{BB962C8B-B14F-4D97-AF65-F5344CB8AC3E}">
        <p14:creationId xmlns:p14="http://schemas.microsoft.com/office/powerpoint/2010/main" val="12658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-104868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Pergunta 5)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0" y="633363"/>
            <a:ext cx="9093200" cy="292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lnSpc>
                <a:spcPct val="90000"/>
              </a:lnSpc>
              <a:spcBef>
                <a:spcPct val="30000"/>
              </a:spcBef>
              <a:buNone/>
            </a:pPr>
            <a:r>
              <a:rPr lang="pt-BR" sz="2000" b="0" i="1" dirty="0"/>
              <a:t> </a:t>
            </a:r>
            <a:r>
              <a:rPr lang="pt-BR" sz="2000" b="0" i="1" dirty="0" smtClean="0"/>
              <a:t>    O </a:t>
            </a:r>
            <a:r>
              <a:rPr lang="pt-BR" sz="2000" b="0" i="1" dirty="0"/>
              <a:t>lucro (vendas menos CMV) proporcionado por cada revista, em </a:t>
            </a:r>
            <a:r>
              <a:rPr lang="pt-BR" sz="2000" b="0" i="1" dirty="0" smtClean="0"/>
              <a:t>termos</a:t>
            </a:r>
            <a:br>
              <a:rPr lang="pt-BR" sz="2000" b="0" i="1" dirty="0" smtClean="0"/>
            </a:br>
            <a:r>
              <a:rPr lang="pt-BR" sz="2000" b="0" i="1" dirty="0" smtClean="0"/>
              <a:t>        </a:t>
            </a:r>
            <a:r>
              <a:rPr lang="pt-BR" sz="2000" b="0" i="1" dirty="0"/>
              <a:t>de valor e de </a:t>
            </a:r>
            <a:r>
              <a:rPr lang="pt-BR" sz="2000" b="0" i="1" dirty="0" smtClean="0"/>
              <a:t>participação no </a:t>
            </a:r>
            <a:r>
              <a:rPr lang="pt-BR" sz="2000" b="0" i="1" dirty="0"/>
              <a:t>lucro total</a:t>
            </a:r>
            <a:endParaRPr lang="pt-BR" sz="2000" b="0" dirty="0" smtClean="0"/>
          </a:p>
          <a:p>
            <a:pPr marL="360000" indent="-360000">
              <a:lnSpc>
                <a:spcPct val="90000"/>
              </a:lnSpc>
              <a:spcBef>
                <a:spcPct val="30000"/>
              </a:spcBef>
            </a:pPr>
            <a:endParaRPr lang="pt-BR" sz="400" b="0" dirty="0" smtClean="0"/>
          </a:p>
          <a:p>
            <a:pPr marL="360000" indent="-360000">
              <a:lnSpc>
                <a:spcPct val="90000"/>
              </a:lnSpc>
              <a:spcBef>
                <a:spcPct val="30000"/>
              </a:spcBef>
            </a:pPr>
            <a:r>
              <a:rPr lang="pt-BR" sz="2000" b="0" dirty="0" smtClean="0"/>
              <a:t>P3 = PROCV(Grupo;TAB_GRUPO;2;FALSO) com o CMV% </a:t>
            </a:r>
            <a:r>
              <a:rPr lang="pt-BR" sz="1400" b="0" dirty="0" smtClean="0"/>
              <a:t>(Veja 07_03LeiaBem)</a:t>
            </a:r>
          </a:p>
          <a:p>
            <a:pPr marL="360000" indent="-360000">
              <a:lnSpc>
                <a:spcPct val="90000"/>
              </a:lnSpc>
              <a:spcBef>
                <a:spcPct val="30000"/>
              </a:spcBef>
            </a:pPr>
            <a:r>
              <a:rPr lang="pt-BR" sz="2000" b="0" dirty="0" smtClean="0"/>
              <a:t>Vamos calcular na coluna P o valor do CMV = CMV% * Vendas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000" b="0" dirty="0"/>
              <a:t>P</a:t>
            </a:r>
            <a:r>
              <a:rPr lang="pt-BR" sz="2000" b="0" dirty="0" smtClean="0"/>
              <a:t>3 </a:t>
            </a:r>
            <a:r>
              <a:rPr lang="pt-BR" sz="2000" b="0" dirty="0"/>
              <a:t>= </a:t>
            </a:r>
            <a:r>
              <a:rPr lang="pt-BR" sz="2000" b="0" dirty="0" smtClean="0"/>
              <a:t>PROCV(Grupo;TAB_GRUPO;2;FALSO) * N3</a:t>
            </a:r>
            <a:endParaRPr lang="pt-BR" sz="2000" b="0" dirty="0"/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Q3 = N3 - </a:t>
            </a:r>
            <a:r>
              <a:rPr lang="pt-BR" sz="2000" b="0" dirty="0"/>
              <a:t>P</a:t>
            </a:r>
            <a:r>
              <a:rPr lang="pt-BR" sz="2000" b="0" dirty="0" smtClean="0"/>
              <a:t>3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R3 = Q3/$Q$23 ou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endParaRPr lang="pt-BR" sz="2000" b="0" dirty="0"/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endParaRPr lang="pt-BR" sz="2000" b="0" dirty="0" smtClean="0"/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endParaRPr lang="pt-BR" sz="2000" b="0" dirty="0"/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endParaRPr lang="pt-BR" sz="2000" b="0" dirty="0" smtClean="0"/>
          </a:p>
          <a:p>
            <a:pPr>
              <a:lnSpc>
                <a:spcPct val="90000"/>
              </a:lnSpc>
              <a:spcBef>
                <a:spcPct val="30000"/>
              </a:spcBef>
              <a:buNone/>
            </a:pP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      R3 = Q3/Tot_Lucro</a:t>
            </a:r>
            <a:endParaRPr lang="pt-BR" sz="2000" b="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7900" y="6524726"/>
            <a:ext cx="662042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120</a:t>
            </a:r>
            <a:r>
              <a:rPr lang="pt-BR" dirty="0"/>
              <a:t>}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78401" y="2425105"/>
            <a:ext cx="4165600" cy="442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638" y="3317052"/>
            <a:ext cx="4286367" cy="142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081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10933" y="6522085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120-132</a:t>
            </a:r>
            <a:r>
              <a:rPr lang="pt-BR" dirty="0"/>
              <a:t>}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933450"/>
          </a:xfrm>
        </p:spPr>
        <p:txBody>
          <a:bodyPr/>
          <a:lstStyle/>
          <a:p>
            <a:r>
              <a:rPr lang="pt-BR" dirty="0" smtClean="0"/>
              <a:t>Exercícios de Funções: 07_05 a 07_08</a:t>
            </a:r>
            <a:endParaRPr lang="pt-BR" dirty="0"/>
          </a:p>
        </p:txBody>
      </p:sp>
      <p:pic>
        <p:nvPicPr>
          <p:cNvPr id="5" name="Picture 2" descr="C:\Users\Lili\Desktop\Apostila TI\A parte\cap. 7\7.5 - 111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12" y="791526"/>
            <a:ext cx="3788587" cy="166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ili\Desktop\Apostila TI\A parte\cap. 7\7.6 - 112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9" y="2593553"/>
            <a:ext cx="4537753" cy="387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Lili\Desktop\Apostila TI\A parte\cap. 7\7.7 - 114.bmp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19569" y="786448"/>
            <a:ext cx="3165531" cy="185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7563" y="2790489"/>
            <a:ext cx="4503737" cy="4058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501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933450"/>
          </a:xfrm>
        </p:spPr>
        <p:txBody>
          <a:bodyPr/>
          <a:lstStyle/>
          <a:p>
            <a:r>
              <a:rPr lang="pt-BR" dirty="0" smtClean="0"/>
              <a:t>Exercícios Extras: 07_09 a 07_12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943" y="757148"/>
            <a:ext cx="7805057" cy="6108305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 rot="16200000">
            <a:off x="-2923498" y="3116717"/>
            <a:ext cx="6712409" cy="57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kern="0" dirty="0" smtClean="0"/>
              <a:t>07_09Sabesp</a:t>
            </a:r>
            <a:endParaRPr lang="pt-BR" kern="0" dirty="0"/>
          </a:p>
        </p:txBody>
      </p:sp>
    </p:spTree>
    <p:extLst>
      <p:ext uri="{BB962C8B-B14F-4D97-AF65-F5344CB8AC3E}">
        <p14:creationId xmlns:p14="http://schemas.microsoft.com/office/powerpoint/2010/main" val="3165788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07" y="7732"/>
            <a:ext cx="9022080" cy="685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23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610" y="26131"/>
            <a:ext cx="8497390" cy="6410711"/>
          </a:xfrm>
          <a:prstGeom prst="rect">
            <a:avLst/>
          </a:prstGeom>
        </p:spPr>
      </p:pic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 rot="16200000">
            <a:off x="-3045424" y="3116717"/>
            <a:ext cx="6712409" cy="574221"/>
          </a:xfrm>
        </p:spPr>
        <p:txBody>
          <a:bodyPr/>
          <a:lstStyle/>
          <a:p>
            <a:r>
              <a:rPr lang="pt-BR" dirty="0" smtClean="0"/>
              <a:t>Sol07_09Sabesp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02856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896" y="5440"/>
            <a:ext cx="7946257" cy="6852558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 bwMode="auto">
          <a:xfrm rot="16200000">
            <a:off x="-2923498" y="3116717"/>
            <a:ext cx="6712409" cy="57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kern="0" dirty="0" smtClean="0"/>
              <a:t>07_10IRlinear</a:t>
            </a:r>
            <a:endParaRPr lang="pt-BR" kern="0" dirty="0"/>
          </a:p>
        </p:txBody>
      </p:sp>
    </p:spTree>
    <p:extLst>
      <p:ext uri="{BB962C8B-B14F-4D97-AF65-F5344CB8AC3E}">
        <p14:creationId xmlns:p14="http://schemas.microsoft.com/office/powerpoint/2010/main" val="3617670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16200000">
            <a:off x="-3061608" y="3061606"/>
            <a:ext cx="6858002" cy="734786"/>
          </a:xfrm>
        </p:spPr>
        <p:txBody>
          <a:bodyPr/>
          <a:lstStyle/>
          <a:p>
            <a:r>
              <a:rPr lang="pt-BR" dirty="0" smtClean="0"/>
              <a:t>Sol07_10IRlinear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97" y="506186"/>
            <a:ext cx="8318503" cy="633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829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16200000">
            <a:off x="-3061608" y="3061606"/>
            <a:ext cx="6858002" cy="734786"/>
          </a:xfrm>
        </p:spPr>
        <p:txBody>
          <a:bodyPr/>
          <a:lstStyle/>
          <a:p>
            <a:r>
              <a:rPr lang="pt-BR" dirty="0" smtClean="0"/>
              <a:t>Sol07_10IRlinear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676" y="-13899"/>
            <a:ext cx="7462157" cy="687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904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48984"/>
            <a:ext cx="9143996" cy="734786"/>
          </a:xfrm>
        </p:spPr>
        <p:txBody>
          <a:bodyPr/>
          <a:lstStyle/>
          <a:p>
            <a:r>
              <a:rPr lang="pt-BR" dirty="0" smtClean="0"/>
              <a:t>Sol07_10IRlinear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1" y="1069521"/>
            <a:ext cx="9144537" cy="580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32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2721"/>
            <a:ext cx="9144000" cy="762000"/>
          </a:xfrm>
        </p:spPr>
        <p:txBody>
          <a:bodyPr/>
          <a:lstStyle/>
          <a:p>
            <a:r>
              <a:rPr lang="pt-BR" dirty="0" smtClean="0"/>
              <a:t>Exercício: 07_11IRPF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65" y="751117"/>
            <a:ext cx="8335736" cy="608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4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27801"/>
            <a:ext cx="7658100" cy="933450"/>
          </a:xfrm>
        </p:spPr>
        <p:txBody>
          <a:bodyPr/>
          <a:lstStyle/>
          <a:p>
            <a:r>
              <a:rPr lang="pt-BR" dirty="0"/>
              <a:t>Dados - Enunciado</a:t>
            </a:r>
          </a:p>
        </p:txBody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232" y="928727"/>
            <a:ext cx="8851501" cy="5337175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pt-BR" sz="2000" b="0" dirty="0">
                <a:effectLst/>
              </a:rPr>
              <a:t>O problema: a rede de bancas </a:t>
            </a:r>
            <a:r>
              <a:rPr lang="pt-BR" sz="2000" dirty="0">
                <a:solidFill>
                  <a:srgbClr val="006600"/>
                </a:solidFill>
                <a:effectLst/>
              </a:rPr>
              <a:t>LeiaBem</a:t>
            </a:r>
            <a:r>
              <a:rPr lang="pt-BR" sz="2000" b="0" dirty="0">
                <a:effectLst/>
              </a:rPr>
              <a:t> tem 8 pontos de venda, trabalhando com 20 títulos de </a:t>
            </a:r>
            <a:r>
              <a:rPr lang="pt-BR" sz="2000" b="0" dirty="0" smtClean="0">
                <a:effectLst/>
              </a:rPr>
              <a:t>revistas. </a:t>
            </a:r>
            <a:r>
              <a:rPr lang="pt-BR" sz="2000" b="0" dirty="0">
                <a:effectLst/>
              </a:rPr>
              <a:t>Os valores das vendas do último mês, por revista e por banca, </a:t>
            </a:r>
            <a:r>
              <a:rPr lang="pt-BR" sz="2000" b="0" dirty="0" smtClean="0">
                <a:effectLst/>
              </a:rPr>
              <a:t>são conhecidos,</a:t>
            </a: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pt-BR" sz="2000" b="0" dirty="0" smtClean="0">
                <a:effectLst/>
              </a:rPr>
              <a:t>Os </a:t>
            </a:r>
            <a:r>
              <a:rPr lang="pt-BR" sz="2000" b="0" dirty="0">
                <a:effectLst/>
              </a:rPr>
              <a:t>percentuais de custo variam conforme os grupos de </a:t>
            </a:r>
            <a:r>
              <a:rPr lang="pt-BR" sz="2000" b="0" dirty="0" smtClean="0">
                <a:effectLst/>
              </a:rPr>
              <a:t>revistas.</a:t>
            </a:r>
            <a:endParaRPr lang="pt-BR" sz="2000" b="0" dirty="0">
              <a:effectLst/>
            </a:endParaRPr>
          </a:p>
          <a:p>
            <a:r>
              <a:rPr lang="pt-BR" sz="2000" dirty="0">
                <a:effectLst/>
              </a:rPr>
              <a:t>Com base nestes dados, você precisa saber:</a:t>
            </a:r>
          </a:p>
          <a:p>
            <a:pPr marL="792000" lvl="1" indent="-360000">
              <a:lnSpc>
                <a:spcPct val="95000"/>
              </a:lnSpc>
              <a:spcBef>
                <a:spcPts val="300"/>
              </a:spcBef>
              <a:buClr>
                <a:srgbClr val="CC0000"/>
              </a:buClr>
              <a:buFont typeface="+mj-lt"/>
              <a:buAutoNum type="arabicParenR"/>
            </a:pPr>
            <a:r>
              <a:rPr lang="pt-BR" sz="1800" b="0" dirty="0">
                <a:effectLst/>
              </a:rPr>
              <a:t>Os valores mínimos, médios e máximos de vendas de cada revista </a:t>
            </a:r>
            <a:r>
              <a:rPr lang="pt-BR" sz="1800" b="0" dirty="0" smtClean="0">
                <a:effectLst/>
              </a:rPr>
              <a:t>e por </a:t>
            </a:r>
            <a:r>
              <a:rPr lang="pt-BR" sz="1800" b="0" dirty="0">
                <a:effectLst/>
              </a:rPr>
              <a:t>banca;</a:t>
            </a:r>
          </a:p>
          <a:p>
            <a:pPr marL="792000" lvl="1" indent="-360000">
              <a:lnSpc>
                <a:spcPct val="95000"/>
              </a:lnSpc>
              <a:spcBef>
                <a:spcPts val="300"/>
              </a:spcBef>
              <a:buClr>
                <a:srgbClr val="CC0000"/>
              </a:buClr>
              <a:buFont typeface="+mj-lt"/>
              <a:buAutoNum type="arabicParenR"/>
            </a:pPr>
            <a:r>
              <a:rPr lang="pt-BR" sz="1800" b="0" dirty="0">
                <a:effectLst/>
              </a:rPr>
              <a:t>O faturamento (Vendas) de cada banca e sua participação no total;</a:t>
            </a:r>
          </a:p>
          <a:p>
            <a:pPr marL="792000" lvl="1" indent="-360000">
              <a:lnSpc>
                <a:spcPct val="95000"/>
              </a:lnSpc>
              <a:spcBef>
                <a:spcPts val="300"/>
              </a:spcBef>
              <a:buClr>
                <a:srgbClr val="CC0000"/>
              </a:buClr>
              <a:buFont typeface="+mj-lt"/>
              <a:buAutoNum type="arabicParenR"/>
            </a:pPr>
            <a:r>
              <a:rPr lang="pt-BR" sz="1800" b="0" dirty="0">
                <a:effectLst/>
              </a:rPr>
              <a:t>O faturamento de cada revista e sua participação no total;</a:t>
            </a:r>
          </a:p>
          <a:p>
            <a:pPr marL="792000" lvl="1" indent="-360000">
              <a:lnSpc>
                <a:spcPct val="95000"/>
              </a:lnSpc>
              <a:spcBef>
                <a:spcPts val="300"/>
              </a:spcBef>
              <a:buClr>
                <a:srgbClr val="CC0000"/>
              </a:buClr>
              <a:buFont typeface="+mj-lt"/>
              <a:buAutoNum type="arabicParenR"/>
            </a:pPr>
            <a:r>
              <a:rPr lang="pt-BR" sz="1800" b="0" dirty="0">
                <a:effectLst/>
              </a:rPr>
              <a:t>O CMV (custo da mercadoria vendida) de cada revista, calculado em função das vendas e do percentual do grupo ao qual ela pertence;</a:t>
            </a:r>
          </a:p>
          <a:p>
            <a:pPr marL="792000" lvl="1" indent="-360000">
              <a:lnSpc>
                <a:spcPct val="95000"/>
              </a:lnSpc>
              <a:spcBef>
                <a:spcPts val="300"/>
              </a:spcBef>
              <a:buClr>
                <a:srgbClr val="CC0000"/>
              </a:buClr>
              <a:buFont typeface="+mj-lt"/>
              <a:buAutoNum type="arabicParenR"/>
            </a:pPr>
            <a:r>
              <a:rPr lang="pt-BR" sz="1800" b="0" dirty="0">
                <a:effectLst/>
              </a:rPr>
              <a:t>O lucro (vendas menos CMV) proporcionado por cada revista, em termos de valor e de participação no lucro total</a:t>
            </a:r>
            <a:r>
              <a:rPr lang="pt-BR" sz="1800" b="0" dirty="0" smtClean="0">
                <a:effectLst/>
              </a:rPr>
              <a:t>.</a:t>
            </a:r>
          </a:p>
          <a:p>
            <a:pPr marL="0" indent="0">
              <a:lnSpc>
                <a:spcPct val="95000"/>
              </a:lnSpc>
              <a:spcBef>
                <a:spcPts val="1200"/>
              </a:spcBef>
              <a:buClr>
                <a:srgbClr val="CC0000"/>
              </a:buClr>
              <a:buNone/>
            </a:pPr>
            <a:r>
              <a:rPr lang="pt-BR" sz="2000" b="0" i="1" dirty="0" smtClean="0">
                <a:effectLst/>
                <a:ea typeface="+mn-ea"/>
                <a:cs typeface="+mn-cs"/>
              </a:rPr>
              <a:t>Quanto </a:t>
            </a:r>
            <a:r>
              <a:rPr lang="pt-BR" sz="2000" b="0" i="1" dirty="0">
                <a:effectLst/>
                <a:ea typeface="+mn-ea"/>
                <a:cs typeface="+mn-cs"/>
              </a:rPr>
              <a:t>à estruturação </a:t>
            </a:r>
            <a:r>
              <a:rPr lang="pt-BR" sz="2000" b="0" i="1" dirty="0" smtClean="0">
                <a:effectLst/>
                <a:ea typeface="+mn-ea"/>
                <a:cs typeface="+mn-cs"/>
              </a:rPr>
              <a:t>(</a:t>
            </a:r>
            <a:r>
              <a:rPr lang="pt-BR" sz="2000" i="1" dirty="0" smtClean="0">
                <a:effectLst/>
                <a:ea typeface="+mn-ea"/>
                <a:cs typeface="+mn-cs"/>
              </a:rPr>
              <a:t>Modelagem Básica</a:t>
            </a:r>
            <a:r>
              <a:rPr lang="pt-BR" sz="2000" b="0" i="1" dirty="0" smtClean="0">
                <a:effectLst/>
                <a:ea typeface="+mn-ea"/>
                <a:cs typeface="+mn-cs"/>
              </a:rPr>
              <a:t>) da </a:t>
            </a:r>
            <a:r>
              <a:rPr lang="pt-BR" sz="2000" b="0" i="1" dirty="0">
                <a:effectLst/>
                <a:ea typeface="+mn-ea"/>
                <a:cs typeface="+mn-cs"/>
              </a:rPr>
              <a:t>planilha, não há muito o que pensar, uma vez que o próprio detalhamento das vendas já dá a pista. As revistas ficam nas linhas 3 a 22; o grupo na coluna B; e nas colunas C a J, as bancas. </a:t>
            </a:r>
          </a:p>
        </p:txBody>
      </p:sp>
      <p:sp>
        <p:nvSpPr>
          <p:cNvPr id="970756" name="Text Box 4"/>
          <p:cNvSpPr txBox="1">
            <a:spLocks noChangeArrowheads="1"/>
          </p:cNvSpPr>
          <p:nvPr/>
        </p:nvSpPr>
        <p:spPr bwMode="auto">
          <a:xfrm>
            <a:off x="4962" y="6520500"/>
            <a:ext cx="64678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113}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4789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0" y="-2721"/>
            <a:ext cx="9144000" cy="762000"/>
          </a:xfrm>
        </p:spPr>
        <p:txBody>
          <a:bodyPr/>
          <a:lstStyle/>
          <a:p>
            <a:r>
              <a:rPr lang="pt-BR" dirty="0" smtClean="0"/>
              <a:t>Sol07_11IRPF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t="8174"/>
          <a:stretch/>
        </p:blipFill>
        <p:spPr>
          <a:xfrm>
            <a:off x="661308" y="687555"/>
            <a:ext cx="8466364" cy="617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01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r="2386" b="34505"/>
          <a:stretch/>
        </p:blipFill>
        <p:spPr>
          <a:xfrm>
            <a:off x="1118504" y="0"/>
            <a:ext cx="8017328" cy="6964136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 bwMode="auto">
          <a:xfrm rot="16200000">
            <a:off x="-2923498" y="3116717"/>
            <a:ext cx="6712409" cy="57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kern="0" dirty="0" smtClean="0"/>
              <a:t>07_12CTBC</a:t>
            </a:r>
            <a:endParaRPr lang="pt-BR" kern="0" dirty="0"/>
          </a:p>
        </p:txBody>
      </p:sp>
    </p:spTree>
    <p:extLst>
      <p:ext uri="{BB962C8B-B14F-4D97-AF65-F5344CB8AC3E}">
        <p14:creationId xmlns:p14="http://schemas.microsoft.com/office/powerpoint/2010/main" val="2704713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 rot="16200000">
            <a:off x="-2923498" y="3116717"/>
            <a:ext cx="6712409" cy="57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kern="0" dirty="0" smtClean="0"/>
              <a:t>Sol07_12CTBC</a:t>
            </a:r>
            <a:endParaRPr lang="pt-BR" kern="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749" y="-2177"/>
            <a:ext cx="6140086" cy="586831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09" y="5886997"/>
            <a:ext cx="9135291" cy="100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56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 rot="16200000">
            <a:off x="-2923498" y="3116717"/>
            <a:ext cx="6712409" cy="57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kern="0" dirty="0" smtClean="0"/>
              <a:t>Sol07_08Media</a:t>
            </a:r>
            <a:endParaRPr lang="pt-BR" kern="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" r="-1"/>
          <a:stretch/>
        </p:blipFill>
        <p:spPr>
          <a:xfrm>
            <a:off x="1877787" y="-1"/>
            <a:ext cx="7266214" cy="686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69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1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48284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Estrutura do </a:t>
            </a:r>
            <a:r>
              <a:rPr lang="pt-BR" sz="2800" dirty="0">
                <a:effectLst/>
              </a:rPr>
              <a:t>problema na Planilha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59" y="6522560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114</a:t>
            </a:r>
            <a:r>
              <a:rPr lang="pt-BR" dirty="0"/>
              <a:t>}</a:t>
            </a:r>
          </a:p>
        </p:txBody>
      </p:sp>
      <p:pic>
        <p:nvPicPr>
          <p:cNvPr id="2050" name="Picture 2" descr="C:\Users\Lili\Desktop\Apostila TI\A parte\cap. 7\7.1 - 104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11" b="5882"/>
          <a:stretch/>
        </p:blipFill>
        <p:spPr bwMode="auto">
          <a:xfrm>
            <a:off x="0" y="2822079"/>
            <a:ext cx="3352800" cy="181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89960" y="586089"/>
            <a:ext cx="5618919" cy="625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1721" name="AutoShape 9"/>
          <p:cNvSpPr>
            <a:spLocks noChangeArrowheads="1"/>
          </p:cNvSpPr>
          <p:nvPr/>
        </p:nvSpPr>
        <p:spPr bwMode="auto">
          <a:xfrm>
            <a:off x="309768" y="802197"/>
            <a:ext cx="2926192" cy="1681509"/>
          </a:xfrm>
          <a:prstGeom prst="wedgeRoundRectCallout">
            <a:avLst>
              <a:gd name="adj1" fmla="val 206061"/>
              <a:gd name="adj2" fmla="val -56417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marL="216000" indent="-216000">
              <a:lnSpc>
                <a:spcPct val="95000"/>
              </a:lnSpc>
              <a:spcBef>
                <a:spcPts val="300"/>
              </a:spcBef>
              <a:buFont typeface="Wingdings" pitchFamily="2" charset="2"/>
              <a:buChar char="Ø"/>
            </a:pPr>
            <a:r>
              <a:rPr lang="pt-BR" sz="2000" b="0" dirty="0" smtClean="0"/>
              <a:t>Nome </a:t>
            </a:r>
            <a:r>
              <a:rPr lang="pt-BR" sz="2000" b="0" dirty="0"/>
              <a:t>do </a:t>
            </a:r>
            <a:r>
              <a:rPr lang="pt-BR" sz="2000" b="0" dirty="0" smtClean="0"/>
              <a:t>Arquivo com os dados: </a:t>
            </a:r>
            <a:br>
              <a:rPr lang="pt-BR" sz="2000" b="0" dirty="0" smtClean="0"/>
            </a:br>
            <a:r>
              <a:rPr lang="pt-BR" sz="2000" dirty="0" smtClean="0"/>
              <a:t>07_01</a:t>
            </a:r>
            <a:r>
              <a:rPr lang="pt-BR" sz="2000" dirty="0" smtClean="0">
                <a:solidFill>
                  <a:srgbClr val="000099"/>
                </a:solidFill>
              </a:rPr>
              <a:t>LeiaBem</a:t>
            </a:r>
            <a:r>
              <a:rPr lang="pt-BR" sz="2000" b="0" dirty="0" smtClean="0">
                <a:solidFill>
                  <a:srgbClr val="000099"/>
                </a:solidFill>
              </a:rPr>
              <a:t>.xlsx</a:t>
            </a:r>
            <a:endParaRPr lang="pt-BR" sz="2000" b="0" dirty="0">
              <a:solidFill>
                <a:srgbClr val="000099"/>
              </a:solidFill>
            </a:endParaRPr>
          </a:p>
          <a:p>
            <a:pPr marL="216000" indent="-216000">
              <a:lnSpc>
                <a:spcPct val="95000"/>
              </a:lnSpc>
              <a:spcBef>
                <a:spcPts val="300"/>
              </a:spcBef>
              <a:buFont typeface="Wingdings" pitchFamily="2" charset="2"/>
              <a:buChar char="Ø"/>
            </a:pPr>
            <a:r>
              <a:rPr lang="pt-BR" sz="2000" b="0" dirty="0" smtClean="0">
                <a:solidFill>
                  <a:srgbClr val="006600"/>
                </a:solidFill>
              </a:rPr>
              <a:t>Esta em www.fgv.br/cia/excel</a:t>
            </a:r>
            <a:endParaRPr lang="pt-BR" sz="2000" b="0" u="sng" dirty="0">
              <a:solidFill>
                <a:srgbClr val="006600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304800" y="5080000"/>
            <a:ext cx="2755900" cy="812800"/>
          </a:xfrm>
          <a:prstGeom prst="wedgeRoundRectCallout">
            <a:avLst>
              <a:gd name="adj1" fmla="val 37295"/>
              <a:gd name="adj2" fmla="val -126597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marL="285750" indent="-285750" algn="ctr">
              <a:lnSpc>
                <a:spcPct val="95000"/>
              </a:lnSpc>
              <a:spcBef>
                <a:spcPts val="300"/>
              </a:spcBef>
            </a:pPr>
            <a:endParaRPr lang="pt-BR" sz="1800" dirty="0">
              <a:solidFill>
                <a:srgbClr val="006600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304800" y="5080000"/>
            <a:ext cx="2755900" cy="812800"/>
          </a:xfrm>
          <a:prstGeom prst="wedgeRoundRectCallout">
            <a:avLst>
              <a:gd name="adj1" fmla="val 110029"/>
              <a:gd name="adj2" fmla="val 127469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marL="285750" indent="-285750" algn="ctr">
              <a:lnSpc>
                <a:spcPct val="95000"/>
              </a:lnSpc>
              <a:spcBef>
                <a:spcPts val="300"/>
              </a:spcBef>
            </a:pPr>
            <a:r>
              <a:rPr lang="pt-BR" sz="2000" b="0" dirty="0"/>
              <a:t>Note </a:t>
            </a:r>
            <a:r>
              <a:rPr lang="pt-BR" sz="2000" b="0" dirty="0" smtClean="0"/>
              <a:t>as % CUSTO </a:t>
            </a:r>
            <a:r>
              <a:rPr lang="pt-BR" sz="2000" b="0" dirty="0"/>
              <a:t>na </a:t>
            </a:r>
            <a:r>
              <a:rPr lang="pt-BR" sz="2000" b="0" dirty="0" smtClean="0"/>
              <a:t>planilha: </a:t>
            </a:r>
            <a:r>
              <a:rPr lang="pt-BR" sz="2000" dirty="0">
                <a:solidFill>
                  <a:srgbClr val="006600"/>
                </a:solidFill>
              </a:rPr>
              <a:t>Tabela</a:t>
            </a:r>
          </a:p>
        </p:txBody>
      </p:sp>
    </p:spTree>
    <p:extLst>
      <p:ext uri="{BB962C8B-B14F-4D97-AF65-F5344CB8AC3E}">
        <p14:creationId xmlns:p14="http://schemas.microsoft.com/office/powerpoint/2010/main" val="338373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1721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-169819"/>
            <a:ext cx="7658100" cy="933450"/>
          </a:xfrm>
        </p:spPr>
        <p:txBody>
          <a:bodyPr/>
          <a:lstStyle/>
          <a:p>
            <a:r>
              <a:rPr lang="pt-BR" sz="3200" dirty="0" smtClean="0">
                <a:effectLst/>
              </a:rPr>
              <a:t>Pergunta 1)</a:t>
            </a:r>
            <a:endParaRPr lang="pt-BR" sz="32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5841" y="657891"/>
            <a:ext cx="8936809" cy="159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lvl="2">
              <a:lnSpc>
                <a:spcPct val="90000"/>
              </a:lnSpc>
              <a:spcBef>
                <a:spcPct val="30000"/>
              </a:spcBef>
              <a:buNone/>
            </a:pPr>
            <a:r>
              <a:rPr lang="pt-BR" sz="2000" b="0" i="1" dirty="0" smtClean="0"/>
              <a:t>O </a:t>
            </a:r>
            <a:r>
              <a:rPr lang="pt-BR" sz="2000" b="0" i="1" dirty="0"/>
              <a:t>faturamento (Vendas) de cada banca e sua participação no </a:t>
            </a:r>
            <a:r>
              <a:rPr lang="pt-BR" sz="2000" b="0" i="1" dirty="0" smtClean="0"/>
              <a:t>total</a:t>
            </a:r>
            <a:endParaRPr lang="pt-BR" sz="2000" b="0" i="1" dirty="0"/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endParaRPr lang="pt-BR" sz="2000" b="0" i="1" dirty="0" smtClean="0"/>
          </a:p>
          <a:p>
            <a:pPr marL="274638" indent="-274638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Na Linha </a:t>
            </a:r>
            <a:r>
              <a:rPr lang="pt-BR" sz="2000" dirty="0" smtClean="0">
                <a:solidFill>
                  <a:srgbClr val="006600"/>
                </a:solidFill>
              </a:rPr>
              <a:t>23</a:t>
            </a:r>
            <a:r>
              <a:rPr lang="pt-BR" sz="2000" b="0" dirty="0" smtClean="0"/>
              <a:t> </a:t>
            </a:r>
            <a:br>
              <a:rPr lang="pt-BR" sz="2000" b="0" dirty="0" smtClean="0"/>
            </a:br>
            <a:r>
              <a:rPr lang="pt-BR" sz="2000" b="0" dirty="0" smtClean="0"/>
              <a:t>coloque o</a:t>
            </a:r>
            <a:br>
              <a:rPr lang="pt-BR" sz="2000" b="0" dirty="0" smtClean="0"/>
            </a:br>
            <a:r>
              <a:rPr lang="pt-BR" sz="2000" b="0" dirty="0" smtClean="0"/>
              <a:t>TOTAL</a:t>
            </a:r>
            <a:br>
              <a:rPr lang="pt-BR" sz="2000" b="0" dirty="0" smtClean="0"/>
            </a:br>
            <a:r>
              <a:rPr lang="pt-BR" sz="2000" b="0" dirty="0" smtClean="0"/>
              <a:t>(∑ soma) </a:t>
            </a:r>
            <a:r>
              <a:rPr lang="pt-BR" sz="2000" b="0" dirty="0"/>
              <a:t>de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cada banca</a:t>
            </a:r>
            <a:endParaRPr lang="pt-BR" sz="2000" b="0" dirty="0"/>
          </a:p>
          <a:p>
            <a:pPr marL="274638" indent="-274638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Na </a:t>
            </a:r>
            <a:r>
              <a:rPr lang="pt-BR" sz="2000" b="0" dirty="0"/>
              <a:t>Linha </a:t>
            </a:r>
            <a:r>
              <a:rPr lang="pt-BR" sz="2000" dirty="0" smtClean="0">
                <a:solidFill>
                  <a:srgbClr val="006600"/>
                </a:solidFill>
              </a:rPr>
              <a:t>24</a:t>
            </a:r>
            <a:r>
              <a:rPr lang="pt-BR" sz="2000" b="0" dirty="0" smtClean="0"/>
              <a:t> </a:t>
            </a:r>
            <a:br>
              <a:rPr lang="pt-BR" sz="2000" b="0" dirty="0" smtClean="0"/>
            </a:br>
            <a:r>
              <a:rPr lang="pt-BR" sz="2000" b="0" dirty="0" smtClean="0"/>
              <a:t>coloque as </a:t>
            </a:r>
            <a:br>
              <a:rPr lang="pt-BR" sz="2000" b="0" dirty="0" smtClean="0"/>
            </a:br>
            <a:r>
              <a:rPr lang="pt-BR" sz="2000" b="0" dirty="0" smtClean="0"/>
              <a:t>Participações </a:t>
            </a:r>
            <a:br>
              <a:rPr lang="pt-BR" sz="2000" b="0" dirty="0" smtClean="0"/>
            </a:br>
            <a:r>
              <a:rPr lang="pt-BR" sz="2000" b="0" dirty="0" smtClean="0"/>
              <a:t>nas Vendas </a:t>
            </a:r>
            <a:r>
              <a:rPr lang="pt-BR" sz="2000" b="0" dirty="0"/>
              <a:t>de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cada </a:t>
            </a:r>
            <a:r>
              <a:rPr lang="pt-BR" sz="2000" b="0" dirty="0"/>
              <a:t>banca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i="1" dirty="0" smtClean="0"/>
              <a:t>(Note que o </a:t>
            </a:r>
            <a:br>
              <a:rPr lang="pt-BR" sz="2000" b="0" i="1" dirty="0" smtClean="0"/>
            </a:br>
            <a:r>
              <a:rPr lang="pt-BR" sz="2000" b="0" i="1" dirty="0" smtClean="0"/>
              <a:t>TOTAL das</a:t>
            </a:r>
            <a:br>
              <a:rPr lang="pt-BR" sz="2000" b="0" i="1" dirty="0" smtClean="0"/>
            </a:br>
            <a:r>
              <a:rPr lang="pt-BR" sz="2000" b="0" i="1" dirty="0" smtClean="0"/>
              <a:t>Vendas está </a:t>
            </a:r>
            <a:br>
              <a:rPr lang="pt-BR" sz="2000" b="0" i="1" dirty="0" smtClean="0"/>
            </a:br>
            <a:r>
              <a:rPr lang="pt-BR" sz="2000" b="0" i="1" dirty="0" smtClean="0"/>
              <a:t>calculado em</a:t>
            </a:r>
            <a:br>
              <a:rPr lang="pt-BR" sz="2000" b="0" i="1" dirty="0" smtClean="0"/>
            </a:br>
            <a:r>
              <a:rPr lang="pt-BR" sz="2000" b="0" i="1" dirty="0" smtClean="0"/>
              <a:t>$B$23)</a:t>
            </a:r>
          </a:p>
          <a:p>
            <a:pPr marL="274638" indent="-274638">
              <a:lnSpc>
                <a:spcPct val="90000"/>
              </a:lnSpc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Copie </a:t>
            </a:r>
            <a:r>
              <a:rPr lang="pt-BR" sz="2000" dirty="0">
                <a:solidFill>
                  <a:srgbClr val="006600"/>
                </a:solidFill>
              </a:rPr>
              <a:t>C</a:t>
            </a:r>
            <a:r>
              <a:rPr lang="pt-BR" sz="2000" dirty="0" smtClean="0">
                <a:solidFill>
                  <a:srgbClr val="006600"/>
                </a:solidFill>
              </a:rPr>
              <a:t>23:C24</a:t>
            </a:r>
            <a:r>
              <a:rPr lang="pt-BR" sz="2000" dirty="0" smtClean="0"/>
              <a:t> </a:t>
            </a:r>
            <a:br>
              <a:rPr lang="pt-BR" sz="2000" dirty="0" smtClean="0"/>
            </a:br>
            <a:r>
              <a:rPr lang="pt-BR" sz="2000" b="0" dirty="0"/>
              <a:t>em</a:t>
            </a:r>
            <a:r>
              <a:rPr lang="pt-BR" sz="2000" dirty="0" smtClean="0"/>
              <a:t> </a:t>
            </a:r>
            <a:r>
              <a:rPr lang="pt-BR" sz="2000" dirty="0" smtClean="0">
                <a:solidFill>
                  <a:srgbClr val="006600"/>
                </a:solidFill>
              </a:rPr>
              <a:t>D23:J24</a:t>
            </a:r>
            <a:endParaRPr lang="pt-BR" sz="2000" dirty="0">
              <a:solidFill>
                <a:srgbClr val="006600"/>
              </a:solidFill>
            </a:endParaRPr>
          </a:p>
        </p:txBody>
      </p:sp>
      <p:pic>
        <p:nvPicPr>
          <p:cNvPr id="2" name="Picture 2" descr="C:\Users\Lili\Desktop\Apostila TI\A parte\cap. 7\7.1 - 104 (3)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52650" y="1305230"/>
            <a:ext cx="6991350" cy="554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16349" y="6527523"/>
            <a:ext cx="1041889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114-115}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2266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ili\Desktop\Apostila TI\A parte\cap. 7\7.2 - 105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14701" y="518160"/>
            <a:ext cx="3177541" cy="303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-169819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Pergunta 2)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50996" y="1168756"/>
            <a:ext cx="4934689" cy="5510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sz="2000" b="0" dirty="0" smtClean="0"/>
              <a:t>Coloque os títulos em </a:t>
            </a:r>
            <a:r>
              <a:rPr lang="pt-BR" sz="2000" dirty="0" smtClean="0">
                <a:solidFill>
                  <a:srgbClr val="006600"/>
                </a:solidFill>
              </a:rPr>
              <a:t>K2:M2 </a:t>
            </a:r>
            <a:r>
              <a:rPr lang="pt-BR" sz="2000" b="0" dirty="0"/>
              <a:t>(K2=Mínimo; L2=Média e M2=Máximo)</a:t>
            </a: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pt-BR" sz="2000" b="0" dirty="0" smtClean="0"/>
              <a:t>Selecione </a:t>
            </a:r>
            <a:r>
              <a:rPr lang="pt-BR" sz="2000" dirty="0" smtClean="0">
                <a:solidFill>
                  <a:srgbClr val="006600"/>
                </a:solidFill>
              </a:rPr>
              <a:t>K3</a:t>
            </a:r>
            <a:r>
              <a:rPr lang="pt-BR" sz="2000" b="0" dirty="0" smtClean="0"/>
              <a:t> e acione a </a:t>
            </a:r>
            <a:r>
              <a:rPr lang="pt-BR" sz="2000" i="1" dirty="0" smtClean="0">
                <a:solidFill>
                  <a:srgbClr val="006600"/>
                </a:solidFill>
              </a:rPr>
              <a:t>fx</a:t>
            </a:r>
            <a:r>
              <a:rPr lang="pt-BR" sz="2000" b="0" dirty="0" smtClean="0"/>
              <a:t>  (</a:t>
            </a:r>
            <a:r>
              <a:rPr lang="pt-BR" sz="2000" u="sng" dirty="0" smtClean="0"/>
              <a:t>Inserir função</a:t>
            </a:r>
            <a:r>
              <a:rPr lang="pt-BR" sz="2000" b="0" dirty="0" smtClean="0"/>
              <a:t>). Escolha </a:t>
            </a:r>
            <a:r>
              <a:rPr lang="pt-BR" sz="2000" b="0" u="sng" dirty="0" smtClean="0"/>
              <a:t>Categoria </a:t>
            </a:r>
            <a:r>
              <a:rPr lang="pt-BR" sz="2000" b="0" u="sng" dirty="0"/>
              <a:t>de função</a:t>
            </a:r>
            <a:r>
              <a:rPr lang="pt-BR" sz="2000" b="0" dirty="0"/>
              <a:t> </a:t>
            </a:r>
            <a:r>
              <a:rPr lang="pt-BR" sz="2000" dirty="0">
                <a:solidFill>
                  <a:srgbClr val="006600"/>
                </a:solidFill>
              </a:rPr>
              <a:t>Estatística</a:t>
            </a:r>
            <a:r>
              <a:rPr lang="pt-BR" sz="2000" b="0" dirty="0"/>
              <a:t> e </a:t>
            </a:r>
            <a:r>
              <a:rPr lang="pt-BR" sz="2000" b="0" u="sng" dirty="0" smtClean="0"/>
              <a:t>Nome </a:t>
            </a:r>
            <a:r>
              <a:rPr lang="pt-BR" sz="2000" b="0" u="sng" dirty="0"/>
              <a:t>da função</a:t>
            </a:r>
            <a:r>
              <a:rPr lang="pt-BR" sz="2000" b="0" dirty="0"/>
              <a:t> </a:t>
            </a:r>
            <a:r>
              <a:rPr lang="pt-BR" sz="2000" dirty="0" smtClean="0">
                <a:solidFill>
                  <a:srgbClr val="006600"/>
                </a:solidFill>
              </a:rPr>
              <a:t>Mínimo</a:t>
            </a: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No quadro assinalado como </a:t>
            </a:r>
            <a:r>
              <a:rPr lang="pt-BR" sz="2000" u="sng" dirty="0" smtClean="0"/>
              <a:t>Núm1</a:t>
            </a:r>
            <a:r>
              <a:rPr lang="pt-BR" sz="2000" b="0" dirty="0" smtClean="0"/>
              <a:t> (Argumento da função) já é sugerido a faixa onde deve ser feita a pesquisa, </a:t>
            </a:r>
            <a:r>
              <a:rPr lang="pt-BR" sz="2000" dirty="0" smtClean="0">
                <a:solidFill>
                  <a:srgbClr val="006600"/>
                </a:solidFill>
              </a:rPr>
              <a:t>C3:J3</a:t>
            </a:r>
            <a:r>
              <a:rPr lang="pt-BR" sz="2000" b="0" dirty="0" smtClean="0"/>
              <a:t> (ignore Núm2)</a:t>
            </a: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4"/>
            </a:pPr>
            <a:r>
              <a:rPr lang="pt-BR" sz="2000" dirty="0" smtClean="0">
                <a:solidFill>
                  <a:srgbClr val="006600"/>
                </a:solidFill>
              </a:rPr>
              <a:t>OK</a:t>
            </a:r>
          </a:p>
          <a:p>
            <a:pPr marL="274638" indent="-274638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4"/>
            </a:pPr>
            <a:r>
              <a:rPr lang="pt-BR" sz="2000" b="0" dirty="0"/>
              <a:t>As outras duas colunas são </a:t>
            </a:r>
            <a:r>
              <a:rPr lang="pt-BR" sz="2000" b="0" dirty="0" smtClean="0"/>
              <a:t>análogas. </a:t>
            </a:r>
            <a:r>
              <a:rPr lang="pt-BR" sz="2000" b="0" dirty="0"/>
              <a:t>Em </a:t>
            </a:r>
            <a:r>
              <a:rPr lang="pt-BR" sz="2000" dirty="0">
                <a:solidFill>
                  <a:srgbClr val="006600"/>
                </a:solidFill>
              </a:rPr>
              <a:t>L3</a:t>
            </a:r>
            <a:r>
              <a:rPr lang="pt-BR" sz="2000" b="0" dirty="0"/>
              <a:t>, usa-se a função </a:t>
            </a:r>
            <a:r>
              <a:rPr lang="pt-BR" sz="2000" u="sng" dirty="0">
                <a:solidFill>
                  <a:srgbClr val="006600"/>
                </a:solidFill>
              </a:rPr>
              <a:t>Média</a:t>
            </a:r>
            <a:r>
              <a:rPr lang="pt-BR" sz="2000" b="0" u="sng" dirty="0"/>
              <a:t>;</a:t>
            </a:r>
            <a:r>
              <a:rPr lang="pt-BR" sz="2000" b="0" dirty="0"/>
              <a:t>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em </a:t>
            </a:r>
            <a:r>
              <a:rPr lang="pt-BR" sz="2000" dirty="0">
                <a:solidFill>
                  <a:srgbClr val="006600"/>
                </a:solidFill>
              </a:rPr>
              <a:t>M3</a:t>
            </a:r>
            <a:r>
              <a:rPr lang="pt-BR" sz="2000" b="0" dirty="0"/>
              <a:t>, </a:t>
            </a:r>
            <a:r>
              <a:rPr lang="pt-BR" sz="2000" b="0" dirty="0" smtClean="0"/>
              <a:t>a função </a:t>
            </a:r>
            <a:r>
              <a:rPr lang="pt-BR" sz="2000" u="sng" dirty="0">
                <a:solidFill>
                  <a:srgbClr val="006600"/>
                </a:solidFill>
              </a:rPr>
              <a:t>Máximo</a:t>
            </a:r>
            <a:endParaRPr lang="pt-BR" sz="2000" dirty="0">
              <a:solidFill>
                <a:srgbClr val="006600"/>
              </a:solidFill>
            </a:endParaRPr>
          </a:p>
          <a:p>
            <a:pPr marL="360000" indent="-3600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4"/>
            </a:pP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-126129" y="530029"/>
            <a:ext cx="5666958" cy="75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lvl="2">
              <a:lnSpc>
                <a:spcPct val="90000"/>
              </a:lnSpc>
              <a:spcBef>
                <a:spcPct val="30000"/>
              </a:spcBef>
              <a:buNone/>
            </a:pPr>
            <a:r>
              <a:rPr lang="pt-BR" sz="2000" b="0" i="1" dirty="0" smtClean="0"/>
              <a:t>Os </a:t>
            </a:r>
            <a:r>
              <a:rPr lang="pt-BR" sz="2000" b="0" i="1" dirty="0"/>
              <a:t>valores mínimos, médios e máximos de vendas de cada </a:t>
            </a:r>
            <a:r>
              <a:rPr lang="pt-BR" sz="2000" b="0" i="1" dirty="0" smtClean="0"/>
              <a:t>revista e </a:t>
            </a:r>
            <a:r>
              <a:rPr lang="pt-BR" sz="2000" b="0" i="1" dirty="0"/>
              <a:t>por </a:t>
            </a:r>
            <a:r>
              <a:rPr lang="pt-BR" sz="2000" b="0" i="1" dirty="0" smtClean="0"/>
              <a:t>banca</a:t>
            </a:r>
            <a:endParaRPr lang="pt-BR" sz="2000" b="0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79" y="6527523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115</a:t>
            </a:r>
            <a:r>
              <a:rPr lang="pt-BR" dirty="0"/>
              <a:t>}</a:t>
            </a:r>
          </a:p>
        </p:txBody>
      </p:sp>
      <p:pic>
        <p:nvPicPr>
          <p:cNvPr id="4099" name="Picture 3" descr="C:\Users\Lili\Desktop\Apostila TI\A parte\cap. 7\7.2 - 105 (2)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0996" y="3713568"/>
            <a:ext cx="4014086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878874" y="5671457"/>
            <a:ext cx="2129246" cy="1033417"/>
          </a:xfrm>
          <a:prstGeom prst="wedgeRoundRectCallout">
            <a:avLst>
              <a:gd name="adj1" fmla="val 157249"/>
              <a:gd name="adj2" fmla="val 24874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marL="274638" indent="-274638">
              <a:lnSpc>
                <a:spcPct val="95000"/>
              </a:lnSpc>
              <a:spcBef>
                <a:spcPts val="300"/>
              </a:spcBef>
            </a:pPr>
            <a:r>
              <a:rPr lang="pt-BR" sz="2000" b="0" i="1" dirty="0"/>
              <a:t>Note </a:t>
            </a:r>
            <a:r>
              <a:rPr lang="pt-BR" sz="2000" b="0" i="1" dirty="0" smtClean="0"/>
              <a:t>o </a:t>
            </a:r>
            <a:r>
              <a:rPr lang="pt-BR" sz="2000" b="0" i="1" dirty="0"/>
              <a:t>valor mínimo (</a:t>
            </a:r>
            <a:r>
              <a:rPr lang="pt-BR" sz="2000" i="1" dirty="0"/>
              <a:t>543</a:t>
            </a:r>
            <a:r>
              <a:rPr lang="pt-BR" sz="2000" b="0" i="1" dirty="0"/>
              <a:t>) </a:t>
            </a:r>
            <a:r>
              <a:rPr lang="pt-BR" sz="2000" b="0" i="1" dirty="0" smtClean="0"/>
              <a:t>aparecendo</a:t>
            </a:r>
            <a:endParaRPr lang="pt-BR" sz="2000" b="0" i="1" dirty="0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289239" y="6282853"/>
            <a:ext cx="558800" cy="2921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2" name="Texto explicativo em forma de nuvem 1"/>
          <p:cNvSpPr/>
          <p:nvPr/>
        </p:nvSpPr>
        <p:spPr bwMode="auto">
          <a:xfrm>
            <a:off x="6772940" y="202019"/>
            <a:ext cx="2020186" cy="612648"/>
          </a:xfrm>
          <a:prstGeom prst="cloudCallout">
            <a:avLst>
              <a:gd name="adj1" fmla="val -194089"/>
              <a:gd name="adj2" fmla="val 298529"/>
            </a:avLst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kumimoji="0" lang="pt-BR" sz="19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Mínimo</a:t>
            </a:r>
          </a:p>
        </p:txBody>
      </p:sp>
    </p:spTree>
    <p:extLst>
      <p:ext uri="{BB962C8B-B14F-4D97-AF65-F5344CB8AC3E}">
        <p14:creationId xmlns:p14="http://schemas.microsoft.com/office/powerpoint/2010/main" val="223632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-169819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Pergunta 3)</a:t>
            </a:r>
            <a:endParaRPr lang="pt-BR" sz="2800" dirty="0">
              <a:effectLst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5400" y="584295"/>
            <a:ext cx="9118600" cy="37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lvl="2">
              <a:lnSpc>
                <a:spcPct val="90000"/>
              </a:lnSpc>
              <a:spcBef>
                <a:spcPct val="30000"/>
              </a:spcBef>
              <a:buNone/>
            </a:pPr>
            <a:r>
              <a:rPr lang="pt-BR" sz="2000" b="0" i="1" dirty="0" smtClean="0"/>
              <a:t>O </a:t>
            </a:r>
            <a:r>
              <a:rPr lang="pt-BR" sz="2000" b="0" i="1" dirty="0"/>
              <a:t>faturamento </a:t>
            </a:r>
            <a:r>
              <a:rPr lang="pt-BR" sz="2000" b="0" i="1" dirty="0" smtClean="0"/>
              <a:t>(vendas) de </a:t>
            </a:r>
            <a:r>
              <a:rPr lang="pt-BR" sz="2000" b="0" i="1" dirty="0"/>
              <a:t>cada revista e sua participação no </a:t>
            </a:r>
            <a:r>
              <a:rPr lang="pt-BR" sz="2000" b="0" i="1" dirty="0" smtClean="0"/>
              <a:t>total</a:t>
            </a:r>
            <a:endParaRPr lang="pt-BR" sz="2000" b="0" i="1" dirty="0"/>
          </a:p>
          <a:p>
            <a:pPr marL="457200" lvl="2">
              <a:lnSpc>
                <a:spcPct val="90000"/>
              </a:lnSpc>
              <a:spcBef>
                <a:spcPct val="30000"/>
              </a:spcBef>
              <a:buNone/>
            </a:pPr>
            <a:r>
              <a:rPr lang="pt-BR" sz="2000" i="1" dirty="0"/>
              <a:t> 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7276" y="1293659"/>
            <a:ext cx="3828924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95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pt-BR" sz="2000" b="0" dirty="0" smtClean="0"/>
              <a:t>Coloque os títulos em </a:t>
            </a:r>
            <a:r>
              <a:rPr lang="pt-BR" sz="2000" dirty="0" smtClean="0">
                <a:solidFill>
                  <a:srgbClr val="006600"/>
                </a:solidFill>
              </a:rPr>
              <a:t>N2:O2</a:t>
            </a:r>
            <a:endParaRPr lang="pt-BR" sz="2000" dirty="0">
              <a:solidFill>
                <a:srgbClr val="006600"/>
              </a:solidFill>
            </a:endParaRPr>
          </a:p>
          <a:p>
            <a:pPr marL="274638" indent="-274638">
              <a:lnSpc>
                <a:spcPct val="95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pt-BR" sz="2000" b="0" dirty="0" smtClean="0"/>
              <a:t>Em </a:t>
            </a:r>
            <a:r>
              <a:rPr lang="pt-BR" sz="2000" dirty="0">
                <a:solidFill>
                  <a:srgbClr val="006600"/>
                </a:solidFill>
              </a:rPr>
              <a:t>N3</a:t>
            </a:r>
            <a:r>
              <a:rPr lang="pt-BR" sz="2000" b="0" dirty="0"/>
              <a:t> a soma da linha</a:t>
            </a:r>
          </a:p>
          <a:p>
            <a:pPr marL="274638" indent="-274638">
              <a:lnSpc>
                <a:spcPct val="95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pt-BR" sz="2000" b="0" dirty="0"/>
              <a:t>Em </a:t>
            </a:r>
            <a:r>
              <a:rPr lang="pt-BR" sz="2000" dirty="0" smtClean="0">
                <a:solidFill>
                  <a:srgbClr val="006600"/>
                </a:solidFill>
              </a:rPr>
              <a:t>N23</a:t>
            </a:r>
            <a:r>
              <a:rPr lang="pt-BR" sz="2000" b="0" dirty="0" smtClean="0"/>
              <a:t> o total das Vendas</a:t>
            </a:r>
            <a:endParaRPr lang="pt-BR" sz="2000" b="0" dirty="0"/>
          </a:p>
          <a:p>
            <a:pPr marL="274638" indent="-274638">
              <a:lnSpc>
                <a:spcPct val="95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pt-BR" sz="2000" b="0" dirty="0" smtClean="0"/>
              <a:t>Obs:</a:t>
            </a:r>
            <a:br>
              <a:rPr lang="pt-BR" sz="2000" b="0" dirty="0" smtClean="0"/>
            </a:br>
            <a:r>
              <a:rPr lang="pt-BR" sz="2000" b="0" dirty="0" smtClean="0"/>
              <a:t>O3 = N3 / $N$23 ou definir </a:t>
            </a:r>
            <a:r>
              <a:rPr lang="pt-BR" sz="2000" b="0" dirty="0"/>
              <a:t>um nome para a célula N23, que contém o total geral das </a:t>
            </a:r>
            <a:r>
              <a:rPr lang="pt-BR" sz="2000" b="0" dirty="0" smtClean="0"/>
              <a:t>vendas (Tot_Vendas)</a:t>
            </a:r>
            <a:br>
              <a:rPr lang="pt-BR" sz="2000" b="0" dirty="0" smtClean="0"/>
            </a:br>
            <a:r>
              <a:rPr lang="pt-BR" sz="2000" b="0" dirty="0" smtClean="0"/>
              <a:t>O3 = N3 / Tot_Vendas</a:t>
            </a:r>
          </a:p>
          <a:p>
            <a:pPr marL="274638" indent="-274638">
              <a:lnSpc>
                <a:spcPct val="95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pt-BR" sz="2000" b="0" dirty="0"/>
              <a:t>Em </a:t>
            </a:r>
            <a:r>
              <a:rPr lang="pt-BR" sz="2000" dirty="0">
                <a:solidFill>
                  <a:srgbClr val="006600"/>
                </a:solidFill>
              </a:rPr>
              <a:t>O3</a:t>
            </a:r>
            <a:r>
              <a:rPr lang="pt-BR" sz="2000" b="0" dirty="0"/>
              <a:t> calcule a participação percentual de cada revista em relação ao total</a:t>
            </a:r>
          </a:p>
          <a:p>
            <a:pPr marL="274638" indent="-274638">
              <a:lnSpc>
                <a:spcPct val="95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pt-BR" sz="2000" b="0" dirty="0" smtClean="0"/>
              <a:t>Copie </a:t>
            </a:r>
            <a:r>
              <a:rPr lang="pt-BR" sz="2000" dirty="0" smtClean="0">
                <a:solidFill>
                  <a:srgbClr val="006600"/>
                </a:solidFill>
              </a:rPr>
              <a:t>K3:O3</a:t>
            </a:r>
            <a:r>
              <a:rPr lang="pt-BR" sz="2000" b="0" dirty="0" smtClean="0"/>
              <a:t> </a:t>
            </a:r>
            <a:r>
              <a:rPr lang="pt-BR" sz="2000" b="0" dirty="0"/>
              <a:t>em </a:t>
            </a:r>
            <a:r>
              <a:rPr lang="pt-BR" sz="2000" dirty="0" smtClean="0">
                <a:solidFill>
                  <a:srgbClr val="006600"/>
                </a:solidFill>
              </a:rPr>
              <a:t>K4:O22</a:t>
            </a: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12858" y="6522560"/>
            <a:ext cx="66204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116</a:t>
            </a:r>
            <a:r>
              <a:rPr lang="pt-BR" dirty="0"/>
              <a:t>}</a:t>
            </a:r>
          </a:p>
        </p:txBody>
      </p:sp>
      <p:pic>
        <p:nvPicPr>
          <p:cNvPr id="5122" name="Picture 2" descr="C:\Users\Lili\Desktop\Apostila TI\A parte\cap. 7\7.2 - 106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3361" y="972320"/>
            <a:ext cx="5166360" cy="586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95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02204"/>
            <a:ext cx="9144000" cy="120650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Pergunta 4)</a:t>
            </a:r>
            <a:br>
              <a:rPr lang="pt-BR" sz="2800" dirty="0" smtClean="0">
                <a:effectLst/>
              </a:rPr>
            </a:br>
            <a:r>
              <a:rPr lang="pt-BR" sz="2800" dirty="0" smtClean="0">
                <a:effectLst/>
              </a:rPr>
              <a:t>Trabalhando </a:t>
            </a:r>
            <a:r>
              <a:rPr lang="pt-BR" sz="2800" dirty="0">
                <a:effectLst/>
              </a:rPr>
              <a:t>com tabelas </a:t>
            </a:r>
            <a:r>
              <a:rPr lang="pt-BR" sz="2800" dirty="0" smtClean="0">
                <a:effectLst/>
              </a:rPr>
              <a:t>(Procura </a:t>
            </a:r>
            <a:r>
              <a:rPr lang="pt-BR" sz="2800" dirty="0">
                <a:effectLst/>
              </a:rPr>
              <a:t>e </a:t>
            </a:r>
            <a:r>
              <a:rPr lang="pt-BR" sz="2800" dirty="0" smtClean="0">
                <a:effectLst/>
              </a:rPr>
              <a:t>Referência)</a:t>
            </a:r>
            <a:endParaRPr lang="pt-BR" sz="2800" dirty="0"/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152400" y="999680"/>
            <a:ext cx="8839200" cy="376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>
              <a:lnSpc>
                <a:spcPct val="90000"/>
              </a:lnSpc>
              <a:spcBef>
                <a:spcPts val="400"/>
              </a:spcBef>
              <a:buNone/>
            </a:pPr>
            <a:r>
              <a:rPr lang="pt-BR" sz="2000" b="0" i="1" dirty="0" smtClean="0"/>
              <a:t>O CMV </a:t>
            </a:r>
            <a:r>
              <a:rPr lang="pt-BR" sz="2000" b="0" i="1" dirty="0"/>
              <a:t>de cada revista, calculado em função das vendas e do </a:t>
            </a:r>
            <a:r>
              <a:rPr lang="pt-BR" sz="2000" b="0" i="1" dirty="0" smtClean="0"/>
              <a:t>percentual</a:t>
            </a:r>
            <a:br>
              <a:rPr lang="pt-BR" sz="2000" b="0" i="1" dirty="0" smtClean="0"/>
            </a:br>
            <a:r>
              <a:rPr lang="pt-BR" sz="2000" b="0" i="1" dirty="0" smtClean="0"/>
              <a:t>     do </a:t>
            </a:r>
            <a:r>
              <a:rPr lang="pt-BR" sz="2000" b="0" i="1" dirty="0"/>
              <a:t>grupo ao qual ela </a:t>
            </a:r>
            <a:r>
              <a:rPr lang="pt-BR" sz="2000" b="0" i="1" dirty="0" smtClean="0"/>
              <a:t>pertence (conforme </a:t>
            </a:r>
            <a:r>
              <a:rPr lang="pt-BR" sz="2000" b="0" i="1" dirty="0"/>
              <a:t>a tabela </a:t>
            </a:r>
            <a:r>
              <a:rPr lang="pt-BR" sz="2000" b="0" i="1" dirty="0" smtClean="0"/>
              <a:t>apresentada)</a:t>
            </a:r>
            <a:br>
              <a:rPr lang="pt-BR" sz="2000" b="0" i="1" dirty="0" smtClean="0"/>
            </a:br>
            <a:endParaRPr lang="pt-BR" sz="1050" b="0" i="1" dirty="0"/>
          </a:p>
          <a:p>
            <a:pPr marL="324000" indent="-324000">
              <a:lnSpc>
                <a:spcPct val="90000"/>
              </a:lnSpc>
              <a:spcBef>
                <a:spcPts val="400"/>
              </a:spcBef>
            </a:pPr>
            <a:r>
              <a:rPr lang="pt-BR" sz="2000" b="0" dirty="0"/>
              <a:t>O Excel tem uma função para automatizar este procedimento. </a:t>
            </a:r>
            <a:r>
              <a:rPr lang="pt-BR" sz="2000" b="0" dirty="0" smtClean="0"/>
              <a:t>Funções: </a:t>
            </a:r>
            <a:r>
              <a:rPr lang="pt-BR" sz="2000" dirty="0">
                <a:solidFill>
                  <a:srgbClr val="006600"/>
                </a:solidFill>
              </a:rPr>
              <a:t>Procura </a:t>
            </a:r>
            <a:r>
              <a:rPr lang="pt-BR" sz="2000" dirty="0" smtClean="0">
                <a:solidFill>
                  <a:srgbClr val="006600"/>
                </a:solidFill>
              </a:rPr>
              <a:t>e </a:t>
            </a:r>
            <a:r>
              <a:rPr lang="pt-BR" sz="2000" dirty="0">
                <a:solidFill>
                  <a:srgbClr val="006600"/>
                </a:solidFill>
              </a:rPr>
              <a:t>referência</a:t>
            </a:r>
            <a:r>
              <a:rPr lang="pt-BR" sz="2000" b="0" dirty="0"/>
              <a:t>, </a:t>
            </a:r>
            <a:r>
              <a:rPr lang="pt-BR" sz="2000" b="0" dirty="0" smtClean="0"/>
              <a:t>são </a:t>
            </a:r>
            <a:r>
              <a:rPr lang="pt-BR" sz="2000" b="0" dirty="0"/>
              <a:t>funções voltadas ao tratamento de </a:t>
            </a:r>
            <a:r>
              <a:rPr lang="pt-BR" sz="2000" b="0" dirty="0" smtClean="0"/>
              <a:t>tabelas</a:t>
            </a:r>
            <a:endParaRPr lang="pt-BR" sz="2000" b="0" dirty="0"/>
          </a:p>
          <a:p>
            <a:pPr marL="324000" indent="-324000">
              <a:lnSpc>
                <a:spcPct val="90000"/>
              </a:lnSpc>
              <a:spcBef>
                <a:spcPts val="400"/>
              </a:spcBef>
            </a:pPr>
            <a:r>
              <a:rPr lang="pt-BR" sz="2000" b="0" dirty="0"/>
              <a:t>Para definir a tabela </a:t>
            </a:r>
            <a:r>
              <a:rPr lang="pt-BR" sz="2000" b="0" dirty="0" smtClean="0"/>
              <a:t>de percentuais:</a:t>
            </a:r>
          </a:p>
          <a:p>
            <a:pPr marL="324000" indent="-324000">
              <a:lnSpc>
                <a:spcPct val="9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Abrir a pasta </a:t>
            </a:r>
            <a:r>
              <a:rPr lang="pt-BR" sz="2000" dirty="0" smtClean="0">
                <a:solidFill>
                  <a:srgbClr val="006600"/>
                </a:solidFill>
              </a:rPr>
              <a:t>Tabela</a:t>
            </a:r>
          </a:p>
          <a:p>
            <a:pPr marL="324000" indent="-324000">
              <a:lnSpc>
                <a:spcPct val="9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dirty="0" smtClean="0">
                <a:solidFill>
                  <a:srgbClr val="006600"/>
                </a:solidFill>
              </a:rPr>
              <a:t>B3:C7=TAB_GRUPO</a:t>
            </a:r>
            <a:br>
              <a:rPr lang="pt-BR" sz="2000" dirty="0" smtClean="0">
                <a:solidFill>
                  <a:srgbClr val="006600"/>
                </a:solidFill>
              </a:rPr>
            </a:br>
            <a:r>
              <a:rPr lang="pt-BR" sz="2000" b="0" dirty="0" smtClean="0"/>
              <a:t>(</a:t>
            </a:r>
            <a:r>
              <a:rPr lang="pt-BR" sz="2000" b="0" dirty="0"/>
              <a:t>selecione esta </a:t>
            </a:r>
            <a:r>
              <a:rPr lang="pt-BR" sz="2000" b="0" dirty="0" smtClean="0"/>
              <a:t>faixa</a:t>
            </a:r>
            <a:br>
              <a:rPr lang="pt-BR" sz="2000" b="0" dirty="0" smtClean="0"/>
            </a:br>
            <a:r>
              <a:rPr lang="pt-BR" sz="2000" b="0" dirty="0" smtClean="0"/>
              <a:t>e use: </a:t>
            </a:r>
            <a:r>
              <a:rPr lang="pt-BR" sz="2000" b="0" u="sng" dirty="0" smtClean="0"/>
              <a:t>Fórmulas</a:t>
            </a:r>
            <a:r>
              <a:rPr lang="pt-BR" sz="2000" b="0" dirty="0" smtClean="0"/>
              <a:t>,</a:t>
            </a:r>
            <a:br>
              <a:rPr lang="pt-BR" sz="2000" b="0" dirty="0" smtClean="0"/>
            </a:br>
            <a:r>
              <a:rPr lang="pt-BR" sz="2000" b="0" u="sng" dirty="0" smtClean="0"/>
              <a:t>Definir Nome</a:t>
            </a:r>
            <a:r>
              <a:rPr lang="pt-BR" sz="2000" b="0" dirty="0" smtClean="0"/>
              <a:t>) </a:t>
            </a:r>
            <a:r>
              <a:rPr lang="pt-BR" sz="2000" dirty="0" smtClean="0">
                <a:solidFill>
                  <a:srgbClr val="006600"/>
                </a:solidFill>
              </a:rPr>
              <a:t>OK</a:t>
            </a:r>
          </a:p>
          <a:p>
            <a:pPr marL="324000" indent="-324000">
              <a:lnSpc>
                <a:spcPct val="9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endParaRPr lang="pt-BR" sz="900" b="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22019" y="6526892"/>
            <a:ext cx="1041889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116-117</a:t>
            </a:r>
            <a:r>
              <a:rPr lang="pt-BR" dirty="0"/>
              <a:t>}</a:t>
            </a:r>
          </a:p>
        </p:txBody>
      </p:sp>
      <p:pic>
        <p:nvPicPr>
          <p:cNvPr id="6146" name="Picture 2" descr="C:\Users\Lili\Desktop\Apostila TI\A parte\cap. 7\7.3 - 107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8000" y="3328178"/>
            <a:ext cx="6080760" cy="352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6676973" y="4687960"/>
            <a:ext cx="782637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4459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213363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Procura em tabela – função PROCV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-37012" y="454655"/>
            <a:ext cx="5019406" cy="284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b="0" dirty="0" smtClean="0"/>
              <a:t>Na pasta </a:t>
            </a:r>
            <a:r>
              <a:rPr lang="pt-BR" sz="2000" dirty="0">
                <a:solidFill>
                  <a:srgbClr val="006600"/>
                </a:solidFill>
              </a:rPr>
              <a:t>Vendas</a:t>
            </a:r>
            <a:r>
              <a:rPr lang="pt-BR" sz="2000" b="0" dirty="0" smtClean="0"/>
              <a:t>, coloque </a:t>
            </a:r>
            <a:r>
              <a:rPr lang="pt-BR" sz="2000" b="0" dirty="0"/>
              <a:t>os </a:t>
            </a:r>
            <a:r>
              <a:rPr lang="pt-BR" sz="2000" b="0" dirty="0" smtClean="0"/>
              <a:t>títulos em </a:t>
            </a:r>
            <a:r>
              <a:rPr lang="pt-BR" sz="2000" dirty="0" smtClean="0">
                <a:solidFill>
                  <a:srgbClr val="006600"/>
                </a:solidFill>
              </a:rPr>
              <a:t>P2:S2 </a:t>
            </a:r>
            <a:r>
              <a:rPr lang="pt-BR" sz="1700" b="0" dirty="0"/>
              <a:t>(Part/V; CMV%; CMV; Lucro e Part/L)</a:t>
            </a:r>
          </a:p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b="0" dirty="0" smtClean="0"/>
              <a:t>Definir </a:t>
            </a:r>
            <a:r>
              <a:rPr lang="pt-BR" sz="2000" dirty="0" smtClean="0">
                <a:solidFill>
                  <a:srgbClr val="006600"/>
                </a:solidFill>
              </a:rPr>
              <a:t>B3:B22</a:t>
            </a:r>
            <a:r>
              <a:rPr lang="pt-BR" sz="2000" b="0" dirty="0" smtClean="0"/>
              <a:t> com o </a:t>
            </a:r>
            <a:r>
              <a:rPr lang="pt-BR" sz="2000" b="0" dirty="0"/>
              <a:t>nome </a:t>
            </a:r>
            <a:r>
              <a:rPr lang="pt-BR" sz="2000" dirty="0" smtClean="0"/>
              <a:t>Grupo</a:t>
            </a:r>
          </a:p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b="0" dirty="0" smtClean="0"/>
              <a:t>Em </a:t>
            </a:r>
            <a:r>
              <a:rPr lang="pt-BR" sz="2000" dirty="0">
                <a:solidFill>
                  <a:srgbClr val="006600"/>
                </a:solidFill>
              </a:rPr>
              <a:t>P3 Fórmulas</a:t>
            </a:r>
            <a:r>
              <a:rPr lang="pt-BR" sz="2000" dirty="0" smtClean="0">
                <a:solidFill>
                  <a:srgbClr val="006600"/>
                </a:solidFill>
              </a:rPr>
              <a:t>: </a:t>
            </a:r>
            <a:r>
              <a:rPr lang="pt-BR" sz="2000" u="sng" dirty="0" smtClean="0"/>
              <a:t>Inserir função</a:t>
            </a:r>
            <a:r>
              <a:rPr lang="pt-BR" sz="2000" b="0" dirty="0" smtClean="0"/>
              <a:t>:</a:t>
            </a:r>
          </a:p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b="0" dirty="0" smtClean="0"/>
              <a:t>Na </a:t>
            </a:r>
            <a:r>
              <a:rPr lang="pt-BR" sz="2000" b="0" dirty="0"/>
              <a:t>caixa de </a:t>
            </a:r>
            <a:r>
              <a:rPr lang="pt-BR" sz="2000" b="0" dirty="0" smtClean="0"/>
              <a:t>diálogo escolha </a:t>
            </a:r>
            <a:r>
              <a:rPr lang="pt-BR" sz="2000" b="0" dirty="0"/>
              <a:t>a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u="sng" dirty="0" smtClean="0"/>
              <a:t>Categoria</a:t>
            </a:r>
            <a:r>
              <a:rPr lang="pt-BR" sz="2000" b="0" dirty="0" smtClean="0"/>
              <a:t> </a:t>
            </a:r>
            <a:r>
              <a:rPr lang="pt-BR" sz="2000" dirty="0" smtClean="0">
                <a:solidFill>
                  <a:srgbClr val="006600"/>
                </a:solidFill>
              </a:rPr>
              <a:t>Procura </a:t>
            </a:r>
            <a:r>
              <a:rPr lang="pt-BR" sz="2000" dirty="0">
                <a:solidFill>
                  <a:srgbClr val="006600"/>
                </a:solidFill>
              </a:rPr>
              <a:t>e </a:t>
            </a:r>
            <a:r>
              <a:rPr lang="pt-BR" sz="2000" dirty="0" smtClean="0">
                <a:solidFill>
                  <a:srgbClr val="006600"/>
                </a:solidFill>
              </a:rPr>
              <a:t>referência </a:t>
            </a:r>
            <a:r>
              <a:rPr lang="pt-BR" sz="2000" b="0" dirty="0" smtClean="0"/>
              <a:t>ou</a:t>
            </a:r>
            <a:br>
              <a:rPr lang="pt-BR" sz="2000" b="0" dirty="0" smtClean="0"/>
            </a:br>
            <a:r>
              <a:rPr lang="pt-BR" sz="2000" b="0" dirty="0" smtClean="0"/>
              <a:t>em </a:t>
            </a:r>
            <a:r>
              <a:rPr lang="pt-BR" sz="2000" dirty="0" smtClean="0">
                <a:solidFill>
                  <a:srgbClr val="006600"/>
                </a:solidFill>
              </a:rPr>
              <a:t>Fórmulas: Pesquisa e Referência</a:t>
            </a:r>
            <a:endParaRPr lang="pt-BR" sz="2000" b="0" dirty="0" smtClean="0"/>
          </a:p>
          <a:p>
            <a:pPr marL="274638" indent="-274638">
              <a:lnSpc>
                <a:spcPct val="9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b="0" dirty="0" smtClean="0"/>
              <a:t>Selecione </a:t>
            </a:r>
            <a:r>
              <a:rPr lang="pt-BR" sz="2000" dirty="0" smtClean="0">
                <a:solidFill>
                  <a:srgbClr val="006600"/>
                </a:solidFill>
              </a:rPr>
              <a:t>PROCV</a:t>
            </a:r>
            <a:r>
              <a:rPr lang="pt-BR" sz="2000" b="0" dirty="0" smtClean="0"/>
              <a:t> (</a:t>
            </a:r>
            <a:r>
              <a:rPr lang="pt-BR" sz="1800" b="0" dirty="0" smtClean="0"/>
              <a:t>PROCrocura Vertical em tabela)</a:t>
            </a:r>
          </a:p>
          <a:p>
            <a:pPr marL="342900" indent="-342900">
              <a:lnSpc>
                <a:spcPct val="95000"/>
              </a:lnSpc>
              <a:spcBef>
                <a:spcPts val="200"/>
              </a:spcBef>
            </a:pPr>
            <a:endParaRPr lang="pt-BR" sz="2000" b="0" i="1" dirty="0" smtClean="0"/>
          </a:p>
          <a:p>
            <a:pPr marL="342900" indent="-342900">
              <a:lnSpc>
                <a:spcPct val="95000"/>
              </a:lnSpc>
              <a:spcBef>
                <a:spcPts val="200"/>
              </a:spcBef>
            </a:pPr>
            <a:endParaRPr lang="pt-BR" sz="2000" b="0" i="1" dirty="0"/>
          </a:p>
          <a:p>
            <a:pPr marL="342900" indent="-342900">
              <a:lnSpc>
                <a:spcPct val="95000"/>
              </a:lnSpc>
              <a:spcBef>
                <a:spcPts val="200"/>
              </a:spcBef>
            </a:pPr>
            <a:endParaRPr lang="pt-BR" sz="2000" b="0" i="1" dirty="0" smtClean="0"/>
          </a:p>
          <a:p>
            <a:pPr marL="342900" indent="-342900">
              <a:lnSpc>
                <a:spcPct val="95000"/>
              </a:lnSpc>
              <a:spcBef>
                <a:spcPts val="200"/>
              </a:spcBef>
            </a:pPr>
            <a:endParaRPr lang="pt-BR" sz="2000" b="0" i="1" dirty="0"/>
          </a:p>
          <a:p>
            <a:pPr marL="342900" indent="-342900">
              <a:lnSpc>
                <a:spcPct val="95000"/>
              </a:lnSpc>
              <a:spcBef>
                <a:spcPts val="200"/>
              </a:spcBef>
            </a:pPr>
            <a:endParaRPr lang="pt-BR" sz="2000" b="0" i="1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4508" y="6518367"/>
            <a:ext cx="646781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118</a:t>
            </a:r>
            <a:r>
              <a:rPr lang="pt-BR" dirty="0"/>
              <a:t>}</a:t>
            </a:r>
          </a:p>
        </p:txBody>
      </p:sp>
      <p:pic>
        <p:nvPicPr>
          <p:cNvPr id="7170" name="Picture 2" descr="C:\Users\Lili\Desktop\Apostila TI\A parte\cap. 7\7.3 - 108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8916" y="527828"/>
            <a:ext cx="4238214" cy="365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5058039" y="2345839"/>
            <a:ext cx="614682" cy="30465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3193880" y="4693020"/>
            <a:ext cx="2349137" cy="662577"/>
          </a:xfrm>
          <a:prstGeom prst="wedgeRoundRectCallout">
            <a:avLst>
              <a:gd name="adj1" fmla="val 62114"/>
              <a:gd name="adj2" fmla="val -251906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marL="274638" indent="-274638">
              <a:lnSpc>
                <a:spcPct val="95000"/>
              </a:lnSpc>
              <a:spcBef>
                <a:spcPts val="300"/>
              </a:spcBef>
            </a:pPr>
            <a:endParaRPr lang="pt-BR" sz="2000" dirty="0">
              <a:solidFill>
                <a:srgbClr val="006600"/>
              </a:solidFill>
            </a:endParaRPr>
          </a:p>
        </p:txBody>
      </p:sp>
      <p:pic>
        <p:nvPicPr>
          <p:cNvPr id="7171" name="Picture 3" descr="C:\Users\Lili\Desktop\Apostila TI\A parte\cap. 7\7.3 - 108 (2)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6994" y="3005452"/>
            <a:ext cx="3050210" cy="386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193881" y="4694873"/>
            <a:ext cx="2349137" cy="662577"/>
          </a:xfrm>
          <a:prstGeom prst="wedgeRoundRectCallout">
            <a:avLst>
              <a:gd name="adj1" fmla="val -67330"/>
              <a:gd name="adj2" fmla="val 194068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algn="ctr">
              <a:lnSpc>
                <a:spcPct val="95000"/>
              </a:lnSpc>
              <a:spcBef>
                <a:spcPts val="300"/>
              </a:spcBef>
              <a:buNone/>
            </a:pPr>
            <a:r>
              <a:rPr lang="pt-BR" sz="2000" b="0" i="1" dirty="0" smtClean="0"/>
              <a:t>Breve descrição </a:t>
            </a:r>
            <a:r>
              <a:rPr lang="pt-BR" sz="2000" b="0" i="1" dirty="0"/>
              <a:t>da </a:t>
            </a:r>
            <a:r>
              <a:rPr lang="pt-BR" sz="2000" b="0" i="1" dirty="0" smtClean="0"/>
              <a:t>função PROCV</a:t>
            </a:r>
            <a:endParaRPr lang="pt-BR" sz="2000" dirty="0">
              <a:solidFill>
                <a:srgbClr val="006600"/>
              </a:solidFill>
            </a:endParaRPr>
          </a:p>
        </p:txBody>
      </p:sp>
      <p:pic>
        <p:nvPicPr>
          <p:cNvPr id="7172" name="Picture 4" descr="C:\Users\Lili\Desktop\Apostila TI\A parte\cap. 7\7.3 - 108 (3).bmp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5886" y="4291877"/>
            <a:ext cx="3315792" cy="253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9" grpId="0" animBg="1"/>
      <p:bldP spid="11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li\Desktop\Apostila TI\A parte\cap. 7\7.3 - 109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5559" y="3837974"/>
            <a:ext cx="5547359" cy="302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81793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PROCV - Argumentos</a:t>
            </a:r>
            <a:endParaRPr lang="pt-BR" sz="2800" dirty="0">
              <a:effectLst/>
            </a:endParaRPr>
          </a:p>
        </p:txBody>
      </p:sp>
      <p:sp>
        <p:nvSpPr>
          <p:cNvPr id="1097735" name="Rectangle 7"/>
          <p:cNvSpPr>
            <a:spLocks noChangeArrowheads="1"/>
          </p:cNvSpPr>
          <p:nvPr/>
        </p:nvSpPr>
        <p:spPr bwMode="auto">
          <a:xfrm>
            <a:off x="114299" y="592181"/>
            <a:ext cx="9029700" cy="315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24000" indent="-324000">
              <a:spcBef>
                <a:spcPts val="300"/>
              </a:spcBef>
            </a:pPr>
            <a:r>
              <a:rPr lang="pt-BR" sz="2000" b="0" dirty="0" smtClean="0"/>
              <a:t>A </a:t>
            </a:r>
            <a:r>
              <a:rPr lang="pt-BR" sz="2000" b="0" dirty="0"/>
              <a:t>função PROCV tem </a:t>
            </a:r>
            <a:r>
              <a:rPr lang="pt-BR" sz="2000" b="0" dirty="0" smtClean="0"/>
              <a:t>quatro argumentos (3 obrigatórios)</a:t>
            </a:r>
            <a:endParaRPr lang="pt-BR" sz="2000" b="0" dirty="0"/>
          </a:p>
          <a:p>
            <a:pPr marL="324000" indent="-324000"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dirty="0"/>
              <a:t>valor_procurado</a:t>
            </a:r>
            <a:r>
              <a:rPr lang="pt-BR" b="0" dirty="0"/>
              <a:t>: </a:t>
            </a:r>
            <a:r>
              <a:rPr lang="pt-BR" b="0" dirty="0" smtClean="0"/>
              <a:t>endereço </a:t>
            </a:r>
            <a:r>
              <a:rPr lang="pt-BR" b="0" dirty="0"/>
              <a:t>da célula </a:t>
            </a:r>
            <a:r>
              <a:rPr lang="pt-BR" b="0" dirty="0" smtClean="0"/>
              <a:t>ou faixa que </a:t>
            </a:r>
            <a:r>
              <a:rPr lang="pt-BR" b="0" dirty="0"/>
              <a:t>contém o valor a ser usado como referência na pesquisa à tabela (neste caso, </a:t>
            </a:r>
            <a:r>
              <a:rPr lang="pt-BR" b="0" dirty="0" smtClean="0"/>
              <a:t>procura no grupo) poderia </a:t>
            </a:r>
            <a:r>
              <a:rPr lang="pt-BR" b="0" dirty="0"/>
              <a:t>ser </a:t>
            </a:r>
            <a:r>
              <a:rPr lang="pt-BR" b="0" dirty="0" smtClean="0"/>
              <a:t>$B$3 ou a faixa </a:t>
            </a:r>
            <a:r>
              <a:rPr lang="pt-BR" dirty="0" smtClean="0">
                <a:solidFill>
                  <a:srgbClr val="006600"/>
                </a:solidFill>
              </a:rPr>
              <a:t>Grupo</a:t>
            </a:r>
            <a:r>
              <a:rPr lang="pt-BR" b="0" dirty="0" smtClean="0"/>
              <a:t> (B3:B22). Veja conteúdo “WDP”</a:t>
            </a:r>
          </a:p>
          <a:p>
            <a:pPr marL="324000" lvl="0" indent="-324000"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dirty="0"/>
              <a:t>matriz_tabela</a:t>
            </a:r>
            <a:r>
              <a:rPr lang="pt-BR" b="0" dirty="0"/>
              <a:t>: faixa de células onde se encontra a tabela a ser </a:t>
            </a:r>
            <a:r>
              <a:rPr lang="pt-BR" b="0" dirty="0" smtClean="0"/>
              <a:t>pesquisada, neste </a:t>
            </a:r>
            <a:r>
              <a:rPr lang="pt-BR" b="0" dirty="0"/>
              <a:t>caso, </a:t>
            </a:r>
            <a:r>
              <a:rPr lang="pt-BR" b="0" dirty="0" smtClean="0"/>
              <a:t>TAB_GRUPO</a:t>
            </a:r>
            <a:endParaRPr lang="pt-BR" b="0" dirty="0"/>
          </a:p>
          <a:p>
            <a:pPr marL="324000" indent="-324000"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dirty="0"/>
              <a:t>número_índice_coluna</a:t>
            </a:r>
            <a:r>
              <a:rPr lang="pt-BR" b="0" dirty="0"/>
              <a:t>: na tabela definida para a procura, em qual coluna está o valor procurado (ou seja, o percentual)? </a:t>
            </a:r>
            <a:r>
              <a:rPr lang="pt-BR" b="0" dirty="0" smtClean="0"/>
              <a:t>Neste </a:t>
            </a:r>
            <a:r>
              <a:rPr lang="pt-BR" b="0" dirty="0"/>
              <a:t>caso, o valor procurado está na </a:t>
            </a:r>
            <a:r>
              <a:rPr lang="pt-BR" b="0" dirty="0" smtClean="0"/>
              <a:t>2ª </a:t>
            </a:r>
            <a:r>
              <a:rPr lang="pt-BR" b="0" dirty="0"/>
              <a:t>coluna. Portanto, este argumento será igual a </a:t>
            </a:r>
            <a:r>
              <a:rPr lang="pt-BR" b="0" dirty="0" smtClean="0"/>
              <a:t>2</a:t>
            </a:r>
          </a:p>
          <a:p>
            <a:pPr marL="324000" indent="-324000"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dirty="0" smtClean="0"/>
              <a:t>procurar_intervalo</a:t>
            </a:r>
            <a:r>
              <a:rPr lang="pt-BR" b="0" dirty="0" smtClean="0"/>
              <a:t>: (opcional) informa se a procura deve ser exata ou em intervalos, no caso, seria FALSO para não aceitar intervalos ou </a:t>
            </a:r>
            <a:r>
              <a:rPr lang="pt-BR" b="0" dirty="0"/>
              <a:t>n</a:t>
            </a:r>
            <a:r>
              <a:rPr lang="pt-BR" b="0" dirty="0" smtClean="0"/>
              <a:t>omes de grupo que não estão na tabela.</a:t>
            </a:r>
          </a:p>
          <a:p>
            <a:pPr marL="324000" indent="-324000">
              <a:spcBef>
                <a:spcPts val="300"/>
              </a:spcBef>
              <a:buFont typeface="Wingdings" pitchFamily="2" charset="2"/>
              <a:buAutoNum type="arabicPeriod"/>
            </a:pPr>
            <a:endParaRPr lang="pt-BR" sz="2000" b="0" dirty="0" smtClean="0"/>
          </a:p>
          <a:p>
            <a:pPr marL="324000" indent="-324000">
              <a:spcBef>
                <a:spcPts val="300"/>
              </a:spcBef>
            </a:pPr>
            <a:endParaRPr lang="pt-BR" sz="2000" b="0" dirty="0" smtClean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19853" y="6520140"/>
            <a:ext cx="1041889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118-119}</a:t>
            </a:r>
            <a:endParaRPr lang="pt-BR" dirty="0"/>
          </a:p>
        </p:txBody>
      </p:sp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5931806" y="5172888"/>
            <a:ext cx="596900" cy="2667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31866" y="4523016"/>
            <a:ext cx="1936570" cy="974634"/>
          </a:xfrm>
          <a:prstGeom prst="wedgeRoundRectCallout">
            <a:avLst>
              <a:gd name="adj1" fmla="val 243434"/>
              <a:gd name="adj2" fmla="val 31449"/>
              <a:gd name="adj3" fmla="val 16667"/>
            </a:avLst>
          </a:prstGeom>
          <a:noFill/>
          <a:ln w="1270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marL="182563" indent="-182563">
              <a:lnSpc>
                <a:spcPct val="95000"/>
              </a:lnSpc>
              <a:spcBef>
                <a:spcPts val="300"/>
              </a:spcBef>
            </a:pPr>
            <a:r>
              <a:rPr lang="pt-BR" b="0" i="1" dirty="0" smtClean="0"/>
              <a:t>Note o valor apresentado:</a:t>
            </a:r>
            <a:r>
              <a:rPr lang="pt-BR" b="0" i="1" dirty="0"/>
              <a:t/>
            </a:r>
            <a:br>
              <a:rPr lang="pt-BR" b="0" i="1" dirty="0"/>
            </a:br>
            <a:r>
              <a:rPr lang="pt-BR" b="0" i="1" dirty="0"/>
              <a:t>0,48 ou 48%</a:t>
            </a:r>
            <a:endParaRPr lang="pt-BR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8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9" grpId="0" animBg="1"/>
      <p:bldP spid="6" grpId="0" animBg="1"/>
    </p:bldLst>
  </p:timing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3902191520</TotalTime>
  <Pages>30</Pages>
  <Words>702</Words>
  <Application>Microsoft Office PowerPoint</Application>
  <PresentationFormat>Papel Carta (216 x 279 mm)</PresentationFormat>
  <Paragraphs>108</Paragraphs>
  <Slides>23</Slides>
  <Notes>23</Notes>
  <HiddenSlides>0</HiddenSlides>
  <MMClips>0</MMClips>
  <ScaleCrop>false</ScaleCrop>
  <HeadingPairs>
    <vt:vector size="8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8" baseType="lpstr">
      <vt:lpstr>Arial</vt:lpstr>
      <vt:lpstr>Times New Roman</vt:lpstr>
      <vt:lpstr>Wingdings</vt:lpstr>
      <vt:lpstr>Ppt</vt:lpstr>
      <vt:lpstr>Picture</vt:lpstr>
      <vt:lpstr>Bancas LeiaBem - Sumário</vt:lpstr>
      <vt:lpstr>Dados - Enunciado</vt:lpstr>
      <vt:lpstr>Estrutura do problema na Planilha</vt:lpstr>
      <vt:lpstr>Pergunta 1)</vt:lpstr>
      <vt:lpstr>Pergunta 2)</vt:lpstr>
      <vt:lpstr>Pergunta 3)</vt:lpstr>
      <vt:lpstr>Pergunta 4) Trabalhando com tabelas (Procura e Referência)</vt:lpstr>
      <vt:lpstr>Procura em tabela – função PROCV</vt:lpstr>
      <vt:lpstr>PROCV - Argumentos</vt:lpstr>
      <vt:lpstr>Pergunta 5)</vt:lpstr>
      <vt:lpstr>Exercícios de Funções: 07_05 a 07_08</vt:lpstr>
      <vt:lpstr>Exercícios Extras: 07_09 a 07_12</vt:lpstr>
      <vt:lpstr>Apresentação do PowerPoint</vt:lpstr>
      <vt:lpstr>Sol07_09Sabesp</vt:lpstr>
      <vt:lpstr>Apresentação do PowerPoint</vt:lpstr>
      <vt:lpstr>Sol07_10IRlinear</vt:lpstr>
      <vt:lpstr>Sol07_10IRlinear</vt:lpstr>
      <vt:lpstr>Sol07_10IRlinear</vt:lpstr>
      <vt:lpstr>Exercício: 07_11IRPF</vt:lpstr>
      <vt:lpstr>Sol07_11IRPF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1064</cp:revision>
  <cp:lastPrinted>2000-03-11T17:21:56Z</cp:lastPrinted>
  <dcterms:created xsi:type="dcterms:W3CDTF">1996-12-31T19:37:38Z</dcterms:created>
  <dcterms:modified xsi:type="dcterms:W3CDTF">2016-01-26T21:01:17Z</dcterms:modified>
</cp:coreProperties>
</file>