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767" r:id="rId2"/>
    <p:sldId id="781" r:id="rId3"/>
    <p:sldId id="782" r:id="rId4"/>
    <p:sldId id="783" r:id="rId5"/>
    <p:sldId id="784" r:id="rId6"/>
    <p:sldId id="785" r:id="rId7"/>
    <p:sldId id="786" r:id="rId8"/>
    <p:sldId id="787" r:id="rId9"/>
    <p:sldId id="788" r:id="rId10"/>
    <p:sldId id="789" r:id="rId11"/>
    <p:sldId id="790" r:id="rId12"/>
    <p:sldId id="791" r:id="rId13"/>
    <p:sldId id="792" r:id="rId14"/>
    <p:sldId id="793" r:id="rId15"/>
    <p:sldId id="794" r:id="rId16"/>
    <p:sldId id="795" r:id="rId17"/>
    <p:sldId id="811" r:id="rId18"/>
    <p:sldId id="797" r:id="rId19"/>
    <p:sldId id="798" r:id="rId20"/>
    <p:sldId id="799" r:id="rId21"/>
    <p:sldId id="800" r:id="rId22"/>
    <p:sldId id="801" r:id="rId23"/>
    <p:sldId id="802" r:id="rId24"/>
    <p:sldId id="803" r:id="rId25"/>
    <p:sldId id="805" r:id="rId26"/>
    <p:sldId id="773" r:id="rId27"/>
  </p:sldIdLst>
  <p:sldSz cx="9144000" cy="6858000" type="letter"/>
  <p:notesSz cx="7099300" cy="102346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pt-BR"/>
    </a:defPPr>
    <a:lvl1pPr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3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2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00CC"/>
    <a:srgbClr val="000099"/>
    <a:srgbClr val="66FF33"/>
    <a:srgbClr val="FFFF66"/>
    <a:srgbClr val="CC0000"/>
    <a:srgbClr val="FF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1669" autoAdjust="0"/>
    <p:restoredTop sz="97405" autoAdjust="0"/>
  </p:normalViewPr>
  <p:slideViewPr>
    <p:cSldViewPr snapToGrid="0">
      <p:cViewPr varScale="1">
        <p:scale>
          <a:sx n="81" d="100"/>
          <a:sy n="81" d="100"/>
        </p:scale>
        <p:origin x="984" y="54"/>
      </p:cViewPr>
      <p:guideLst>
        <p:guide orient="horz" pos="2532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552" y="48"/>
      </p:cViewPr>
      <p:guideLst>
        <p:guide orient="horz" pos="3222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 descr="FGV-EAESP horizontal 3 col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946" y="262298"/>
            <a:ext cx="962904" cy="63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670864" y="312238"/>
            <a:ext cx="5918340" cy="23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561" tIns="45596" rIns="89561" bIns="45596">
            <a:spAutoFit/>
          </a:bodyPr>
          <a:lstStyle/>
          <a:p>
            <a:pPr marL="189133" defTabSz="890758">
              <a:lnSpc>
                <a:spcPct val="90000"/>
              </a:lnSpc>
              <a:tabLst>
                <a:tab pos="5512326" algn="r"/>
                <a:tab pos="6032443" algn="r"/>
              </a:tabLst>
            </a:pPr>
            <a:r>
              <a:rPr lang="pt-BR" sz="1000" b="0" dirty="0">
                <a:solidFill>
                  <a:schemeClr val="tx2"/>
                </a:solidFill>
                <a:effectLst/>
              </a:rPr>
              <a:t>                         </a:t>
            </a:r>
            <a:r>
              <a:rPr lang="pt-BR" sz="1000" b="0" dirty="0" smtClean="0">
                <a:solidFill>
                  <a:schemeClr val="tx2"/>
                </a:solidFill>
              </a:rPr>
              <a:t>Excel </a:t>
            </a:r>
            <a:r>
              <a:rPr lang="pt-BR" sz="1000" b="0" dirty="0">
                <a:solidFill>
                  <a:schemeClr val="tx2"/>
                </a:solidFill>
              </a:rPr>
              <a:t>na prática, Fernando S. Meirelles, </a:t>
            </a:r>
            <a:r>
              <a:rPr lang="pt-BR" sz="1000" b="0" dirty="0" smtClean="0">
                <a:solidFill>
                  <a:schemeClr val="tx2"/>
                </a:solidFill>
              </a:rPr>
              <a:t>2016 </a:t>
            </a:r>
            <a:r>
              <a:rPr lang="pt-BR" sz="1000" b="0" dirty="0" smtClean="0">
                <a:solidFill>
                  <a:schemeClr val="tx1"/>
                </a:solidFill>
              </a:rPr>
              <a:t>  </a:t>
            </a:r>
            <a:r>
              <a:rPr lang="pt-BR" sz="1000" b="0" dirty="0">
                <a:solidFill>
                  <a:schemeClr val="tx1"/>
                </a:solidFill>
              </a:rPr>
              <a:t>	 c</a:t>
            </a:r>
            <a:r>
              <a:rPr lang="pt-BR" sz="1000" b="0" dirty="0" smtClean="0">
                <a:solidFill>
                  <a:schemeClr val="tx1"/>
                </a:solidFill>
                <a:effectLst/>
              </a:rPr>
              <a:t>.</a:t>
            </a:r>
            <a:fld id="{21137733-1644-4D93-968C-8143841C8F21}" type="slidenum">
              <a:rPr lang="pt-BR" sz="1000" b="0">
                <a:solidFill>
                  <a:schemeClr val="tx2"/>
                </a:solidFill>
                <a:effectLst/>
              </a:rPr>
              <a:pPr marL="189133" defTabSz="890758">
                <a:lnSpc>
                  <a:spcPct val="90000"/>
                </a:lnSpc>
                <a:tabLst>
                  <a:tab pos="5512326" algn="r"/>
                  <a:tab pos="6032443" algn="r"/>
                </a:tabLst>
              </a:pPr>
              <a:t>‹nº›</a:t>
            </a:fld>
            <a:endParaRPr lang="pt-BR" sz="1000" b="0" dirty="0">
              <a:solidFill>
                <a:schemeClr val="tx2"/>
              </a:solidFill>
              <a:effectLst/>
            </a:endParaRPr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1917700" y="522477"/>
            <a:ext cx="4520718" cy="488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856" tIns="43928" rIns="87856" bIns="43928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956454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106631" y="9752328"/>
            <a:ext cx="889122" cy="275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599" tIns="47142" rIns="92599" bIns="47142">
            <a:spAutoFit/>
          </a:bodyPr>
          <a:lstStyle/>
          <a:p>
            <a:pPr algn="ctr" defTabSz="917456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sz="1300" b="0" dirty="0">
                <a:solidFill>
                  <a:schemeClr val="tx1"/>
                </a:solidFill>
              </a:rPr>
              <a:t>Page </a:t>
            </a:r>
            <a:fld id="{B6A75BB9-6ACB-4F30-9341-F80E2A230550}" type="slidenum">
              <a:rPr lang="pt-BR" sz="1300" b="0">
                <a:solidFill>
                  <a:schemeClr val="tx1"/>
                </a:solidFill>
              </a:rPr>
              <a:pPr algn="ctr" defTabSz="917456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‹nº›</a:t>
            </a:fld>
            <a:endParaRPr lang="pt-BR" sz="1300" b="0" dirty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6950" y="771525"/>
            <a:ext cx="5111750" cy="38338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418" y="4865165"/>
            <a:ext cx="5210467" cy="460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66" tIns="47142" rIns="95966" bIns="471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23916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717575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874205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347290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3714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190234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1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038551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3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28059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5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939579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5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693119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7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234029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9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65406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75206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064924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932406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912575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3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666420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62967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123587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244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55146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1742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30967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09135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8805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464783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91341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4295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6105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1613" y="590550"/>
            <a:ext cx="1978025" cy="5922963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14363" y="590550"/>
            <a:ext cx="5784850" cy="5922963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2559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7368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528366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388143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81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5281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00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265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992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629077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58741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3900" y="590550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Slide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3" y="1752600"/>
            <a:ext cx="7915275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Body Text</a:t>
            </a:r>
          </a:p>
          <a:p>
            <a:pPr lvl="2"/>
            <a:r>
              <a:rPr lang="pt-BR" smtClean="0"/>
              <a:t>Body Text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339933"/>
        </a:buClr>
        <a:buSzPct val="100000"/>
        <a:buFont typeface="Wingdings" pitchFamily="2" charset="2"/>
        <a:buChar char="ü"/>
        <a:defRPr sz="24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Font typeface="Wingdings" pitchFamily="2" charset="2"/>
        <a:buChar char="ü"/>
        <a:defRPr sz="21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20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43050" indent="-1714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002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4574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146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3718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290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226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15558"/>
            <a:ext cx="7658100" cy="933450"/>
          </a:xfrm>
        </p:spPr>
        <p:txBody>
          <a:bodyPr/>
          <a:lstStyle/>
          <a:p>
            <a:r>
              <a:rPr lang="pt-BR" dirty="0" smtClean="0"/>
              <a:t>TeleVídeo3 </a:t>
            </a:r>
            <a:r>
              <a:rPr lang="pt-BR" dirty="0"/>
              <a:t>- Sumário</a:t>
            </a:r>
          </a:p>
        </p:txBody>
      </p:sp>
      <p:sp>
        <p:nvSpPr>
          <p:cNvPr id="1076227" name="Rectangle 3"/>
          <p:cNvSpPr>
            <a:spLocks noChangeArrowheads="1"/>
          </p:cNvSpPr>
          <p:nvPr/>
        </p:nvSpPr>
        <p:spPr bwMode="auto">
          <a:xfrm>
            <a:off x="89412" y="1005841"/>
            <a:ext cx="8800602" cy="5596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Projeções trimestrais para exercícios futuros: </a:t>
            </a: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Capítulo 6 </a:t>
            </a:r>
            <a:endParaRPr lang="pt-BR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457200" indent="-457200">
              <a:lnSpc>
                <a:spcPct val="90000"/>
              </a:lnSpc>
              <a:spcBef>
                <a:spcPts val="1000"/>
              </a:spcBef>
            </a:pP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Planilhas parciais em </a:t>
            </a:r>
            <a:r>
              <a:rPr lang="pt-BR" sz="2400" b="0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www.fgv.br/cia/excel</a:t>
            </a:r>
            <a:r>
              <a:rPr lang="pt-BR" sz="24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t-BR" sz="24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pt-BR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06_01</a:t>
            </a:r>
            <a:r>
              <a:rPr lang="pt-BR" sz="24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TeleVideo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... 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06_20TeleVideo)</a:t>
            </a:r>
            <a:endParaRPr lang="pt-BR" sz="2400" b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itchFamily="2" charset="2"/>
              <a:buAutoNum type="arabicPeriod"/>
            </a:pPr>
            <a:r>
              <a:rPr lang="pt-BR" sz="2400" b="0" dirty="0"/>
              <a:t>Modelagem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itchFamily="2" charset="2"/>
              <a:buAutoNum type="arabicPeriod"/>
            </a:pPr>
            <a:r>
              <a:rPr lang="pt-BR" sz="2400" b="0" dirty="0"/>
              <a:t>Estruturar o problema na Planilha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itchFamily="2" charset="2"/>
              <a:buAutoNum type="arabicPeriod"/>
            </a:pPr>
            <a:r>
              <a:rPr lang="pt-BR" sz="2400" b="0" dirty="0"/>
              <a:t>Pasta de trabalho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itchFamily="2" charset="2"/>
              <a:buAutoNum type="arabicPeriod"/>
            </a:pPr>
            <a:r>
              <a:rPr lang="pt-BR" sz="2400" b="0" dirty="0"/>
              <a:t>Funções lógicas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itchFamily="2" charset="2"/>
              <a:buAutoNum type="arabicPeriod"/>
            </a:pPr>
            <a:r>
              <a:rPr lang="pt-BR" sz="2400" b="0" dirty="0"/>
              <a:t>Vínculo de dados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itchFamily="2" charset="2"/>
              <a:buAutoNum type="arabicPeriod"/>
            </a:pPr>
            <a:r>
              <a:rPr lang="pt-BR" sz="2400" b="0" dirty="0"/>
              <a:t>Comentários e movimentação de pastas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itchFamily="2" charset="2"/>
              <a:buAutoNum type="arabicPeriod"/>
            </a:pPr>
            <a:r>
              <a:rPr lang="pt-BR" sz="2400" b="0" dirty="0"/>
              <a:t>Editando </a:t>
            </a:r>
            <a:r>
              <a:rPr lang="pt-BR" sz="2400" b="0" dirty="0" smtClean="0"/>
              <a:t>gráficos		</a:t>
            </a:r>
            <a:endParaRPr lang="pt-BR" sz="2400" b="0" dirty="0"/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itchFamily="2" charset="2"/>
              <a:buAutoNum type="arabicPeriod"/>
            </a:pPr>
            <a:r>
              <a:rPr lang="pt-BR" sz="2400" b="0" dirty="0"/>
              <a:t>Cenários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</a:pPr>
            <a:r>
              <a:rPr lang="pt-BR" sz="2400" dirty="0" smtClean="0"/>
              <a:t>Exercício </a:t>
            </a:r>
            <a:r>
              <a:rPr lang="pt-BR" sz="2400" dirty="0"/>
              <a:t>de </a:t>
            </a:r>
            <a:r>
              <a:rPr lang="pt-BR" sz="2400" dirty="0" smtClean="0"/>
              <a:t>fixação:</a:t>
            </a:r>
            <a:r>
              <a:rPr lang="pt-BR" sz="2400" b="0" dirty="0" smtClean="0"/>
              <a:t> </a:t>
            </a:r>
            <a:r>
              <a:rPr lang="pt-BR" sz="2400" b="0" i="1" dirty="0"/>
              <a:t>Patrícia &amp; Maurício </a:t>
            </a:r>
            <a:r>
              <a:rPr lang="pt-BR" sz="2400" b="0" i="1" dirty="0" smtClean="0"/>
              <a:t>(6.20) {pág. 112}</a:t>
            </a:r>
            <a:endParaRPr lang="pt-BR" sz="2400" b="0" i="1" dirty="0"/>
          </a:p>
        </p:txBody>
      </p:sp>
      <p:sp>
        <p:nvSpPr>
          <p:cNvPr id="1076228" name="Text Box 4"/>
          <p:cNvSpPr txBox="1">
            <a:spLocks noChangeArrowheads="1"/>
          </p:cNvSpPr>
          <p:nvPr/>
        </p:nvSpPr>
        <p:spPr bwMode="auto">
          <a:xfrm>
            <a:off x="-14138" y="6524727"/>
            <a:ext cx="943336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sz="1600" b="0" dirty="0" smtClean="0">
                <a:solidFill>
                  <a:srgbClr val="0000CC"/>
                </a:solidFill>
              </a:rPr>
              <a:t>{83-112}</a:t>
            </a:r>
            <a:endParaRPr lang="pt-BR" sz="1600" b="0" dirty="0">
              <a:solidFill>
                <a:srgbClr val="0000CC"/>
              </a:solidFill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028122" y="1818895"/>
            <a:ext cx="2073600" cy="2759269"/>
          </a:xfrm>
          <a:prstGeom prst="wedgeRectCallout">
            <a:avLst>
              <a:gd name="adj1" fmla="val -47447"/>
              <a:gd name="adj2" fmla="val -65294"/>
            </a:avLst>
          </a:prstGeom>
          <a:noFill/>
          <a:ln w="1270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0510" y="1849607"/>
            <a:ext cx="2010265" cy="2707292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2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14301"/>
            <a:ext cx="7658100" cy="80010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Fórmulas e Cópia</a:t>
            </a:r>
          </a:p>
        </p:txBody>
      </p:sp>
      <p:sp>
        <p:nvSpPr>
          <p:cNvPr id="1080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84" y="497409"/>
            <a:ext cx="4695972" cy="5651500"/>
          </a:xfrm>
          <a:noFill/>
        </p:spPr>
        <p:txBody>
          <a:bodyPr/>
          <a:lstStyle/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000" dirty="0" smtClean="0">
                <a:effectLst/>
              </a:rPr>
              <a:t>Entre </a:t>
            </a:r>
            <a:r>
              <a:rPr lang="pt-BR" sz="2000" dirty="0">
                <a:effectLst/>
              </a:rPr>
              <a:t>com as fórmulas e copie: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</a:pPr>
            <a:r>
              <a:rPr lang="pt-BR" sz="2000" b="0" dirty="0" smtClean="0">
                <a:effectLst/>
              </a:rPr>
              <a:t>Utilize a rolagem de nomes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e/ou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Usar em Fórmulas</a:t>
            </a:r>
            <a:endParaRPr lang="pt-BR" sz="2000" u="sng" dirty="0">
              <a:solidFill>
                <a:srgbClr val="006600"/>
              </a:solidFill>
              <a:effectLst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 smtClean="0">
                <a:solidFill>
                  <a:srgbClr val="006600"/>
                </a:solidFill>
                <a:effectLst/>
              </a:rPr>
              <a:t>C5 </a:t>
            </a:r>
            <a:r>
              <a:rPr lang="pt-BR" sz="1700" b="0" dirty="0">
                <a:solidFill>
                  <a:srgbClr val="006600"/>
                </a:solidFill>
                <a:effectLst/>
              </a:rPr>
              <a:t>= B5; </a:t>
            </a:r>
            <a:r>
              <a:rPr lang="pt-BR" sz="1700" b="0" dirty="0" smtClean="0">
                <a:solidFill>
                  <a:srgbClr val="006600"/>
                </a:solidFill>
                <a:effectLst/>
              </a:rPr>
              <a:t>C6=B6 </a:t>
            </a:r>
            <a:r>
              <a:rPr lang="pt-BR" sz="1700" b="0" dirty="0">
                <a:solidFill>
                  <a:srgbClr val="006600"/>
                </a:solidFill>
                <a:effectLst/>
              </a:rPr>
              <a:t>e </a:t>
            </a:r>
            <a:r>
              <a:rPr lang="pt-BR" sz="1700" b="0" dirty="0" smtClean="0">
                <a:solidFill>
                  <a:srgbClr val="006600"/>
                </a:solidFill>
                <a:effectLst/>
              </a:rPr>
              <a:t>C7=Receita-CMV=C5-C6</a:t>
            </a:r>
            <a:endParaRPr lang="pt-BR" sz="1700" b="0" dirty="0">
              <a:solidFill>
                <a:srgbClr val="006600"/>
              </a:solidFill>
              <a:effectLst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 smtClean="0">
                <a:solidFill>
                  <a:srgbClr val="006600"/>
                </a:solidFill>
                <a:effectLst/>
              </a:rPr>
              <a:t>C8 </a:t>
            </a:r>
            <a:r>
              <a:rPr lang="pt-BR" sz="1700" b="0" dirty="0">
                <a:solidFill>
                  <a:srgbClr val="006600"/>
                </a:solidFill>
                <a:effectLst/>
              </a:rPr>
              <a:t>= </a:t>
            </a:r>
            <a:r>
              <a:rPr lang="pt-BR" sz="1700" b="0" dirty="0" smtClean="0">
                <a:solidFill>
                  <a:srgbClr val="006600"/>
                </a:solidFill>
                <a:effectLst/>
              </a:rPr>
              <a:t>Receita*H_DESP_COM = C$5*$B8</a:t>
            </a:r>
            <a:endParaRPr lang="pt-BR" sz="1700" b="0" dirty="0">
              <a:solidFill>
                <a:srgbClr val="006600"/>
              </a:solidFill>
              <a:effectLst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 smtClean="0">
                <a:solidFill>
                  <a:srgbClr val="006600"/>
                </a:solidFill>
                <a:effectLst/>
              </a:rPr>
              <a:t>C9 </a:t>
            </a:r>
            <a:r>
              <a:rPr lang="pt-BR" sz="1700" b="0" dirty="0">
                <a:solidFill>
                  <a:srgbClr val="006600"/>
                </a:solidFill>
                <a:effectLst/>
              </a:rPr>
              <a:t>= </a:t>
            </a:r>
            <a:r>
              <a:rPr lang="pt-BR" sz="1700" b="0" dirty="0" smtClean="0">
                <a:solidFill>
                  <a:srgbClr val="006600"/>
                </a:solidFill>
                <a:effectLst/>
              </a:rPr>
              <a:t>Receita*H_DESP_ADM = C$5*$B9</a:t>
            </a:r>
            <a:endParaRPr lang="pt-BR" sz="1700" b="0" dirty="0">
              <a:solidFill>
                <a:srgbClr val="006600"/>
              </a:solidFill>
              <a:effectLst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>
                <a:solidFill>
                  <a:srgbClr val="006600"/>
                </a:solidFill>
                <a:effectLst/>
              </a:rPr>
              <a:t>C10 = </a:t>
            </a:r>
            <a:r>
              <a:rPr lang="pt-BR" sz="1700" b="0" dirty="0" smtClean="0">
                <a:solidFill>
                  <a:srgbClr val="006600"/>
                </a:solidFill>
                <a:effectLst/>
              </a:rPr>
              <a:t>Receita*H_DESP_FIN = C$5*$B10</a:t>
            </a:r>
            <a:endParaRPr lang="pt-BR" sz="1700" b="0" dirty="0">
              <a:solidFill>
                <a:srgbClr val="006600"/>
              </a:solidFill>
              <a:effectLst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>
                <a:solidFill>
                  <a:srgbClr val="006600"/>
                </a:solidFill>
                <a:effectLst/>
              </a:rPr>
              <a:t>C11 = </a:t>
            </a:r>
            <a:r>
              <a:rPr lang="pt-BR" sz="1700" b="0" dirty="0" smtClean="0">
                <a:solidFill>
                  <a:srgbClr val="006600"/>
                </a:solidFill>
                <a:effectLst/>
              </a:rPr>
              <a:t>nada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 smtClean="0">
                <a:solidFill>
                  <a:srgbClr val="006600"/>
                </a:solidFill>
                <a:effectLst/>
              </a:rPr>
              <a:t>C12 </a:t>
            </a:r>
            <a:r>
              <a:rPr lang="pt-BR" sz="1700" b="0" dirty="0">
                <a:solidFill>
                  <a:srgbClr val="006600"/>
                </a:solidFill>
                <a:effectLst/>
              </a:rPr>
              <a:t>= </a:t>
            </a:r>
            <a:r>
              <a:rPr lang="pt-BR" sz="1700" b="0" dirty="0" smtClean="0">
                <a:solidFill>
                  <a:srgbClr val="006600"/>
                </a:solidFill>
                <a:effectLst/>
              </a:rPr>
              <a:t>H_OUTS_DESP = $B12</a:t>
            </a:r>
            <a:endParaRPr lang="pt-BR" sz="1700" b="0" dirty="0">
              <a:solidFill>
                <a:srgbClr val="006600"/>
              </a:solidFill>
              <a:effectLst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>
                <a:solidFill>
                  <a:srgbClr val="006600"/>
                </a:solidFill>
                <a:effectLst/>
              </a:rPr>
              <a:t>C13 = </a:t>
            </a:r>
            <a:r>
              <a:rPr lang="pt-BR" sz="1700" b="0" dirty="0" smtClean="0">
                <a:solidFill>
                  <a:srgbClr val="006600"/>
                </a:solidFill>
                <a:effectLst/>
              </a:rPr>
              <a:t>Receita*H_REC_FIN = C$5*$B13</a:t>
            </a:r>
            <a:endParaRPr lang="pt-BR" sz="1700" b="0" dirty="0">
              <a:solidFill>
                <a:srgbClr val="006600"/>
              </a:solidFill>
              <a:effectLst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>
                <a:solidFill>
                  <a:srgbClr val="006600"/>
                </a:solidFill>
                <a:effectLst/>
              </a:rPr>
              <a:t>C14 = </a:t>
            </a:r>
            <a:r>
              <a:rPr lang="pt-BR" sz="1600" b="0" dirty="0" smtClean="0">
                <a:solidFill>
                  <a:srgbClr val="006600"/>
                </a:solidFill>
                <a:effectLst/>
              </a:rPr>
              <a:t>Lucro_bruto-Desp_com ...+Rec_fin...</a:t>
            </a:r>
            <a:endParaRPr lang="pt-BR" sz="1600" b="0" dirty="0">
              <a:solidFill>
                <a:srgbClr val="006600"/>
              </a:solidFill>
              <a:effectLst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>
                <a:solidFill>
                  <a:srgbClr val="006600"/>
                </a:solidFill>
                <a:effectLst/>
              </a:rPr>
              <a:t>C15 = </a:t>
            </a:r>
            <a:r>
              <a:rPr lang="pt-BR" sz="1700" b="0" dirty="0" smtClean="0">
                <a:solidFill>
                  <a:srgbClr val="006600"/>
                </a:solidFill>
                <a:effectLst/>
              </a:rPr>
              <a:t>nada </a:t>
            </a:r>
            <a:endParaRPr lang="pt-BR" sz="1700" b="0" dirty="0">
              <a:solidFill>
                <a:srgbClr val="006600"/>
              </a:solidFill>
              <a:effectLst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 smtClean="0">
                <a:solidFill>
                  <a:srgbClr val="006600"/>
                </a:solidFill>
                <a:effectLst/>
              </a:rPr>
              <a:t>C16 </a:t>
            </a:r>
            <a:r>
              <a:rPr lang="pt-BR" sz="1700" b="0" dirty="0">
                <a:solidFill>
                  <a:srgbClr val="006600"/>
                </a:solidFill>
                <a:effectLst/>
              </a:rPr>
              <a:t>= </a:t>
            </a:r>
            <a:r>
              <a:rPr lang="pt-BR" sz="1700" b="0" dirty="0" smtClean="0">
                <a:solidFill>
                  <a:srgbClr val="006600"/>
                </a:solidFill>
                <a:effectLst/>
              </a:rPr>
              <a:t>Lucro_operacional+Outras_receitas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 smtClean="0">
                <a:solidFill>
                  <a:srgbClr val="006600"/>
                </a:solidFill>
                <a:effectLst/>
              </a:rPr>
              <a:t>C17 = Lucro_tributável*H_IMP_RENDA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 smtClean="0">
                <a:solidFill>
                  <a:srgbClr val="006600"/>
                </a:solidFill>
                <a:effectLst/>
              </a:rPr>
              <a:t>C18 </a:t>
            </a:r>
            <a:r>
              <a:rPr lang="pt-BR" sz="1700" b="0" dirty="0">
                <a:solidFill>
                  <a:srgbClr val="006600"/>
                </a:solidFill>
                <a:effectLst/>
              </a:rPr>
              <a:t>= </a:t>
            </a:r>
            <a:r>
              <a:rPr lang="pt-BR" sz="1700" b="0" dirty="0" smtClean="0">
                <a:solidFill>
                  <a:srgbClr val="006600"/>
                </a:solidFill>
                <a:effectLst/>
              </a:rPr>
              <a:t>Lucro_tributável-Imp_renda =C16*C17</a:t>
            </a:r>
            <a:endParaRPr lang="pt-BR" sz="1700" b="0" dirty="0">
              <a:solidFill>
                <a:srgbClr val="006600"/>
              </a:solidFill>
              <a:effectLst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None/>
            </a:pPr>
            <a:r>
              <a:rPr lang="es-ES" sz="1700" dirty="0">
                <a:solidFill>
                  <a:srgbClr val="006600"/>
                </a:solidFill>
                <a:effectLst/>
              </a:rPr>
              <a:t>Copie C7:C18 para </a:t>
            </a:r>
            <a:r>
              <a:rPr lang="es-ES" sz="1700" dirty="0" smtClean="0">
                <a:solidFill>
                  <a:srgbClr val="006600"/>
                </a:solidFill>
                <a:effectLst/>
              </a:rPr>
              <a:t>D7:D18</a:t>
            </a:r>
            <a:endParaRPr lang="es-ES" sz="1700" dirty="0">
              <a:solidFill>
                <a:srgbClr val="006600"/>
              </a:solidFill>
              <a:effectLst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-6020" y="6534822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{87-88</a:t>
            </a:r>
            <a:r>
              <a:rPr lang="pt-BR" dirty="0"/>
              <a:t>}</a:t>
            </a:r>
          </a:p>
        </p:txBody>
      </p:sp>
      <p:pic>
        <p:nvPicPr>
          <p:cNvPr id="973826" name="Picture 2" descr="C:\Users\Lili\Desktop\Apostila TI\A parte\Cap. 6\6.4 - 78 (2)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70400" y="4246560"/>
            <a:ext cx="4663326" cy="260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827" name="Picture 3" descr="C:\Users\Lili\Desktop\Apostila TI\A parte\Cap. 6\6.4 - 78.bmp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70400" y="693006"/>
            <a:ext cx="4673599" cy="348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7787526" y="1022133"/>
            <a:ext cx="1282700" cy="3175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9768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5246" y="6509591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{89}</a:t>
            </a:r>
            <a:endParaRPr lang="pt-BR" dirty="0"/>
          </a:p>
        </p:txBody>
      </p:sp>
      <p:pic>
        <p:nvPicPr>
          <p:cNvPr id="6" name="Picture 3" descr="C:\Users\Lili\Desktop\Apostila TI\A parte\Cap. 6\6.4 - 79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59100" y="1409472"/>
            <a:ext cx="6198932" cy="542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6700133" y="1889542"/>
            <a:ext cx="1387949" cy="3175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4501482" y="4562780"/>
            <a:ext cx="894964" cy="3175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499230" y="6065794"/>
            <a:ext cx="1282700" cy="3175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723900" y="-165100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>
              <a:buNone/>
            </a:pPr>
            <a:r>
              <a:rPr lang="pt-BR" sz="2800" dirty="0" smtClean="0">
                <a:effectLst/>
              </a:rPr>
              <a:t>Nomes das Hipóteses</a:t>
            </a:r>
            <a:endParaRPr lang="pt-BR" sz="2800" dirty="0">
              <a:effectLst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1820" y="622300"/>
            <a:ext cx="8756650" cy="815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60000" indent="-360000">
              <a:lnSpc>
                <a:spcPct val="100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000" b="0" dirty="0" smtClean="0">
                <a:effectLst/>
              </a:rPr>
              <a:t>Selecione: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D4:K4</a:t>
            </a:r>
            <a:r>
              <a:rPr lang="pt-BR" sz="2000" b="0" dirty="0" smtClean="0">
                <a:effectLst/>
              </a:rPr>
              <a:t> para definir as hipóteses de variação trimestral com o Comando: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Fórmulas</a:t>
            </a:r>
            <a:r>
              <a:rPr lang="pt-BR" sz="2000" b="0" dirty="0" smtClean="0">
                <a:effectLst/>
              </a:rPr>
              <a:t>: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Definir Nome</a:t>
            </a:r>
            <a:r>
              <a:rPr lang="pt-BR" sz="2000" b="0" dirty="0" smtClean="0">
                <a:effectLst/>
              </a:rPr>
              <a:t>: </a:t>
            </a:r>
            <a:r>
              <a:rPr lang="pt-BR" sz="2000" dirty="0" smtClean="0">
                <a:solidFill>
                  <a:schemeClr val="tx1"/>
                </a:solidFill>
                <a:effectLst/>
              </a:rPr>
              <a:t>Variacao </a:t>
            </a:r>
            <a:r>
              <a:rPr lang="pt-BR" sz="2000" b="0" dirty="0" smtClean="0">
                <a:effectLst/>
              </a:rPr>
              <a:t>e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OK</a:t>
            </a:r>
            <a:endParaRPr lang="pt-BR" b="0" i="1" dirty="0">
              <a:effectLst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25618" y="3970329"/>
            <a:ext cx="3616216" cy="1960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61950" indent="-361950">
              <a:lnSpc>
                <a:spcPct val="100000"/>
              </a:lnSpc>
              <a:spcBef>
                <a:spcPts val="600"/>
              </a:spcBef>
              <a:buFont typeface="+mj-lt"/>
              <a:buAutoNum type="arabicPeriod" startAt="2"/>
            </a:pPr>
            <a:r>
              <a:rPr lang="pt-BR" sz="2000" b="0" dirty="0" smtClean="0">
                <a:effectLst/>
              </a:rPr>
              <a:t>Entre com as fórmulas: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 smtClean="0">
                <a:solidFill>
                  <a:srgbClr val="006600"/>
                </a:solidFill>
                <a:effectLst/>
              </a:rPr>
              <a:t>D5 = C5*(1+Variacao) ou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 smtClean="0">
                <a:solidFill>
                  <a:srgbClr val="006600"/>
                </a:solidFill>
                <a:effectLst/>
              </a:rPr>
              <a:t>D5 = C5 + C5*$D4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dirty="0" smtClean="0">
                <a:solidFill>
                  <a:srgbClr val="006600"/>
                </a:solidFill>
                <a:effectLst/>
              </a:rPr>
              <a:t>Copie D5 em D6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es-ES" sz="1700" dirty="0" smtClean="0">
                <a:solidFill>
                  <a:srgbClr val="006600"/>
                </a:solidFill>
                <a:effectLst/>
              </a:rPr>
              <a:t>Copie </a:t>
            </a:r>
            <a:r>
              <a:rPr lang="pt-BR" sz="1700" dirty="0" smtClean="0">
                <a:solidFill>
                  <a:srgbClr val="006600"/>
                </a:solidFill>
                <a:effectLst/>
              </a:rPr>
              <a:t>D5:D18 para E5:K18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 smtClean="0">
                <a:solidFill>
                  <a:srgbClr val="006600"/>
                </a:solidFill>
                <a:effectLst/>
              </a:rPr>
              <a:t>D11 e H11=Receita*Indeniz.trabalh.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pt-BR" sz="1700" b="0" dirty="0" smtClean="0">
                <a:solidFill>
                  <a:srgbClr val="006600"/>
                </a:solidFill>
                <a:effectLst/>
              </a:rPr>
              <a:t>F15 e J15 = H_OUTS_REC</a:t>
            </a:r>
            <a:endParaRPr lang="pt-BR" sz="1700" b="0" dirty="0">
              <a:solidFill>
                <a:srgbClr val="00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7971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7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3970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Planilha – </a:t>
            </a:r>
            <a:r>
              <a:rPr lang="pt-BR" sz="2800" dirty="0" smtClean="0">
                <a:effectLst/>
              </a:rPr>
              <a:t>06_05TeleVideo</a:t>
            </a:r>
            <a:endParaRPr lang="pt-BR" sz="2800" dirty="0">
              <a:effectLst/>
            </a:endParaRPr>
          </a:p>
        </p:txBody>
      </p:sp>
      <p:sp>
        <p:nvSpPr>
          <p:cNvPr id="1024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5258" y="689931"/>
            <a:ext cx="7871142" cy="1329372"/>
          </a:xfrm>
        </p:spPr>
        <p:txBody>
          <a:bodyPr/>
          <a:lstStyle/>
          <a:p>
            <a:r>
              <a:rPr lang="pt-BR" sz="2000" b="0" dirty="0">
                <a:effectLst/>
              </a:rPr>
              <a:t>Confira a sua </a:t>
            </a:r>
            <a:r>
              <a:rPr lang="pt-BR" sz="2000" b="0" dirty="0" smtClean="0">
                <a:effectLst/>
              </a:rPr>
              <a:t>planilha, se </a:t>
            </a:r>
            <a:r>
              <a:rPr lang="pt-BR" sz="2000" b="0" dirty="0">
                <a:effectLst/>
              </a:rPr>
              <a:t>os resultados forem diferentes</a:t>
            </a:r>
            <a:r>
              <a:rPr lang="pt-BR" sz="2000" b="0" dirty="0" smtClean="0">
                <a:effectLst/>
              </a:rPr>
              <a:t>. 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Abra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06_05TeleVideo</a:t>
            </a:r>
            <a:endParaRPr lang="pt-BR" sz="2000" dirty="0">
              <a:solidFill>
                <a:srgbClr val="006600"/>
              </a:solidFill>
              <a:effectLst/>
            </a:endParaRPr>
          </a:p>
          <a:p>
            <a:r>
              <a:rPr lang="pt-BR" sz="2000" b="0" dirty="0">
                <a:effectLst/>
              </a:rPr>
              <a:t>Veja as células </a:t>
            </a:r>
            <a:r>
              <a:rPr lang="pt-BR" sz="2000" b="0" dirty="0" smtClean="0">
                <a:effectLst/>
              </a:rPr>
              <a:t>D17 </a:t>
            </a:r>
            <a:r>
              <a:rPr lang="pt-BR" sz="2000" b="0" dirty="0">
                <a:effectLst/>
              </a:rPr>
              <a:t>e </a:t>
            </a:r>
            <a:r>
              <a:rPr lang="pt-BR" sz="2000" b="0" dirty="0" smtClean="0">
                <a:effectLst/>
              </a:rPr>
              <a:t>H17</a:t>
            </a:r>
            <a:r>
              <a:rPr lang="pt-BR" sz="2000" b="0" dirty="0">
                <a:effectLst/>
              </a:rPr>
              <a:t>: </a:t>
            </a:r>
            <a:r>
              <a:rPr lang="pt-BR" sz="2000" b="0" dirty="0">
                <a:solidFill>
                  <a:srgbClr val="CC0000"/>
                </a:solidFill>
                <a:effectLst/>
              </a:rPr>
              <a:t>o imposto de renda ficou </a:t>
            </a:r>
            <a:r>
              <a:rPr lang="pt-BR" sz="2000" b="0" dirty="0" smtClean="0">
                <a:solidFill>
                  <a:srgbClr val="CC0000"/>
                </a:solidFill>
                <a:effectLst/>
              </a:rPr>
              <a:t>negativo, </a:t>
            </a:r>
            <a:r>
              <a:rPr lang="pt-BR" sz="2000" b="0" dirty="0">
                <a:effectLst/>
              </a:rPr>
              <a:t>devido ao lucro </a:t>
            </a:r>
            <a:r>
              <a:rPr lang="pt-BR" sz="2000" b="0" dirty="0" smtClean="0">
                <a:effectLst/>
              </a:rPr>
              <a:t>negativo. Como corrigir esse problema?</a:t>
            </a:r>
            <a:endParaRPr lang="pt-BR" sz="2000" b="0" dirty="0">
              <a:effectLst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58370" y="6526441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{90</a:t>
            </a:r>
            <a:r>
              <a:rPr lang="pt-BR" dirty="0"/>
              <a:t>}</a:t>
            </a:r>
          </a:p>
        </p:txBody>
      </p:sp>
      <p:pic>
        <p:nvPicPr>
          <p:cNvPr id="9697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867" y="2174283"/>
            <a:ext cx="8729133" cy="4676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3433346" y="6299206"/>
            <a:ext cx="899160" cy="462270"/>
          </a:xfrm>
          <a:prstGeom prst="ellipse">
            <a:avLst/>
          </a:prstGeom>
          <a:noFill/>
          <a:ln w="38100" cmpd="dbl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1383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050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1430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/>
              <a:t>Usando Funções</a:t>
            </a:r>
          </a:p>
        </p:txBody>
      </p:sp>
      <p:sp>
        <p:nvSpPr>
          <p:cNvPr id="1026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84" y="602160"/>
            <a:ext cx="8564563" cy="620141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pt-BR" sz="2000" dirty="0">
                <a:solidFill>
                  <a:srgbClr val="CC0000"/>
                </a:solidFill>
                <a:effectLst/>
                <a:latin typeface="+mj-lt"/>
                <a:ea typeface="+mj-ea"/>
                <a:cs typeface="+mj-cs"/>
              </a:rPr>
              <a:t>Funções Lógicas:</a:t>
            </a:r>
          </a:p>
          <a:p>
            <a:pPr>
              <a:lnSpc>
                <a:spcPct val="100000"/>
              </a:lnSpc>
              <a:spcBef>
                <a:spcPct val="25000"/>
              </a:spcBef>
            </a:pPr>
            <a:r>
              <a:rPr lang="pt-BR" sz="2000" b="0" dirty="0">
                <a:effectLst/>
              </a:rPr>
              <a:t>O problema de IR é de </a:t>
            </a:r>
            <a:r>
              <a:rPr lang="pt-BR" sz="2000" dirty="0">
                <a:effectLst/>
              </a:rPr>
              <a:t>decisão lógica</a:t>
            </a:r>
            <a:r>
              <a:rPr lang="pt-BR" sz="2000" b="0" dirty="0">
                <a:effectLst/>
              </a:rPr>
              <a:t>, do tipo </a:t>
            </a:r>
            <a:r>
              <a:rPr lang="pt-BR" sz="2000" b="0" i="1" dirty="0">
                <a:effectLst/>
              </a:rPr>
              <a:t>if...then...else</a:t>
            </a:r>
            <a:r>
              <a:rPr lang="pt-BR" sz="2000" b="0" dirty="0">
                <a:effectLst/>
              </a:rPr>
              <a:t>:</a:t>
            </a:r>
            <a:br>
              <a:rPr lang="pt-BR" sz="2000" b="0" dirty="0">
                <a:effectLst/>
              </a:rPr>
            </a:br>
            <a:r>
              <a:rPr lang="pt-BR" sz="2000" b="0" u="sng" dirty="0">
                <a:effectLst/>
              </a:rPr>
              <a:t>se</a:t>
            </a:r>
            <a:r>
              <a:rPr lang="pt-BR" sz="2000" b="0" dirty="0">
                <a:effectLst/>
              </a:rPr>
              <a:t> acontecer algo, </a:t>
            </a:r>
            <a:r>
              <a:rPr lang="pt-BR" sz="2000" b="0" u="sng" dirty="0">
                <a:effectLst/>
              </a:rPr>
              <a:t>então</a:t>
            </a:r>
            <a:r>
              <a:rPr lang="pt-BR" sz="2000" b="0" dirty="0">
                <a:effectLst/>
              </a:rPr>
              <a:t> faça isto; </a:t>
            </a:r>
            <a:r>
              <a:rPr lang="pt-BR" sz="2000" b="0" u="sng" dirty="0">
                <a:effectLst/>
              </a:rPr>
              <a:t>se não</a:t>
            </a:r>
            <a:r>
              <a:rPr lang="pt-BR" sz="2000" b="0" dirty="0">
                <a:effectLst/>
              </a:rPr>
              <a:t>, faça aquilo, no nosso caso:</a:t>
            </a:r>
            <a:br>
              <a:rPr lang="pt-BR" sz="2000" b="0" dirty="0">
                <a:effectLst/>
              </a:rPr>
            </a:br>
            <a:r>
              <a:rPr lang="pt-BR" sz="2000" b="0" dirty="0">
                <a:effectLst/>
              </a:rPr>
              <a:t>IR = </a:t>
            </a:r>
            <a:r>
              <a:rPr lang="pt-BR" sz="2000" b="0" u="sng" dirty="0">
                <a:effectLst/>
              </a:rPr>
              <a:t>se</a:t>
            </a:r>
            <a:r>
              <a:rPr lang="pt-BR" sz="2000" b="0" dirty="0">
                <a:effectLst/>
              </a:rPr>
              <a:t> o lucro for positivo, </a:t>
            </a:r>
            <a:r>
              <a:rPr lang="pt-BR" sz="2000" b="0" u="sng" dirty="0">
                <a:effectLst/>
              </a:rPr>
              <a:t>então</a:t>
            </a:r>
            <a:r>
              <a:rPr lang="pt-BR" sz="2000" b="0" dirty="0">
                <a:effectLst/>
              </a:rPr>
              <a:t> 35% * lucro tributável; </a:t>
            </a:r>
            <a:r>
              <a:rPr lang="pt-BR" sz="2000" b="0" u="sng" dirty="0">
                <a:effectLst/>
              </a:rPr>
              <a:t>se não</a:t>
            </a:r>
            <a:r>
              <a:rPr lang="pt-BR" sz="2000" b="0" dirty="0">
                <a:effectLst/>
              </a:rPr>
              <a:t>, 0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pt-BR" sz="2000" b="0" dirty="0">
                <a:effectLst/>
              </a:rPr>
              <a:t>Para iniciar uma função selecione a célula (C17) e acione </a:t>
            </a:r>
            <a:r>
              <a:rPr lang="pt-BR" sz="2000" dirty="0">
                <a:effectLst/>
              </a:rPr>
              <a:t>ferramenta de função</a:t>
            </a:r>
            <a:r>
              <a:rPr lang="pt-BR" sz="2000" b="0" dirty="0">
                <a:effectLst/>
              </a:rPr>
              <a:t> (</a:t>
            </a:r>
            <a:r>
              <a:rPr lang="pt-BR" sz="2000" b="0" i="1" dirty="0">
                <a:effectLst/>
              </a:rPr>
              <a:t>fx</a:t>
            </a:r>
            <a:r>
              <a:rPr lang="pt-BR" sz="2000" b="0" dirty="0">
                <a:effectLst/>
              </a:rPr>
              <a:t>) ou o </a:t>
            </a:r>
            <a:r>
              <a:rPr lang="pt-BR" sz="2000" b="0" dirty="0" smtClean="0">
                <a:effectLst/>
              </a:rPr>
              <a:t>comando Fórmulas: </a:t>
            </a:r>
            <a:r>
              <a:rPr lang="pt-BR" sz="2000" b="0" u="sng" dirty="0" smtClean="0">
                <a:effectLst/>
              </a:rPr>
              <a:t>Inserir Função:</a:t>
            </a:r>
            <a:r>
              <a:rPr lang="pt-BR" sz="2000" b="0" dirty="0" smtClean="0">
                <a:effectLst/>
              </a:rPr>
              <a:t> (</a:t>
            </a:r>
            <a:r>
              <a:rPr lang="pt-BR" sz="2000" b="0" i="1" dirty="0" smtClean="0">
                <a:effectLst/>
              </a:rPr>
              <a:t>fx</a:t>
            </a:r>
            <a:r>
              <a:rPr lang="pt-BR" sz="2000" b="0" dirty="0" smtClean="0">
                <a:effectLst/>
              </a:rPr>
              <a:t>)</a:t>
            </a:r>
            <a:endParaRPr lang="pt-BR" sz="2000" b="0" dirty="0">
              <a:effectLst/>
            </a:endParaRPr>
          </a:p>
          <a:p>
            <a:pPr>
              <a:lnSpc>
                <a:spcPct val="100000"/>
              </a:lnSpc>
              <a:spcBef>
                <a:spcPct val="25000"/>
              </a:spcBef>
            </a:pPr>
            <a:r>
              <a:rPr lang="pt-BR" sz="2000" b="0" dirty="0">
                <a:effectLst/>
              </a:rPr>
              <a:t>Na </a:t>
            </a:r>
            <a:r>
              <a:rPr lang="pt-BR" sz="2000" dirty="0">
                <a:effectLst/>
              </a:rPr>
              <a:t>caixa de diálogo</a:t>
            </a:r>
            <a:r>
              <a:rPr lang="pt-BR" sz="2000" b="0" dirty="0">
                <a:effectLst/>
              </a:rPr>
              <a:t> aberta: </a:t>
            </a:r>
            <a:r>
              <a:rPr lang="pt-BR" sz="2000" b="0" u="sng" dirty="0">
                <a:effectLst/>
              </a:rPr>
              <a:t>Categoria:</a:t>
            </a:r>
            <a:r>
              <a:rPr lang="pt-BR" sz="2000" b="0" dirty="0">
                <a:effectLst/>
              </a:rPr>
              <a:t> função </a:t>
            </a:r>
            <a:r>
              <a:rPr lang="pt-BR" sz="2000" b="0" u="sng" dirty="0">
                <a:effectLst/>
              </a:rPr>
              <a:t>Lógica:</a:t>
            </a:r>
            <a:r>
              <a:rPr lang="pt-BR" sz="2000" b="0" dirty="0">
                <a:effectLst/>
              </a:rPr>
              <a:t> </a:t>
            </a:r>
            <a:r>
              <a:rPr lang="pt-BR" sz="2000" b="0" u="sng" dirty="0">
                <a:effectLst/>
              </a:rPr>
              <a:t>SE</a:t>
            </a:r>
          </a:p>
          <a:p>
            <a:pPr>
              <a:lnSpc>
                <a:spcPct val="100000"/>
              </a:lnSpc>
              <a:spcBef>
                <a:spcPct val="25000"/>
              </a:spcBef>
              <a:buNone/>
            </a:pPr>
            <a:r>
              <a:rPr lang="pt-BR" sz="2000" dirty="0">
                <a:solidFill>
                  <a:srgbClr val="CC0000"/>
                </a:solidFill>
                <a:effectLst/>
                <a:latin typeface="+mj-lt"/>
                <a:ea typeface="+mj-ea"/>
                <a:cs typeface="+mj-cs"/>
              </a:rPr>
              <a:t>Operadores lógicos:</a:t>
            </a:r>
          </a:p>
          <a:p>
            <a:pPr lvl="1">
              <a:lnSpc>
                <a:spcPct val="100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pt-BR" sz="2000" b="0" dirty="0">
                <a:solidFill>
                  <a:srgbClr val="006600"/>
                </a:solidFill>
                <a:effectLst/>
              </a:rPr>
              <a:t>=</a:t>
            </a:r>
            <a:r>
              <a:rPr lang="pt-BR" sz="2000" b="0" dirty="0">
                <a:effectLst/>
              </a:rPr>
              <a:t>	igual a</a:t>
            </a:r>
          </a:p>
          <a:p>
            <a:pPr lvl="1">
              <a:lnSpc>
                <a:spcPct val="100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pt-BR" sz="2000" b="0" dirty="0">
                <a:solidFill>
                  <a:srgbClr val="006600"/>
                </a:solidFill>
                <a:effectLst/>
              </a:rPr>
              <a:t>&lt;</a:t>
            </a:r>
            <a:r>
              <a:rPr lang="pt-BR" sz="2000" b="0" dirty="0">
                <a:effectLst/>
              </a:rPr>
              <a:t>	menor que</a:t>
            </a:r>
          </a:p>
          <a:p>
            <a:pPr lvl="1">
              <a:lnSpc>
                <a:spcPct val="100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pt-BR" sz="2000" b="0" dirty="0">
                <a:solidFill>
                  <a:srgbClr val="006600"/>
                </a:solidFill>
                <a:effectLst/>
              </a:rPr>
              <a:t>&lt;=</a:t>
            </a:r>
            <a:r>
              <a:rPr lang="pt-BR" sz="2000" b="0" dirty="0">
                <a:effectLst/>
              </a:rPr>
              <a:t>	menor ou igual a </a:t>
            </a:r>
            <a:r>
              <a:rPr lang="pt-BR" sz="2000" b="0" dirty="0" smtClean="0">
                <a:effectLst/>
              </a:rPr>
              <a:t/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   (</a:t>
            </a:r>
            <a:r>
              <a:rPr lang="pt-BR" sz="2000" b="0" dirty="0">
                <a:effectLst/>
              </a:rPr>
              <a:t>sempre nesta ordem)</a:t>
            </a:r>
          </a:p>
          <a:p>
            <a:pPr lvl="1">
              <a:lnSpc>
                <a:spcPct val="100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pt-BR" sz="2000" b="0" dirty="0">
                <a:solidFill>
                  <a:srgbClr val="006600"/>
                </a:solidFill>
                <a:effectLst/>
              </a:rPr>
              <a:t>&gt;</a:t>
            </a:r>
            <a:r>
              <a:rPr lang="pt-BR" sz="2000" b="0" dirty="0">
                <a:effectLst/>
              </a:rPr>
              <a:t>	maior que</a:t>
            </a:r>
          </a:p>
          <a:p>
            <a:pPr lvl="1">
              <a:lnSpc>
                <a:spcPct val="100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pt-BR" sz="2000" b="0" dirty="0">
                <a:solidFill>
                  <a:srgbClr val="006600"/>
                </a:solidFill>
                <a:effectLst/>
              </a:rPr>
              <a:t>&gt;=</a:t>
            </a:r>
            <a:r>
              <a:rPr lang="pt-BR" sz="2000" b="0" dirty="0">
                <a:effectLst/>
              </a:rPr>
              <a:t>	maior ou igual a </a:t>
            </a:r>
            <a:r>
              <a:rPr lang="pt-BR" sz="2000" b="0" dirty="0" smtClean="0">
                <a:effectLst/>
              </a:rPr>
              <a:t/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   (</a:t>
            </a:r>
            <a:r>
              <a:rPr lang="pt-BR" sz="2000" b="0" dirty="0">
                <a:effectLst/>
              </a:rPr>
              <a:t>sempre nesta ordem</a:t>
            </a:r>
            <a:r>
              <a:rPr lang="pt-BR" sz="2000" b="0" dirty="0" smtClean="0">
                <a:effectLst/>
              </a:rPr>
              <a:t>)</a:t>
            </a:r>
          </a:p>
          <a:p>
            <a:pPr lvl="1">
              <a:lnSpc>
                <a:spcPct val="100000"/>
              </a:lnSpc>
              <a:spcBef>
                <a:spcPct val="10000"/>
              </a:spcBef>
              <a:buFont typeface="Symbol" pitchFamily="18" charset="2"/>
              <a:buNone/>
            </a:pPr>
            <a:r>
              <a:rPr lang="pt-BR" sz="2000" b="0" dirty="0">
                <a:solidFill>
                  <a:srgbClr val="006600"/>
                </a:solidFill>
                <a:effectLst/>
              </a:rPr>
              <a:t>&lt;&gt;</a:t>
            </a:r>
            <a:r>
              <a:rPr lang="pt-BR" sz="2000" b="0" dirty="0" smtClean="0">
                <a:effectLst/>
              </a:rPr>
              <a:t> diferente de (sempre nesta ordem)</a:t>
            </a:r>
          </a:p>
          <a:p>
            <a:pPr lvl="1">
              <a:lnSpc>
                <a:spcPct val="100000"/>
              </a:lnSpc>
              <a:spcBef>
                <a:spcPct val="10000"/>
              </a:spcBef>
              <a:buFont typeface="Symbol" pitchFamily="18" charset="2"/>
              <a:buNone/>
            </a:pPr>
            <a:r>
              <a:rPr lang="pt-BR" sz="2000" b="0" dirty="0" smtClean="0">
                <a:solidFill>
                  <a:srgbClr val="006600"/>
                </a:solidFill>
                <a:effectLst/>
              </a:rPr>
              <a:t>(  </a:t>
            </a:r>
            <a:r>
              <a:rPr lang="pt-BR" sz="2000" b="0" dirty="0">
                <a:solidFill>
                  <a:srgbClr val="006600"/>
                </a:solidFill>
                <a:effectLst/>
              </a:rPr>
              <a:t>)</a:t>
            </a:r>
            <a:r>
              <a:rPr lang="pt-BR" sz="2000" b="0" dirty="0">
                <a:effectLst/>
              </a:rPr>
              <a:t> parênteses para arranjar os parâmetros </a:t>
            </a:r>
            <a:r>
              <a:rPr lang="pt-BR" sz="2000" b="0" dirty="0" smtClean="0">
                <a:effectLst/>
              </a:rPr>
              <a:t>e a </a:t>
            </a:r>
            <a:r>
              <a:rPr lang="pt-BR" sz="2000" b="0" dirty="0">
                <a:effectLst/>
              </a:rPr>
              <a:t>sequência lógica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2225" y="6522560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{90</a:t>
            </a:r>
            <a:r>
              <a:rPr lang="pt-BR" dirty="0"/>
              <a:t>}</a:t>
            </a:r>
          </a:p>
        </p:txBody>
      </p:sp>
      <p:pic>
        <p:nvPicPr>
          <p:cNvPr id="976898" name="Picture 2" descr="C:\Users\Lili\Desktop\Apostila TI\A parte\Cap. 6\6.6 - 80 (2)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64190" y="3150593"/>
            <a:ext cx="3582962" cy="281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8204509" y="4792498"/>
            <a:ext cx="529166" cy="438574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5516892" y="3642841"/>
            <a:ext cx="731520" cy="1071879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1922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22098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Função Lógica SE()</a:t>
            </a:r>
          </a:p>
        </p:txBody>
      </p:sp>
      <p:sp>
        <p:nvSpPr>
          <p:cNvPr id="1030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6142" y="461312"/>
            <a:ext cx="9116598" cy="1464427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pt-BR" sz="1800" b="0" dirty="0" smtClean="0">
                <a:effectLst/>
              </a:rPr>
              <a:t>Ao iniciar a fórmula aparece a guia com a opção </a:t>
            </a:r>
            <a:r>
              <a:rPr lang="pt-BR" sz="1800" b="0" u="sng" dirty="0" smtClean="0">
                <a:effectLst/>
              </a:rPr>
              <a:t>Inserir função</a:t>
            </a:r>
            <a:r>
              <a:rPr lang="pt-BR" sz="1800" b="0" dirty="0" smtClean="0">
                <a:effectLst/>
              </a:rPr>
              <a:t>: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pt-BR" sz="1800" b="0" dirty="0" smtClean="0">
                <a:effectLst/>
              </a:rPr>
              <a:t>Note a seleção de funções da categoria: </a:t>
            </a:r>
            <a:r>
              <a:rPr lang="pt-BR" sz="1800" b="0" u="sng" dirty="0" smtClean="0">
                <a:effectLst/>
              </a:rPr>
              <a:t>lógicas</a:t>
            </a:r>
            <a:r>
              <a:rPr lang="pt-BR" sz="1800" b="0" dirty="0" smtClean="0">
                <a:effectLst/>
              </a:rPr>
              <a:t>, a função </a:t>
            </a:r>
            <a:r>
              <a:rPr lang="pt-BR" sz="1800" dirty="0" smtClean="0">
                <a:effectLst/>
              </a:rPr>
              <a:t>SE</a:t>
            </a:r>
          </a:p>
          <a:p>
            <a:pPr marL="273050" indent="-273050">
              <a:lnSpc>
                <a:spcPct val="100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pt-BR" sz="2000" b="0" dirty="0" smtClean="0">
                <a:effectLst/>
              </a:rPr>
              <a:t>C17=Lucro_tributável</a:t>
            </a:r>
            <a:r>
              <a:rPr lang="pt-BR" sz="2000" b="0" dirty="0">
                <a:effectLst/>
              </a:rPr>
              <a:t>*</a:t>
            </a:r>
            <a:br>
              <a:rPr lang="pt-BR" sz="2000" b="0" dirty="0">
                <a:effectLst/>
              </a:rPr>
            </a:br>
            <a:r>
              <a:rPr lang="pt-BR" sz="2000" b="0" dirty="0" smtClean="0">
                <a:effectLst/>
              </a:rPr>
              <a:t>SE(Lucro_tributável&gt;0;H_Imp_Renda;0</a:t>
            </a:r>
            <a:r>
              <a:rPr lang="pt-BR" sz="2000" b="0" dirty="0">
                <a:effectLst/>
              </a:rPr>
              <a:t>)</a:t>
            </a:r>
          </a:p>
          <a:p>
            <a:pPr marL="457200" indent="-457200">
              <a:lnSpc>
                <a:spcPct val="100000"/>
              </a:lnSpc>
              <a:spcBef>
                <a:spcPts val="200"/>
              </a:spcBef>
              <a:buFont typeface="+mj-lt"/>
              <a:buAutoNum type="arabicPeriod"/>
            </a:pPr>
            <a:endParaRPr lang="pt-BR" sz="2000" b="0" dirty="0">
              <a:effectLst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2201" y="4892019"/>
            <a:ext cx="5026338" cy="633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73050" indent="-273050">
              <a:lnSpc>
                <a:spcPct val="100000"/>
              </a:lnSpc>
              <a:spcBef>
                <a:spcPts val="200"/>
              </a:spcBef>
              <a:buFont typeface="+mj-lt"/>
              <a:buAutoNum type="arabicPeriod" startAt="2"/>
            </a:pPr>
            <a:r>
              <a:rPr lang="pt-BR" sz="2000" b="0" dirty="0" smtClean="0">
                <a:effectLst/>
              </a:rPr>
              <a:t>copiar C17 em D17:K17 e </a:t>
            </a:r>
            <a:r>
              <a:rPr lang="pt-BR" sz="2000" b="0" u="sng" dirty="0" smtClean="0">
                <a:effectLst/>
              </a:rPr>
              <a:t>Salve</a:t>
            </a:r>
          </a:p>
          <a:p>
            <a:pPr marL="358775" indent="-358775">
              <a:lnSpc>
                <a:spcPct val="100000"/>
              </a:lnSpc>
              <a:spcBef>
                <a:spcPts val="200"/>
              </a:spcBef>
              <a:buFont typeface="Wingdings" pitchFamily="2" charset="2"/>
              <a:buAutoNum type="arabicPeriod" startAt="2"/>
            </a:pPr>
            <a:endParaRPr lang="pt-BR" sz="2000" b="0" dirty="0">
              <a:effectLst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11315" y="6538888"/>
            <a:ext cx="844783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{90-91}</a:t>
            </a:r>
            <a:endParaRPr lang="pt-BR" dirty="0"/>
          </a:p>
        </p:txBody>
      </p:sp>
      <p:pic>
        <p:nvPicPr>
          <p:cNvPr id="977922" name="Picture 2" descr="C:\Users\Lili\Desktop\Apostila TI\A parte\Cap. 6\6.6 - 81 (3)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35" y="1972723"/>
            <a:ext cx="5800726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1312541" y="2331232"/>
            <a:ext cx="2819841" cy="913404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977923" name="Picture 3" descr="C:\Users\Lili\Desktop\Apostila TI\A parte\Cap. 6\6.6 - 81.bmp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49652" y="528940"/>
            <a:ext cx="2287685" cy="189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7924" name="Picture 4" descr="C:\Users\Lili\Desktop\Apostila TI\A parte\Cap. 6\6.6 - 81 (2)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2656" y="2471743"/>
            <a:ext cx="3188686" cy="275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075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80" y="5359685"/>
            <a:ext cx="9092363" cy="1177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361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7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7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78117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Função dentro de função</a:t>
            </a:r>
          </a:p>
        </p:txBody>
      </p:sp>
      <p:sp>
        <p:nvSpPr>
          <p:cNvPr id="1032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6350" y="499887"/>
            <a:ext cx="8693150" cy="941387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ct val="15000"/>
              </a:spcBef>
            </a:pPr>
            <a:r>
              <a:rPr lang="pt-BR" sz="2000" b="0" dirty="0">
                <a:effectLst/>
              </a:rPr>
              <a:t> IR em 3 níveis</a:t>
            </a:r>
            <a:r>
              <a:rPr lang="pt-BR" sz="2000" b="0" dirty="0" smtClean="0">
                <a:effectLst/>
              </a:rPr>
              <a:t>: </a:t>
            </a:r>
            <a:r>
              <a:rPr lang="pt-BR" sz="2000" b="0" dirty="0" smtClean="0">
                <a:solidFill>
                  <a:schemeClr val="tx1"/>
                </a:solidFill>
                <a:effectLst/>
              </a:rPr>
              <a:t>C17=SE(</a:t>
            </a:r>
            <a:r>
              <a:rPr lang="pt-BR" sz="2000" b="0" dirty="0" smtClean="0">
                <a:effectLst/>
              </a:rPr>
              <a:t>Lucro_tributável</a:t>
            </a:r>
            <a:r>
              <a:rPr lang="pt-BR" sz="2000" b="0" dirty="0">
                <a:solidFill>
                  <a:schemeClr val="tx1"/>
                </a:solidFill>
                <a:effectLst/>
              </a:rPr>
              <a:t>&gt;</a:t>
            </a:r>
            <a:r>
              <a:rPr lang="pt-BR" sz="2000" b="0" dirty="0">
                <a:solidFill>
                  <a:srgbClr val="006600"/>
                </a:solidFill>
                <a:effectLst/>
              </a:rPr>
              <a:t>$</a:t>
            </a:r>
            <a:r>
              <a:rPr lang="pt-BR" sz="2000" b="0" dirty="0" smtClean="0">
                <a:solidFill>
                  <a:srgbClr val="006600"/>
                </a:solidFill>
                <a:effectLst/>
              </a:rPr>
              <a:t>A23</a:t>
            </a:r>
            <a:r>
              <a:rPr lang="pt-BR" sz="2000" b="0" dirty="0" smtClean="0">
                <a:solidFill>
                  <a:schemeClr val="tx1"/>
                </a:solidFill>
                <a:effectLst/>
              </a:rPr>
              <a:t>;</a:t>
            </a:r>
            <a:r>
              <a:rPr lang="pt-BR" sz="2000" b="0" dirty="0" smtClean="0">
                <a:solidFill>
                  <a:schemeClr val="hlink"/>
                </a:solidFill>
                <a:effectLst/>
              </a:rPr>
              <a:t>H_IR1</a:t>
            </a:r>
            <a:r>
              <a:rPr lang="pt-BR" sz="2000" b="0" dirty="0" smtClean="0">
                <a:solidFill>
                  <a:schemeClr val="tx1"/>
                </a:solidFill>
                <a:effectLst/>
              </a:rPr>
              <a:t>; </a:t>
            </a:r>
            <a:br>
              <a:rPr lang="pt-BR" sz="2000" b="0" dirty="0" smtClean="0">
                <a:solidFill>
                  <a:schemeClr val="tx1"/>
                </a:solidFill>
                <a:effectLst/>
              </a:rPr>
            </a:br>
            <a:r>
              <a:rPr lang="pt-BR" sz="2000" b="0" dirty="0" smtClean="0">
                <a:solidFill>
                  <a:schemeClr val="tx1"/>
                </a:solidFill>
                <a:effectLst/>
              </a:rPr>
              <a:t>            SE(</a:t>
            </a:r>
            <a:r>
              <a:rPr lang="pt-BR" sz="2000" b="0" dirty="0" smtClean="0">
                <a:effectLst/>
              </a:rPr>
              <a:t>Lucro_tributável</a:t>
            </a:r>
            <a:r>
              <a:rPr lang="pt-BR" sz="2000" b="0" dirty="0">
                <a:solidFill>
                  <a:schemeClr val="tx1"/>
                </a:solidFill>
                <a:effectLst/>
              </a:rPr>
              <a:t>&gt;</a:t>
            </a:r>
            <a:r>
              <a:rPr lang="pt-BR" sz="2000" b="0" dirty="0">
                <a:solidFill>
                  <a:srgbClr val="663300"/>
                </a:solidFill>
                <a:effectLst/>
              </a:rPr>
              <a:t>$</a:t>
            </a:r>
            <a:r>
              <a:rPr lang="pt-BR" sz="2000" b="0" dirty="0" smtClean="0">
                <a:solidFill>
                  <a:srgbClr val="663300"/>
                </a:solidFill>
                <a:effectLst/>
              </a:rPr>
              <a:t>A22</a:t>
            </a:r>
            <a:r>
              <a:rPr lang="pt-BR" sz="2000" b="0" dirty="0" smtClean="0">
                <a:solidFill>
                  <a:schemeClr val="tx1"/>
                </a:solidFill>
                <a:effectLst/>
              </a:rPr>
              <a:t>;</a:t>
            </a:r>
            <a:r>
              <a:rPr lang="pt-BR" sz="2000" b="0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H_IR2</a:t>
            </a:r>
            <a:r>
              <a:rPr lang="pt-BR" sz="2000" b="0" dirty="0" smtClean="0">
                <a:solidFill>
                  <a:schemeClr val="tx1"/>
                </a:solidFill>
                <a:effectLst/>
              </a:rPr>
              <a:t>;</a:t>
            </a:r>
            <a:r>
              <a:rPr lang="pt-BR" sz="2000" b="0" dirty="0" smtClean="0">
                <a:solidFill>
                  <a:srgbClr val="FF3300"/>
                </a:solidFill>
                <a:effectLst/>
              </a:rPr>
              <a:t>0</a:t>
            </a:r>
            <a:r>
              <a:rPr lang="pt-BR" sz="2000" b="0" dirty="0">
                <a:solidFill>
                  <a:schemeClr val="tx1"/>
                </a:solidFill>
                <a:effectLst/>
              </a:rPr>
              <a:t>))*</a:t>
            </a:r>
            <a:r>
              <a:rPr lang="pt-BR" sz="2000" b="0" dirty="0" smtClean="0">
                <a:effectLst/>
              </a:rPr>
              <a:t>Lucro_tributável</a:t>
            </a: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r>
              <a:rPr lang="pt-BR" sz="2000" b="0" dirty="0" smtClean="0">
                <a:effectLst/>
              </a:rPr>
              <a:t>Onde: </a:t>
            </a:r>
            <a:r>
              <a:rPr lang="pt-BR" sz="2000" b="0" dirty="0">
                <a:solidFill>
                  <a:srgbClr val="006600"/>
                </a:solidFill>
                <a:effectLst/>
              </a:rPr>
              <a:t>A23=20.000</a:t>
            </a:r>
            <a:r>
              <a:rPr lang="pt-BR" sz="2000" b="0" dirty="0" smtClean="0">
                <a:solidFill>
                  <a:schemeClr val="tx2"/>
                </a:solidFill>
                <a:effectLst/>
              </a:rPr>
              <a:t>	</a:t>
            </a:r>
            <a:r>
              <a:rPr lang="pt-BR" sz="2000" b="0" dirty="0">
                <a:solidFill>
                  <a:schemeClr val="hlink"/>
                </a:solidFill>
                <a:effectLst/>
              </a:rPr>
              <a:t>H_IR1=35%</a:t>
            </a:r>
            <a:r>
              <a:rPr lang="pt-BR" sz="2000" b="0" dirty="0" smtClean="0">
                <a:solidFill>
                  <a:schemeClr val="tx2"/>
                </a:solidFill>
                <a:effectLst/>
              </a:rPr>
              <a:t>	</a:t>
            </a:r>
            <a:r>
              <a:rPr lang="pt-BR" sz="2000" b="0" dirty="0" smtClean="0">
                <a:solidFill>
                  <a:srgbClr val="C00000"/>
                </a:solidFill>
                <a:effectLst/>
              </a:rPr>
              <a:t>A22=10.000</a:t>
            </a:r>
            <a:r>
              <a:rPr lang="pt-BR" sz="2000" b="0" dirty="0" smtClean="0">
                <a:solidFill>
                  <a:schemeClr val="tx2"/>
                </a:solidFill>
                <a:effectLst/>
              </a:rPr>
              <a:t>	</a:t>
            </a:r>
            <a:r>
              <a:rPr lang="pt-BR" sz="2000" b="0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H_IR2=25</a:t>
            </a:r>
            <a:r>
              <a:rPr lang="pt-BR" sz="2000" b="0" dirty="0">
                <a:solidFill>
                  <a:schemeClr val="accent2">
                    <a:lumMod val="50000"/>
                  </a:schemeClr>
                </a:solidFill>
                <a:effectLst/>
              </a:rPr>
              <a:t>%</a:t>
            </a: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endParaRPr lang="pt-BR" sz="2000" b="0" dirty="0" smtClean="0">
              <a:effectLst/>
            </a:endParaRP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endParaRPr lang="pt-BR" sz="2000" b="0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endParaRPr lang="pt-BR" sz="2000" b="0" dirty="0" smtClean="0">
              <a:effectLst/>
            </a:endParaRP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endParaRPr lang="pt-BR" sz="2000" b="0" dirty="0" smtClean="0">
              <a:effectLst/>
            </a:endParaRP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endParaRPr lang="pt-BR" sz="2000" b="0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endParaRPr lang="pt-BR" sz="2000" b="0" dirty="0" smtClean="0">
              <a:effectLst/>
            </a:endParaRP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endParaRPr lang="pt-BR" sz="2000" b="0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endParaRPr lang="pt-BR" sz="2000" b="0" dirty="0" smtClean="0">
              <a:effectLst/>
            </a:endParaRP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endParaRPr lang="pt-BR" sz="2000" b="0" dirty="0" smtClean="0">
              <a:effectLst/>
            </a:endParaRP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endParaRPr lang="pt-BR" sz="2000" b="0" dirty="0" smtClean="0">
              <a:effectLst/>
            </a:endParaRPr>
          </a:p>
          <a:p>
            <a:pPr marL="0" indent="0">
              <a:lnSpc>
                <a:spcPct val="100000"/>
              </a:lnSpc>
              <a:spcBef>
                <a:spcPct val="15000"/>
              </a:spcBef>
            </a:pPr>
            <a:endParaRPr lang="pt-BR" sz="2000" b="0" dirty="0">
              <a:effectLst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10106" y="6522558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{91-92</a:t>
            </a:r>
            <a:r>
              <a:rPr lang="pt-BR" dirty="0"/>
              <a:t>}</a:t>
            </a:r>
          </a:p>
        </p:txBody>
      </p:sp>
      <p:pic>
        <p:nvPicPr>
          <p:cNvPr id="978946" name="Picture 2" descr="C:\Users\Lili\Desktop\Apostila TI\A parte\Cap. 6\6.6 - 82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03301" y="1547172"/>
            <a:ext cx="8140700" cy="531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58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9558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Vinculando dados em planilhas</a:t>
            </a:r>
          </a:p>
        </p:txBody>
      </p:sp>
      <p:sp>
        <p:nvSpPr>
          <p:cNvPr id="1034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13" y="600710"/>
            <a:ext cx="8564563" cy="419100"/>
          </a:xfrm>
        </p:spPr>
        <p:txBody>
          <a:bodyPr/>
          <a:lstStyle/>
          <a:p>
            <a:pPr marL="274638" indent="-274638"/>
            <a:r>
              <a:rPr lang="pt-BR" sz="2000" b="0" dirty="0">
                <a:effectLst/>
              </a:rPr>
              <a:t>Feche o Excel e abra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06_06TeleVideo</a:t>
            </a:r>
            <a:r>
              <a:rPr lang="pt-BR" sz="2000" b="0" dirty="0" smtClean="0">
                <a:effectLst/>
              </a:rPr>
              <a:t> (Exercícios</a:t>
            </a:r>
            <a:r>
              <a:rPr lang="pt-BR" sz="2000" b="0" dirty="0">
                <a:effectLst/>
              </a:rPr>
              <a:t>)</a:t>
            </a:r>
          </a:p>
        </p:txBody>
      </p:sp>
      <p:sp>
        <p:nvSpPr>
          <p:cNvPr id="10342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>
            <a:spAutoFit/>
          </a:bodyPr>
          <a:lstStyle/>
          <a:p>
            <a:endParaRPr lang="pt-BR" dirty="0"/>
          </a:p>
        </p:txBody>
      </p:sp>
      <p:sp>
        <p:nvSpPr>
          <p:cNvPr id="1034251" name="Rectangle 11"/>
          <p:cNvSpPr>
            <a:spLocks noChangeArrowheads="1"/>
          </p:cNvSpPr>
          <p:nvPr/>
        </p:nvSpPr>
        <p:spPr bwMode="auto">
          <a:xfrm>
            <a:off x="14967" y="969963"/>
            <a:ext cx="4486275" cy="543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81000" indent="-381000">
              <a:lnSpc>
                <a:spcPct val="100000"/>
              </a:lnSpc>
              <a:spcBef>
                <a:spcPts val="400"/>
              </a:spcBef>
              <a:buFont typeface="Wingdings" pitchFamily="2" charset="2"/>
              <a:buNone/>
            </a:pPr>
            <a:r>
              <a:rPr lang="pt-BR" sz="2000" dirty="0"/>
              <a:t>Vincular dados</a:t>
            </a:r>
          </a:p>
          <a:p>
            <a:pPr marL="274638" indent="-274638">
              <a:lnSpc>
                <a:spcPct val="100000"/>
              </a:lnSpc>
              <a:spcBef>
                <a:spcPts val="400"/>
              </a:spcBef>
            </a:pPr>
            <a:r>
              <a:rPr lang="pt-BR" sz="2000" b="0" dirty="0" smtClean="0"/>
              <a:t>B5=111450</a:t>
            </a:r>
            <a:r>
              <a:rPr lang="pt-BR" sz="2000" b="0" dirty="0"/>
              <a:t>, </a:t>
            </a:r>
            <a:r>
              <a:rPr lang="pt-BR" sz="2000" b="0" dirty="0" smtClean="0"/>
              <a:t>um valor fixo!!!, para </a:t>
            </a:r>
            <a:r>
              <a:rPr lang="pt-BR" sz="2000" b="0" dirty="0"/>
              <a:t>vincular seu valor a Plan1</a:t>
            </a:r>
          </a:p>
          <a:p>
            <a:pPr marL="274638" indent="-274638">
              <a:lnSpc>
                <a:spcPct val="100000"/>
              </a:lnSpc>
              <a:spcBef>
                <a:spcPts val="400"/>
              </a:spcBef>
              <a:buFont typeface="Wingdings" pitchFamily="2" charset="2"/>
              <a:buAutoNum type="arabicPeriod"/>
            </a:pPr>
            <a:r>
              <a:rPr lang="pt-BR" sz="2000" b="0" dirty="0"/>
              <a:t>Em </a:t>
            </a:r>
            <a:r>
              <a:rPr lang="pt-BR" sz="2000" dirty="0">
                <a:solidFill>
                  <a:srgbClr val="006600"/>
                </a:solidFill>
              </a:rPr>
              <a:t>B5</a:t>
            </a:r>
            <a:r>
              <a:rPr lang="pt-BR" sz="2000" b="0" dirty="0"/>
              <a:t> digite </a:t>
            </a:r>
            <a:r>
              <a:rPr lang="pt-BR" sz="2000" dirty="0" smtClean="0"/>
              <a:t>=</a:t>
            </a:r>
            <a:endParaRPr lang="pt-BR" sz="2000" b="0" dirty="0" smtClean="0"/>
          </a:p>
          <a:p>
            <a:pPr marL="274638" indent="-274638">
              <a:lnSpc>
                <a:spcPct val="100000"/>
              </a:lnSpc>
              <a:spcBef>
                <a:spcPts val="4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acione </a:t>
            </a:r>
            <a:r>
              <a:rPr lang="pt-BR" sz="2000" b="0" dirty="0"/>
              <a:t>a pasta </a:t>
            </a:r>
            <a:r>
              <a:rPr lang="pt-BR" sz="2000" dirty="0">
                <a:solidFill>
                  <a:srgbClr val="006600"/>
                </a:solidFill>
              </a:rPr>
              <a:t>Plan1</a:t>
            </a:r>
            <a:r>
              <a:rPr lang="pt-BR" sz="2000" b="0" dirty="0"/>
              <a:t> com </a:t>
            </a:r>
            <a:r>
              <a:rPr lang="pt-BR" sz="2000" b="0" dirty="0" smtClean="0"/>
              <a:t>um </a:t>
            </a:r>
            <a:r>
              <a:rPr lang="pt-BR" sz="2000" b="0" dirty="0"/>
              <a:t>clique na aba </a:t>
            </a:r>
            <a:r>
              <a:rPr lang="pt-BR" sz="2000" b="0" dirty="0" smtClean="0"/>
              <a:t>Plan1 e; </a:t>
            </a:r>
          </a:p>
          <a:p>
            <a:pPr marL="274638" indent="-274638">
              <a:lnSpc>
                <a:spcPct val="100000"/>
              </a:lnSpc>
              <a:spcBef>
                <a:spcPts val="4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clique </a:t>
            </a:r>
            <a:r>
              <a:rPr lang="pt-BR" sz="2000" b="0" dirty="0"/>
              <a:t>em cima do valor da receita total 111.450 (</a:t>
            </a:r>
            <a:r>
              <a:rPr lang="pt-BR" sz="2000" dirty="0">
                <a:solidFill>
                  <a:srgbClr val="006600"/>
                </a:solidFill>
              </a:rPr>
              <a:t>F10</a:t>
            </a:r>
            <a:r>
              <a:rPr lang="pt-BR" sz="2000" b="0" dirty="0"/>
              <a:t>) e Enter, deve aparecer em </a:t>
            </a:r>
            <a:r>
              <a:rPr lang="pt-BR" sz="2000" b="0" dirty="0" smtClean="0"/>
              <a:t>B5</a:t>
            </a:r>
            <a:br>
              <a:rPr lang="pt-BR" sz="2000" b="0" dirty="0" smtClean="0"/>
            </a:br>
            <a:r>
              <a:rPr lang="pt-BR" sz="2000" dirty="0" smtClean="0">
                <a:solidFill>
                  <a:srgbClr val="006600"/>
                </a:solidFill>
              </a:rPr>
              <a:t>=Plan1!F10</a:t>
            </a:r>
            <a:endParaRPr lang="pt-BR" sz="2000" dirty="0">
              <a:solidFill>
                <a:srgbClr val="006600"/>
              </a:solidFill>
            </a:endParaRPr>
          </a:p>
          <a:p>
            <a:pPr marL="274638" indent="-274638">
              <a:lnSpc>
                <a:spcPct val="100000"/>
              </a:lnSpc>
              <a:spcBef>
                <a:spcPts val="4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Vincule </a:t>
            </a:r>
            <a:r>
              <a:rPr lang="pt-BR" sz="2000" dirty="0" smtClean="0">
                <a:solidFill>
                  <a:srgbClr val="006600"/>
                </a:solidFill>
              </a:rPr>
              <a:t>B6 </a:t>
            </a:r>
            <a:br>
              <a:rPr lang="pt-BR" sz="2000" dirty="0" smtClean="0">
                <a:solidFill>
                  <a:srgbClr val="006600"/>
                </a:solidFill>
              </a:rPr>
            </a:br>
            <a:r>
              <a:rPr lang="pt-BR" sz="2000" dirty="0" smtClean="0">
                <a:solidFill>
                  <a:srgbClr val="006600"/>
                </a:solidFill>
              </a:rPr>
              <a:t>=Plan1!D10</a:t>
            </a:r>
          </a:p>
          <a:p>
            <a:pPr marL="274638" indent="-274638">
              <a:lnSpc>
                <a:spcPct val="100000"/>
              </a:lnSpc>
              <a:spcBef>
                <a:spcPts val="400"/>
              </a:spcBef>
              <a:buFont typeface="Wingdings" pitchFamily="2" charset="2"/>
              <a:buAutoNum type="arabicPeriod"/>
            </a:pPr>
            <a:r>
              <a:rPr lang="pt-BR" sz="2000" b="0" dirty="0"/>
              <a:t>Em </a:t>
            </a:r>
            <a:r>
              <a:rPr lang="pt-BR" sz="2000" dirty="0">
                <a:solidFill>
                  <a:srgbClr val="006600"/>
                </a:solidFill>
              </a:rPr>
              <a:t>Plan1</a:t>
            </a:r>
            <a:r>
              <a:rPr lang="pt-BR" sz="2000" b="0" dirty="0"/>
              <a:t> mude </a:t>
            </a: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b="0" dirty="0" smtClean="0"/>
              <a:t>a </a:t>
            </a:r>
            <a:r>
              <a:rPr lang="pt-BR" sz="2000" b="0" dirty="0"/>
              <a:t>Margem </a:t>
            </a:r>
            <a:r>
              <a:rPr lang="pt-BR" sz="2000" b="0" dirty="0" smtClean="0"/>
              <a:t>para</a:t>
            </a:r>
            <a:br>
              <a:rPr lang="pt-BR" sz="2000" b="0" dirty="0" smtClean="0"/>
            </a:br>
            <a:r>
              <a:rPr lang="pt-BR" sz="2000" dirty="0" smtClean="0">
                <a:solidFill>
                  <a:srgbClr val="006600"/>
                </a:solidFill>
              </a:rPr>
              <a:t>28</a:t>
            </a:r>
            <a:r>
              <a:rPr lang="pt-BR" sz="2000" dirty="0">
                <a:solidFill>
                  <a:srgbClr val="006600"/>
                </a:solidFill>
              </a:rPr>
              <a:t>%</a:t>
            </a:r>
            <a:r>
              <a:rPr lang="pt-BR" sz="2000" b="0" dirty="0"/>
              <a:t> e veja o </a:t>
            </a: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b="0" dirty="0" smtClean="0"/>
              <a:t>que acontece</a:t>
            </a:r>
            <a:br>
              <a:rPr lang="pt-BR" sz="2000" b="0" dirty="0" smtClean="0"/>
            </a:br>
            <a:r>
              <a:rPr lang="pt-BR" sz="2000" b="0" dirty="0" smtClean="0"/>
              <a:t>em </a:t>
            </a:r>
            <a:r>
              <a:rPr lang="pt-BR" sz="2000" dirty="0" smtClean="0">
                <a:solidFill>
                  <a:srgbClr val="006600"/>
                </a:solidFill>
              </a:rPr>
              <a:t>Plan2</a:t>
            </a:r>
            <a:endParaRPr lang="pt-BR" sz="2000" dirty="0">
              <a:solidFill>
                <a:srgbClr val="006600"/>
              </a:solidFill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70485" y="4869180"/>
            <a:ext cx="2413635" cy="153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74638" indent="-274638">
              <a:lnSpc>
                <a:spcPct val="90000"/>
              </a:lnSpc>
              <a:spcBef>
                <a:spcPct val="25000"/>
              </a:spcBef>
              <a:buFont typeface="+mj-lt"/>
              <a:buAutoNum type="arabicPeriod" startAt="4"/>
            </a:pPr>
            <a:endParaRPr lang="pt-BR" sz="2000" dirty="0">
              <a:solidFill>
                <a:srgbClr val="006600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12271" y="6547958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{92-93</a:t>
            </a:r>
            <a:r>
              <a:rPr lang="pt-BR" dirty="0"/>
              <a:t>}</a:t>
            </a:r>
          </a:p>
        </p:txBody>
      </p:sp>
      <p:pic>
        <p:nvPicPr>
          <p:cNvPr id="979970" name="Picture 2" descr="C:\Users\Lili\Desktop\Apostila TI\A parte\Cap. 6\6.7 - 83 (2)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98109" y="1022784"/>
            <a:ext cx="4445899" cy="252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Oval 9"/>
          <p:cNvSpPr>
            <a:spLocks noChangeArrowheads="1"/>
          </p:cNvSpPr>
          <p:nvPr/>
        </p:nvSpPr>
        <p:spPr bwMode="auto">
          <a:xfrm>
            <a:off x="7690172" y="1060480"/>
            <a:ext cx="1219200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979971" name="Picture 3" descr="C:\Users\Lili\Desktop\Apostila TI\A parte\Cap. 6\6.7 - 83 (3)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3097" y="3769110"/>
            <a:ext cx="6830912" cy="3083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51" grpId="0"/>
      <p:bldP spid="13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870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3416383" y="1171038"/>
            <a:ext cx="5721347" cy="4567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4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3970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 smtClean="0">
                <a:effectLst/>
              </a:rPr>
              <a:t>Renomeando </a:t>
            </a:r>
            <a:r>
              <a:rPr lang="pt-BR" sz="3200" dirty="0">
                <a:effectLst/>
              </a:rPr>
              <a:t>Planilhas</a:t>
            </a:r>
            <a:endParaRPr lang="pt-BR" sz="2800" dirty="0">
              <a:effectLst/>
            </a:endParaRPr>
          </a:p>
        </p:txBody>
      </p:sp>
      <p:sp>
        <p:nvSpPr>
          <p:cNvPr id="10342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>
            <a:spAutoFit/>
          </a:bodyPr>
          <a:lstStyle/>
          <a:p>
            <a:endParaRPr lang="pt-BR" dirty="0"/>
          </a:p>
        </p:txBody>
      </p:sp>
      <p:sp>
        <p:nvSpPr>
          <p:cNvPr id="1034252" name="Rectangle 12"/>
          <p:cNvSpPr>
            <a:spLocks noChangeArrowheads="1"/>
          </p:cNvSpPr>
          <p:nvPr/>
        </p:nvSpPr>
        <p:spPr bwMode="auto">
          <a:xfrm>
            <a:off x="41274" y="642663"/>
            <a:ext cx="9086960" cy="5348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81000" indent="-381000">
              <a:lnSpc>
                <a:spcPct val="100000"/>
              </a:lnSpc>
              <a:spcBef>
                <a:spcPts val="800"/>
              </a:spcBef>
              <a:buFont typeface="Wingdings" pitchFamily="2" charset="2"/>
              <a:buNone/>
            </a:pPr>
            <a:r>
              <a:rPr lang="pt-BR" sz="2000" dirty="0"/>
              <a:t>Atribuir nomes para </a:t>
            </a:r>
            <a:r>
              <a:rPr lang="pt-BR" sz="2000" dirty="0" smtClean="0"/>
              <a:t>Planilhas da Pasta</a:t>
            </a:r>
            <a:endParaRPr lang="pt-BR" sz="2000" dirty="0"/>
          </a:p>
          <a:p>
            <a:pPr marL="268288" indent="-268288">
              <a:lnSpc>
                <a:spcPct val="100000"/>
              </a:lnSpc>
              <a:spcBef>
                <a:spcPts val="800"/>
              </a:spcBef>
              <a:buFont typeface="Wingdings" pitchFamily="2" charset="2"/>
              <a:buAutoNum type="arabicPeriod"/>
            </a:pPr>
            <a:r>
              <a:rPr lang="pt-BR" sz="2000" b="0" dirty="0"/>
              <a:t>Vá até a aba</a:t>
            </a:r>
            <a:r>
              <a:rPr lang="pt-BR" sz="2000" dirty="0">
                <a:solidFill>
                  <a:srgbClr val="006600"/>
                </a:solidFill>
              </a:rPr>
              <a:t> </a:t>
            </a:r>
            <a:r>
              <a:rPr lang="pt-BR" sz="2000" dirty="0" smtClean="0">
                <a:solidFill>
                  <a:srgbClr val="006600"/>
                </a:solidFill>
              </a:rPr>
              <a:t>Plan1</a:t>
            </a:r>
            <a:r>
              <a:rPr lang="pt-BR" sz="2000" b="0" dirty="0" smtClean="0"/>
              <a:t> com</a:t>
            </a:r>
            <a:br>
              <a:rPr lang="pt-BR" sz="2000" b="0" dirty="0" smtClean="0"/>
            </a:br>
            <a:r>
              <a:rPr lang="pt-BR" sz="2000" b="0" dirty="0" smtClean="0"/>
              <a:t>o </a:t>
            </a:r>
            <a:r>
              <a:rPr lang="pt-BR" sz="2000" b="0" dirty="0"/>
              <a:t>mouse e clique no </a:t>
            </a: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b="0" dirty="0" smtClean="0"/>
              <a:t>botão direito do mouse</a:t>
            </a:r>
          </a:p>
          <a:p>
            <a:pPr marL="268288" indent="-268288">
              <a:lnSpc>
                <a:spcPct val="100000"/>
              </a:lnSpc>
              <a:spcBef>
                <a:spcPts val="8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Acione </a:t>
            </a:r>
            <a:r>
              <a:rPr lang="pt-BR" sz="2000" b="0" u="sng" dirty="0" smtClean="0"/>
              <a:t>Renomear</a:t>
            </a:r>
            <a:r>
              <a:rPr lang="pt-BR" sz="2000" b="0" dirty="0" smtClean="0"/>
              <a:t> </a:t>
            </a:r>
            <a:r>
              <a:rPr lang="pt-BR" sz="2000" b="0" dirty="0"/>
              <a:t>e digite </a:t>
            </a: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dirty="0" smtClean="0"/>
              <a:t>Projeç.trimestral</a:t>
            </a:r>
          </a:p>
          <a:p>
            <a:pPr marL="268288" indent="-268288">
              <a:lnSpc>
                <a:spcPct val="100000"/>
              </a:lnSpc>
              <a:spcBef>
                <a:spcPts val="800"/>
              </a:spcBef>
              <a:buFont typeface="Wingdings" pitchFamily="2" charset="2"/>
              <a:buAutoNum type="arabicPeriod"/>
            </a:pPr>
            <a:r>
              <a:rPr lang="pt-BR" sz="2000" b="0" dirty="0" smtClean="0"/>
              <a:t>Em </a:t>
            </a:r>
            <a:r>
              <a:rPr lang="pt-BR" sz="2000" dirty="0" smtClean="0">
                <a:solidFill>
                  <a:srgbClr val="006600"/>
                </a:solidFill>
              </a:rPr>
              <a:t>Plan2 </a:t>
            </a:r>
            <a:r>
              <a:rPr lang="pt-BR" sz="2000" b="0" dirty="0" smtClean="0"/>
              <a:t> </a:t>
            </a:r>
            <a:r>
              <a:rPr lang="pt-BR" sz="2000" b="0" u="sng" dirty="0"/>
              <a:t>Renomear</a:t>
            </a:r>
            <a:r>
              <a:rPr lang="pt-BR" sz="2000" b="0" dirty="0"/>
              <a:t> </a:t>
            </a:r>
            <a:r>
              <a:rPr lang="pt-BR" sz="2000" b="0" dirty="0" smtClean="0"/>
              <a:t/>
            </a:r>
            <a:br>
              <a:rPr lang="pt-BR" sz="2000" b="0" dirty="0" smtClean="0"/>
            </a:br>
            <a:r>
              <a:rPr lang="pt-BR" sz="2000" b="0" dirty="0" smtClean="0"/>
              <a:t>para </a:t>
            </a:r>
            <a:r>
              <a:rPr lang="pt-BR" sz="2000" dirty="0"/>
              <a:t>Previs.vendas</a:t>
            </a:r>
          </a:p>
          <a:p>
            <a:pPr marL="268288" indent="-268288">
              <a:lnSpc>
                <a:spcPct val="100000"/>
              </a:lnSpc>
              <a:spcBef>
                <a:spcPts val="800"/>
              </a:spcBef>
            </a:pPr>
            <a:r>
              <a:rPr lang="pt-BR" sz="2000" b="0" dirty="0" smtClean="0"/>
              <a:t>Note </a:t>
            </a:r>
            <a:r>
              <a:rPr lang="pt-BR" sz="2000" b="0" dirty="0"/>
              <a:t>que o </a:t>
            </a:r>
            <a:r>
              <a:rPr lang="pt-BR" sz="2000" b="0" dirty="0" smtClean="0"/>
              <a:t>conteúdo de</a:t>
            </a:r>
            <a:br>
              <a:rPr lang="pt-BR" sz="2000" b="0" dirty="0" smtClean="0"/>
            </a:br>
            <a:r>
              <a:rPr lang="pt-BR" sz="2000" dirty="0" smtClean="0">
                <a:solidFill>
                  <a:srgbClr val="006600"/>
                </a:solidFill>
              </a:rPr>
              <a:t>B5</a:t>
            </a:r>
            <a:r>
              <a:rPr lang="pt-BR" sz="2000" b="0" dirty="0" smtClean="0"/>
              <a:t> </a:t>
            </a:r>
            <a:r>
              <a:rPr lang="pt-BR" sz="2000" b="0" dirty="0"/>
              <a:t>mudou </a:t>
            </a:r>
            <a:r>
              <a:rPr lang="pt-BR" sz="2000" b="0" dirty="0" smtClean="0"/>
              <a:t>para</a:t>
            </a:r>
            <a:br>
              <a:rPr lang="pt-BR" sz="2000" b="0" dirty="0" smtClean="0"/>
            </a:br>
            <a:r>
              <a:rPr lang="pt-BR" sz="2000" b="0" dirty="0" smtClean="0"/>
              <a:t>=</a:t>
            </a:r>
            <a:r>
              <a:rPr lang="pt-BR" sz="2000" dirty="0" smtClean="0">
                <a:solidFill>
                  <a:schemeClr val="tx1"/>
                </a:solidFill>
              </a:rPr>
              <a:t>Previs.vendas!F10</a:t>
            </a:r>
          </a:p>
          <a:p>
            <a:pPr marL="268288" indent="-268288">
              <a:lnSpc>
                <a:spcPct val="100000"/>
              </a:lnSpc>
              <a:spcBef>
                <a:spcPts val="800"/>
              </a:spcBef>
            </a:pPr>
            <a:endParaRPr lang="pt-BR" sz="1050" b="0" dirty="0" smtClean="0"/>
          </a:p>
          <a:p>
            <a:pPr marL="268288" indent="-268288">
              <a:lnSpc>
                <a:spcPct val="100000"/>
              </a:lnSpc>
              <a:spcBef>
                <a:spcPts val="800"/>
              </a:spcBef>
            </a:pPr>
            <a:r>
              <a:rPr lang="pt-BR" sz="2000" b="0" dirty="0" smtClean="0"/>
              <a:t>Note </a:t>
            </a:r>
            <a:r>
              <a:rPr lang="pt-BR" sz="2000" b="0" dirty="0"/>
              <a:t>que pode-se: </a:t>
            </a:r>
            <a:br>
              <a:rPr lang="pt-BR" sz="2000" b="0" dirty="0"/>
            </a:br>
            <a:r>
              <a:rPr lang="pt-BR" sz="2000" b="0" dirty="0"/>
              <a:t>Inserir, Mover </a:t>
            </a:r>
            <a:r>
              <a:rPr lang="pt-BR" sz="2000" b="0" dirty="0" smtClean="0"/>
              <a:t>ou Copiar,</a:t>
            </a:r>
            <a:br>
              <a:rPr lang="pt-BR" sz="2000" b="0" dirty="0" smtClean="0"/>
            </a:br>
            <a:r>
              <a:rPr lang="pt-BR" sz="2000" b="0" dirty="0" smtClean="0"/>
              <a:t>entre outras funções com</a:t>
            </a:r>
            <a:br>
              <a:rPr lang="pt-BR" sz="2000" b="0" dirty="0" smtClean="0"/>
            </a:br>
            <a:r>
              <a:rPr lang="pt-BR" sz="2000" b="0" dirty="0" smtClean="0"/>
              <a:t>as pastas ou planilhas</a:t>
            </a:r>
            <a:endParaRPr lang="pt-BR" sz="2000" b="0" dirty="0"/>
          </a:p>
          <a:p>
            <a:pPr>
              <a:lnSpc>
                <a:spcPct val="100000"/>
              </a:lnSpc>
              <a:spcBef>
                <a:spcPts val="800"/>
              </a:spcBef>
              <a:buNone/>
            </a:pPr>
            <a:endParaRPr lang="pt-BR" sz="2000" b="0" dirty="0" smtClean="0"/>
          </a:p>
        </p:txBody>
      </p:sp>
      <p:sp>
        <p:nvSpPr>
          <p:cNvPr id="16" name="Oval 9"/>
          <p:cNvSpPr>
            <a:spLocks noChangeArrowheads="1"/>
          </p:cNvSpPr>
          <p:nvPr/>
        </p:nvSpPr>
        <p:spPr bwMode="auto">
          <a:xfrm>
            <a:off x="6504344" y="2686059"/>
            <a:ext cx="1219200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5" name="Oval 9"/>
          <p:cNvSpPr>
            <a:spLocks noChangeArrowheads="1"/>
          </p:cNvSpPr>
          <p:nvPr/>
        </p:nvSpPr>
        <p:spPr bwMode="auto">
          <a:xfrm>
            <a:off x="4211949" y="5028873"/>
            <a:ext cx="1485902" cy="454026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7" name="Oval 9"/>
          <p:cNvSpPr>
            <a:spLocks noChangeArrowheads="1"/>
          </p:cNvSpPr>
          <p:nvPr/>
        </p:nvSpPr>
        <p:spPr bwMode="auto">
          <a:xfrm>
            <a:off x="6693007" y="1171037"/>
            <a:ext cx="1899199" cy="481377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96870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9851" y="6206954"/>
            <a:ext cx="8324149" cy="627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8524" y="6560660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{94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85699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52" grpId="0"/>
      <p:bldP spid="16" grpId="0" animBg="1"/>
      <p:bldP spid="15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17525" y="-139700"/>
            <a:ext cx="807085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Comentários e movimentação de pastas </a:t>
            </a:r>
          </a:p>
        </p:txBody>
      </p:sp>
      <p:sp>
        <p:nvSpPr>
          <p:cNvPr id="1036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8750" y="533087"/>
            <a:ext cx="8231717" cy="2260906"/>
          </a:xfrm>
        </p:spPr>
        <p:txBody>
          <a:bodyPr/>
          <a:lstStyle/>
          <a:p>
            <a:pPr marL="358775" indent="-358775">
              <a:buFont typeface="Wingdings" pitchFamily="2" charset="2"/>
              <a:buNone/>
              <a:tabLst>
                <a:tab pos="358775" algn="l"/>
              </a:tabLst>
            </a:pPr>
            <a:r>
              <a:rPr lang="pt-BR" sz="2000" dirty="0">
                <a:effectLst/>
              </a:rPr>
              <a:t>Inserir e ver Comentários (notas ou documentação on-line)</a:t>
            </a:r>
          </a:p>
          <a:p>
            <a:pPr marL="358775" indent="-358775">
              <a:spcBef>
                <a:spcPts val="600"/>
              </a:spcBef>
              <a:tabLst>
                <a:tab pos="358775" algn="l"/>
              </a:tabLst>
            </a:pPr>
            <a:r>
              <a:rPr lang="pt-BR" sz="2000" b="0" i="1" dirty="0">
                <a:effectLst/>
              </a:rPr>
              <a:t>O uso de Comentários para documentação on-line é um recurso essencial quando se trabalha com modelos grandes ou complexos. É também um instrumento de comunicação </a:t>
            </a:r>
            <a:r>
              <a:rPr lang="pt-BR" sz="2000" b="0" i="1" dirty="0" smtClean="0">
                <a:effectLst/>
              </a:rPr>
              <a:t>e documentação para </a:t>
            </a:r>
            <a:r>
              <a:rPr lang="pt-BR" sz="2000" b="0" i="1" dirty="0">
                <a:effectLst/>
              </a:rPr>
              <a:t>que outros possam compreender melhor a sua planilha.</a:t>
            </a:r>
          </a:p>
          <a:p>
            <a:pPr marL="358775" indent="-358775">
              <a:spcBef>
                <a:spcPts val="6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000" b="0" dirty="0">
                <a:effectLst/>
              </a:rPr>
              <a:t>Em </a:t>
            </a:r>
            <a:r>
              <a:rPr lang="pt-BR" sz="2000" dirty="0">
                <a:solidFill>
                  <a:srgbClr val="006600"/>
                </a:solidFill>
                <a:effectLst/>
              </a:rPr>
              <a:t>A11</a:t>
            </a:r>
            <a:r>
              <a:rPr lang="pt-BR" sz="2000" b="0" dirty="0">
                <a:effectLst/>
              </a:rPr>
              <a:t> clique o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botão direito do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mouse </a:t>
            </a:r>
            <a:r>
              <a:rPr lang="pt-BR" sz="2000" b="0" dirty="0" smtClean="0">
                <a:effectLst/>
              </a:rPr>
              <a:t>e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acione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Inserir comentário</a:t>
            </a:r>
            <a:r>
              <a:rPr lang="pt-BR" sz="2000" b="0" dirty="0" smtClean="0">
                <a:effectLst/>
              </a:rPr>
              <a:t>, então </a:t>
            </a:r>
            <a:r>
              <a:rPr lang="pt-BR" sz="2000" b="0" dirty="0">
                <a:effectLst/>
              </a:rPr>
              <a:t>digite </a:t>
            </a:r>
            <a:r>
              <a:rPr lang="pt-BR" sz="2000" b="0" dirty="0" smtClean="0">
                <a:effectLst/>
              </a:rPr>
              <a:t>algo... </a:t>
            </a:r>
            <a:endParaRPr lang="pt-BR" sz="2000" b="0" dirty="0">
              <a:effectLst/>
            </a:endParaRPr>
          </a:p>
          <a:p>
            <a:pPr marL="358775" indent="-358775">
              <a:buFont typeface="Wingdings" pitchFamily="2" charset="2"/>
              <a:buAutoNum type="arabicPeriod"/>
              <a:tabLst>
                <a:tab pos="358775" algn="l"/>
              </a:tabLst>
            </a:pPr>
            <a:endParaRPr lang="pt-BR" sz="2000" b="0" dirty="0">
              <a:effectLst/>
            </a:endParaRPr>
          </a:p>
        </p:txBody>
      </p:sp>
      <p:pic>
        <p:nvPicPr>
          <p:cNvPr id="982018" name="Picture 2" descr="C:\Users\Lili\Desktop\Apostila TI\A parte\Cap. 6\6.10 - 86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3064" y="3418114"/>
            <a:ext cx="2870375" cy="3086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2019" name="Picture 3" descr="C:\Users\Lili\Desktop\Apostila TI\A parte\Cap. 6\6.10 - 87.bmp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85847" y="2743200"/>
            <a:ext cx="2971497" cy="409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2020" name="Picture 4" descr="C:\Users\Lili\Desktop\Apostila TI\A parte\Cap. 6\6.10 - 86 (2) slides.bmp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113" y="3118537"/>
            <a:ext cx="3086319" cy="373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43996" y="6538163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{94-96}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2317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3970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Modificando fórmulas sugeridas</a:t>
            </a:r>
          </a:p>
        </p:txBody>
      </p:sp>
      <p:sp>
        <p:nvSpPr>
          <p:cNvPr id="1038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117" y="586105"/>
            <a:ext cx="8832850" cy="904875"/>
          </a:xfrm>
        </p:spPr>
        <p:txBody>
          <a:bodyPr/>
          <a:lstStyle/>
          <a:p>
            <a:pPr marL="268288" indent="-268288">
              <a:lnSpc>
                <a:spcPct val="100000"/>
              </a:lnSpc>
              <a:spcBef>
                <a:spcPts val="600"/>
              </a:spcBef>
            </a:pPr>
            <a:r>
              <a:rPr lang="pt-BR" sz="2000" dirty="0">
                <a:effectLst/>
              </a:rPr>
              <a:t>Total</a:t>
            </a:r>
            <a:r>
              <a:rPr lang="pt-BR" sz="2000" b="0" dirty="0">
                <a:effectLst/>
              </a:rPr>
              <a:t> na coluna L é a soma dos 8 trimestres dos anos 1 e 2</a:t>
            </a:r>
          </a:p>
          <a:p>
            <a:pPr marL="268288" indent="-268288">
              <a:lnSpc>
                <a:spcPct val="100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000" b="0" dirty="0">
                <a:effectLst/>
              </a:rPr>
              <a:t>Em </a:t>
            </a:r>
            <a:r>
              <a:rPr lang="pt-BR" sz="2000" dirty="0">
                <a:solidFill>
                  <a:srgbClr val="006600"/>
                </a:solidFill>
                <a:effectLst/>
              </a:rPr>
              <a:t>L5</a:t>
            </a:r>
            <a:r>
              <a:rPr lang="pt-BR" sz="2000" b="0" dirty="0">
                <a:effectLst/>
              </a:rPr>
              <a:t> </a:t>
            </a:r>
            <a:r>
              <a:rPr lang="pt-BR" sz="2000" b="0" dirty="0" smtClean="0">
                <a:effectLst/>
              </a:rPr>
              <a:t>acione </a:t>
            </a:r>
            <a:r>
              <a:rPr lang="pt-BR" sz="2000" b="0" i="1" dirty="0" smtClean="0">
                <a:solidFill>
                  <a:srgbClr val="006600"/>
                </a:solidFill>
                <a:effectLst/>
              </a:rPr>
              <a:t>∑</a:t>
            </a:r>
            <a:r>
              <a:rPr lang="pt-BR" sz="2000" b="0" i="1" dirty="0" smtClean="0">
                <a:solidFill>
                  <a:srgbClr val="006600"/>
                </a:solidFill>
              </a:rPr>
              <a:t> </a:t>
            </a:r>
            <a:r>
              <a:rPr lang="pt-BR" sz="2000" b="0" u="sng" dirty="0" smtClean="0">
                <a:solidFill>
                  <a:srgbClr val="006600"/>
                </a:solidFill>
              </a:rPr>
              <a:t>Soma</a:t>
            </a:r>
            <a:r>
              <a:rPr lang="pt-BR" sz="2000" b="0" dirty="0" smtClean="0">
                <a:solidFill>
                  <a:srgbClr val="006600"/>
                </a:solidFill>
                <a:effectLst/>
              </a:rPr>
              <a:t> </a:t>
            </a:r>
            <a:r>
              <a:rPr lang="pt-BR" sz="2000" b="0" dirty="0" smtClean="0">
                <a:effectLst/>
              </a:rPr>
              <a:t>e </a:t>
            </a:r>
            <a:r>
              <a:rPr lang="pt-BR" sz="2000" b="0" dirty="0">
                <a:effectLst/>
              </a:rPr>
              <a:t>veja que a faixa </a:t>
            </a:r>
            <a:r>
              <a:rPr lang="pt-BR" sz="2000" b="0" dirty="0" smtClean="0">
                <a:effectLst/>
              </a:rPr>
              <a:t>sugerida está </a:t>
            </a:r>
            <a:r>
              <a:rPr lang="pt-BR" sz="2000" b="0" dirty="0">
                <a:solidFill>
                  <a:srgbClr val="CC0000"/>
                </a:solidFill>
              </a:rPr>
              <a:t>errada</a:t>
            </a:r>
            <a:r>
              <a:rPr lang="pt-BR" sz="2000" b="0" dirty="0" smtClean="0">
                <a:solidFill>
                  <a:srgbClr val="CC0000"/>
                </a:solidFill>
              </a:rPr>
              <a:t>!</a:t>
            </a:r>
            <a:endParaRPr lang="pt-BR" sz="2000" b="0" dirty="0">
              <a:solidFill>
                <a:srgbClr val="CC0000"/>
              </a:solidFill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-26822" y="4301658"/>
            <a:ext cx="2400541" cy="154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8288" indent="-268288">
              <a:lnSpc>
                <a:spcPct val="100000"/>
              </a:lnSpc>
              <a:spcBef>
                <a:spcPts val="600"/>
              </a:spcBef>
              <a:buFont typeface="+mj-lt"/>
              <a:buAutoNum type="arabicPeriod" startAt="2"/>
            </a:pPr>
            <a:r>
              <a:rPr lang="pt-BR" sz="1800" b="0" dirty="0" smtClean="0">
                <a:effectLst/>
              </a:rPr>
              <a:t>Com </a:t>
            </a:r>
            <a:r>
              <a:rPr lang="pt-BR" sz="1800" b="0" i="1" dirty="0">
                <a:solidFill>
                  <a:srgbClr val="006600"/>
                </a:solidFill>
                <a:effectLst/>
              </a:rPr>
              <a:t>∑</a:t>
            </a:r>
            <a:r>
              <a:rPr lang="pt-BR" sz="1800" b="0" dirty="0" smtClean="0">
                <a:effectLst/>
              </a:rPr>
              <a:t> acionado:</a:t>
            </a:r>
            <a:br>
              <a:rPr lang="pt-BR" sz="1800" b="0" dirty="0" smtClean="0">
                <a:effectLst/>
              </a:rPr>
            </a:br>
            <a:r>
              <a:rPr lang="pt-BR" sz="1800" b="0" dirty="0" smtClean="0">
                <a:effectLst/>
              </a:rPr>
              <a:t>Pinte</a:t>
            </a:r>
            <a:r>
              <a:rPr lang="pt-BR" sz="1800" dirty="0" smtClean="0">
                <a:solidFill>
                  <a:srgbClr val="006600"/>
                </a:solidFill>
                <a:effectLst/>
              </a:rPr>
              <a:t> D5:K5</a:t>
            </a:r>
            <a:r>
              <a:rPr lang="pt-BR" sz="1800" b="0" dirty="0" smtClean="0">
                <a:effectLst/>
              </a:rPr>
              <a:t> e </a:t>
            </a:r>
            <a:r>
              <a:rPr lang="pt-BR" sz="1800" b="0" u="sng" dirty="0" smtClean="0">
                <a:effectLst/>
              </a:rPr>
              <a:t>Enter </a:t>
            </a:r>
            <a:r>
              <a:rPr lang="pt-BR" sz="1800" b="0" dirty="0" smtClean="0">
                <a:effectLst/>
              </a:rPr>
              <a:t>então </a:t>
            </a:r>
            <a:r>
              <a:rPr lang="pt-BR" sz="1800" b="0" u="sng" dirty="0" smtClean="0">
                <a:effectLst/>
              </a:rPr>
              <a:t>copie</a:t>
            </a:r>
            <a:r>
              <a:rPr lang="pt-BR" sz="1800" b="0" dirty="0" smtClean="0">
                <a:effectLst/>
              </a:rPr>
              <a:t> </a:t>
            </a:r>
            <a:r>
              <a:rPr lang="pt-BR" sz="1800" dirty="0" smtClean="0">
                <a:solidFill>
                  <a:srgbClr val="006600"/>
                </a:solidFill>
                <a:effectLst/>
              </a:rPr>
              <a:t>L5</a:t>
            </a:r>
            <a:r>
              <a:rPr lang="pt-BR" sz="1800" b="0" dirty="0" smtClean="0">
                <a:effectLst/>
              </a:rPr>
              <a:t>=Soma(D5:K5) para </a:t>
            </a:r>
            <a:r>
              <a:rPr lang="pt-BR" sz="1800" dirty="0" smtClean="0">
                <a:solidFill>
                  <a:srgbClr val="006600"/>
                </a:solidFill>
                <a:effectLst/>
              </a:rPr>
              <a:t>L6:L18</a:t>
            </a:r>
          </a:p>
          <a:p>
            <a:pPr marL="324000" indent="-324000">
              <a:lnSpc>
                <a:spcPct val="100000"/>
              </a:lnSpc>
              <a:spcBef>
                <a:spcPts val="600"/>
              </a:spcBef>
            </a:pPr>
            <a:endParaRPr lang="pt-BR" sz="1800" b="0" dirty="0">
              <a:effectLst/>
            </a:endParaRPr>
          </a:p>
        </p:txBody>
      </p:sp>
      <p:pic>
        <p:nvPicPr>
          <p:cNvPr id="983042" name="Picture 2" descr="C:\Users\Lili\Desktop\Apostila TI\A parte\Cap. 6\6.11 - 87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3" y="1493131"/>
            <a:ext cx="9139647" cy="184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346" name="Oval 10"/>
          <p:cNvSpPr>
            <a:spLocks noChangeArrowheads="1"/>
          </p:cNvSpPr>
          <p:nvPr/>
        </p:nvSpPr>
        <p:spPr bwMode="auto">
          <a:xfrm>
            <a:off x="1758032" y="1471359"/>
            <a:ext cx="1153712" cy="299521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038345" name="Oval 9"/>
          <p:cNvSpPr>
            <a:spLocks noChangeArrowheads="1"/>
          </p:cNvSpPr>
          <p:nvPr/>
        </p:nvSpPr>
        <p:spPr bwMode="auto">
          <a:xfrm>
            <a:off x="1143000" y="2312482"/>
            <a:ext cx="7870371" cy="295275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983043" name="Picture 3" descr="C:\Users\Lili\Desktop\Apostila TI\A parte\Cap. 6\6.11 - 87 (2).bmp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35200" y="3567327"/>
            <a:ext cx="6956097" cy="328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344" name="Oval 8"/>
          <p:cNvSpPr>
            <a:spLocks noChangeArrowheads="1"/>
          </p:cNvSpPr>
          <p:nvPr/>
        </p:nvSpPr>
        <p:spPr bwMode="auto">
          <a:xfrm>
            <a:off x="3704546" y="4247719"/>
            <a:ext cx="844507" cy="225425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-14822" y="6545791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{97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58991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8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8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38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38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8339" grpId="0" build="p"/>
      <p:bldP spid="12" grpId="0"/>
      <p:bldP spid="1038346" grpId="0" animBg="1"/>
      <p:bldP spid="1038345" grpId="0" animBg="1"/>
      <p:bldP spid="10383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244" name="Rectangle 4"/>
          <p:cNvSpPr>
            <a:spLocks noGrp="1" noChangeArrowheads="1"/>
          </p:cNvSpPr>
          <p:nvPr>
            <p:ph type="title"/>
          </p:nvPr>
        </p:nvSpPr>
        <p:spPr>
          <a:xfrm>
            <a:off x="723900" y="-9525"/>
            <a:ext cx="7658100" cy="758825"/>
          </a:xfrm>
        </p:spPr>
        <p:txBody>
          <a:bodyPr/>
          <a:lstStyle/>
          <a:p>
            <a:r>
              <a:rPr lang="pt-BR" sz="2800" dirty="0" smtClean="0"/>
              <a:t>TeleVideo3</a:t>
            </a:r>
            <a:endParaRPr lang="pt-BR" sz="2800" dirty="0"/>
          </a:p>
        </p:txBody>
      </p:sp>
      <p:sp>
        <p:nvSpPr>
          <p:cNvPr id="906245" name="Rectangle 5"/>
          <p:cNvSpPr>
            <a:spLocks noChangeArrowheads="1"/>
          </p:cNvSpPr>
          <p:nvPr/>
        </p:nvSpPr>
        <p:spPr bwMode="auto">
          <a:xfrm>
            <a:off x="114935" y="639445"/>
            <a:ext cx="8658225" cy="108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58775" indent="-358775">
              <a:lnSpc>
                <a:spcPct val="100000"/>
              </a:lnSpc>
              <a:spcBef>
                <a:spcPts val="600"/>
              </a:spcBef>
            </a:pPr>
            <a:r>
              <a:rPr lang="pt-BR" sz="2000" b="0" dirty="0"/>
              <a:t>Continuando o problema da </a:t>
            </a:r>
            <a:r>
              <a:rPr lang="pt-BR" sz="2000" b="0" dirty="0" smtClean="0"/>
              <a:t>TeleVideo vamos gravá-lo com TeleVideo3</a:t>
            </a:r>
            <a:endParaRPr lang="pt-BR" sz="2000" b="0" dirty="0"/>
          </a:p>
          <a:p>
            <a:pPr marL="358775" indent="-358775">
              <a:lnSpc>
                <a:spcPct val="100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000" b="0" dirty="0"/>
              <a:t>Abra </a:t>
            </a:r>
            <a:r>
              <a:rPr lang="pt-BR" sz="2000" b="0" dirty="0" smtClean="0"/>
              <a:t>o </a:t>
            </a:r>
            <a:r>
              <a:rPr lang="pt-BR" sz="2000" b="0" u="sng" dirty="0" smtClean="0"/>
              <a:t>Exercício</a:t>
            </a:r>
            <a:r>
              <a:rPr lang="pt-BR" sz="2000" b="0" smtClean="0"/>
              <a:t>: </a:t>
            </a:r>
            <a:r>
              <a:rPr lang="pt-BR" sz="2000" smtClean="0">
                <a:solidFill>
                  <a:srgbClr val="006600"/>
                </a:solidFill>
              </a:rPr>
              <a:t>06_03TeleVideo</a:t>
            </a:r>
            <a:r>
              <a:rPr lang="pt-BR" sz="2000" b="0" smtClean="0"/>
              <a:t> </a:t>
            </a:r>
            <a:r>
              <a:rPr lang="pt-BR" sz="2000" b="0" dirty="0" smtClean="0"/>
              <a:t>e grave na </a:t>
            </a:r>
            <a:r>
              <a:rPr lang="pt-BR" sz="2000" dirty="0" smtClean="0"/>
              <a:t>Área de Trabalho </a:t>
            </a:r>
            <a:r>
              <a:rPr lang="pt-BR" sz="2000" b="0" dirty="0" smtClean="0"/>
              <a:t>com </a:t>
            </a:r>
            <a:r>
              <a:rPr lang="pt-BR" sz="2000" b="0" u="sng" dirty="0" smtClean="0"/>
              <a:t>Arquivo</a:t>
            </a:r>
            <a:r>
              <a:rPr lang="pt-BR" sz="2000" b="0" dirty="0" smtClean="0"/>
              <a:t>: </a:t>
            </a:r>
            <a:r>
              <a:rPr lang="pt-BR" sz="2000" b="0" u="sng" dirty="0" smtClean="0"/>
              <a:t>Salvar como</a:t>
            </a:r>
            <a:r>
              <a:rPr lang="pt-BR" sz="2000" b="0" dirty="0" smtClean="0"/>
              <a:t>: </a:t>
            </a:r>
            <a:r>
              <a:rPr lang="pt-BR" sz="2000" dirty="0" smtClean="0"/>
              <a:t>TeleVideo3</a:t>
            </a:r>
            <a:endParaRPr lang="pt-BR" sz="2000" b="0" dirty="0"/>
          </a:p>
          <a:p>
            <a:pPr marL="358775" indent="-358775">
              <a:lnSpc>
                <a:spcPct val="100000"/>
              </a:lnSpc>
              <a:spcBef>
                <a:spcPts val="600"/>
              </a:spcBef>
            </a:pPr>
            <a:endParaRPr lang="pt-BR" sz="2000" b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21222" y="6509858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{83</a:t>
            </a:r>
            <a:r>
              <a:rPr lang="pt-BR" dirty="0"/>
              <a:t>}</a:t>
            </a:r>
          </a:p>
        </p:txBody>
      </p:sp>
      <p:pic>
        <p:nvPicPr>
          <p:cNvPr id="96870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9519" y="1892300"/>
            <a:ext cx="8594481" cy="496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291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14300"/>
            <a:ext cx="7030223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sz="2800" i="1" dirty="0">
                <a:effectLst/>
              </a:rPr>
              <a:t>What you see is what you get!</a:t>
            </a:r>
            <a:endParaRPr lang="pt-BR" sz="2800" i="1" dirty="0">
              <a:effectLst/>
            </a:endParaRPr>
          </a:p>
        </p:txBody>
      </p:sp>
      <p:sp>
        <p:nvSpPr>
          <p:cNvPr id="1040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10" y="638810"/>
            <a:ext cx="6498590" cy="768350"/>
          </a:xfrm>
        </p:spPr>
        <p:txBody>
          <a:bodyPr/>
          <a:lstStyle/>
          <a:p>
            <a:r>
              <a:rPr lang="pt-BR" sz="2000" b="0" dirty="0" smtClean="0">
                <a:effectLst/>
              </a:rPr>
              <a:t>Tome </a:t>
            </a:r>
            <a:r>
              <a:rPr lang="pt-BR" sz="2000" b="0" dirty="0">
                <a:effectLst/>
              </a:rPr>
              <a:t>cuidado para não exagerar na dose: muito colorido cansa</a:t>
            </a:r>
            <a:r>
              <a:rPr lang="pt-BR" sz="2000" b="0" dirty="0" smtClean="0">
                <a:effectLst/>
              </a:rPr>
              <a:t>!</a:t>
            </a:r>
          </a:p>
          <a:p>
            <a:r>
              <a:rPr lang="pt-BR" sz="2000" b="0" dirty="0" smtClean="0">
                <a:effectLst/>
              </a:rPr>
              <a:t>Confira visualizando o que vai ser impresso antes de imprimir.</a:t>
            </a:r>
            <a:endParaRPr lang="pt-BR" sz="2000" b="0" dirty="0">
              <a:effectLst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33922" y="6537324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{98</a:t>
            </a:r>
            <a:r>
              <a:rPr lang="pt-BR" dirty="0"/>
              <a:t>}</a:t>
            </a:r>
          </a:p>
        </p:txBody>
      </p:sp>
      <p:pic>
        <p:nvPicPr>
          <p:cNvPr id="9717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" y="1981200"/>
            <a:ext cx="8636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84066" name="Picture 2" descr="C:\Users\Lili\Desktop\Apostila TI\A parte\Cap. 6\6.13 - 89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0223" y="10635"/>
            <a:ext cx="2103595" cy="301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373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4478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 smtClean="0">
                <a:effectLst/>
              </a:rPr>
              <a:t>Recursos para Formatar Células</a:t>
            </a:r>
            <a:endParaRPr lang="pt-BR" sz="2800" dirty="0">
              <a:effectLst/>
            </a:endParaRPr>
          </a:p>
        </p:txBody>
      </p:sp>
      <p:sp>
        <p:nvSpPr>
          <p:cNvPr id="1040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10" y="566236"/>
            <a:ext cx="7512050" cy="676910"/>
          </a:xfrm>
        </p:spPr>
        <p:txBody>
          <a:bodyPr/>
          <a:lstStyle/>
          <a:p>
            <a:r>
              <a:rPr lang="pt-BR" sz="2000" b="0" dirty="0" smtClean="0">
                <a:effectLst/>
              </a:rPr>
              <a:t>Alinhamento, Bordas, Fonte e Preenchimento</a:t>
            </a:r>
            <a:endParaRPr lang="pt-BR" sz="2000" b="0" dirty="0">
              <a:effectLst/>
            </a:endParaRPr>
          </a:p>
        </p:txBody>
      </p:sp>
      <p:pic>
        <p:nvPicPr>
          <p:cNvPr id="985090" name="Picture 2" descr="C:\Users\Lili\Desktop\Apostila TI\A parte\Cap. 6\6.13 - 90 (2)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0956" y="978019"/>
            <a:ext cx="3224355" cy="275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5092" name="Picture 4" descr="C:\Users\Lili\Desktop\Apostila TI\A parte\Cap. 6\6.13 - 90 (3)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18" y="3830133"/>
            <a:ext cx="3207282" cy="274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5094" name="Picture 6" descr="C:\Users\Lili\Desktop\Apostila TI\A parte\Cap. 6\6.13 - 90 (4)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1842" y="3838144"/>
            <a:ext cx="3213470" cy="275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5095" name="Picture 7" descr="C:\Users\Lili\Desktop\Apostila TI\A parte\Cap. 6\6.13 - 90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8" y="971373"/>
            <a:ext cx="3231772" cy="276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5096" name="Picture 8" descr="C:\Users\Lili\Desktop\Apostila TI\A parte\Cap. 6\6.13 - 90 (5)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4582" y="1499228"/>
            <a:ext cx="2480617" cy="534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-22316" y="6558846"/>
            <a:ext cx="95859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/>
              <a:t>{</a:t>
            </a:r>
            <a:r>
              <a:rPr lang="pt-BR" dirty="0" smtClean="0"/>
              <a:t>98-100}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031690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9050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 smtClean="0">
                <a:effectLst/>
              </a:rPr>
              <a:t>Criar Gráfico</a:t>
            </a:r>
            <a:endParaRPr lang="pt-BR" sz="2800" dirty="0">
              <a:effectLst/>
            </a:endParaRPr>
          </a:p>
        </p:txBody>
      </p:sp>
      <p:sp>
        <p:nvSpPr>
          <p:cNvPr id="1044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4938" y="547370"/>
            <a:ext cx="8501062" cy="2454910"/>
          </a:xfrm>
        </p:spPr>
        <p:txBody>
          <a:bodyPr/>
          <a:lstStyle/>
          <a:p>
            <a:pPr marL="324000" indent="-324000">
              <a:spcBef>
                <a:spcPts val="2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000" b="0" dirty="0">
                <a:effectLst/>
              </a:rPr>
              <a:t>Pinte </a:t>
            </a:r>
            <a:r>
              <a:rPr lang="pt-BR" sz="2000" dirty="0">
                <a:solidFill>
                  <a:srgbClr val="006600"/>
                </a:solidFill>
                <a:effectLst/>
              </a:rPr>
              <a:t>A3;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D3:K3</a:t>
            </a:r>
            <a:r>
              <a:rPr lang="pt-BR" sz="2000" dirty="0">
                <a:solidFill>
                  <a:srgbClr val="006600"/>
                </a:solidFill>
                <a:effectLst/>
              </a:rPr>
              <a:t>; A5;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D5:K5</a:t>
            </a:r>
            <a:r>
              <a:rPr lang="pt-BR" sz="2000" dirty="0">
                <a:solidFill>
                  <a:srgbClr val="006600"/>
                </a:solidFill>
                <a:effectLst/>
              </a:rPr>
              <a:t>; A18;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D18:K18</a:t>
            </a:r>
            <a:r>
              <a:rPr lang="pt-BR" sz="2000" b="0" dirty="0">
                <a:effectLst/>
              </a:rPr>
              <a:t/>
            </a:r>
            <a:br>
              <a:rPr lang="pt-BR" sz="2000" b="0" dirty="0">
                <a:effectLst/>
              </a:rPr>
            </a:br>
            <a:r>
              <a:rPr lang="pt-BR" sz="2000" b="0" dirty="0">
                <a:effectLst/>
              </a:rPr>
              <a:t>selecione </a:t>
            </a:r>
            <a:r>
              <a:rPr lang="pt-BR" sz="2000" dirty="0">
                <a:solidFill>
                  <a:srgbClr val="006600"/>
                </a:solidFill>
                <a:effectLst/>
              </a:rPr>
              <a:t>A3</a:t>
            </a:r>
            <a:r>
              <a:rPr lang="pt-BR" sz="2000" b="0" dirty="0">
                <a:effectLst/>
              </a:rPr>
              <a:t> depois </a:t>
            </a:r>
            <a:r>
              <a:rPr lang="pt-BR" sz="2000" b="0" u="sng" dirty="0">
                <a:effectLst/>
              </a:rPr>
              <a:t>Ctrl </a:t>
            </a:r>
            <a:r>
              <a:rPr lang="pt-BR" sz="2000" b="0" dirty="0">
                <a:effectLst/>
              </a:rPr>
              <a:t>(permanece acionado até o fim da operação) arraste o mouse de </a:t>
            </a:r>
            <a:r>
              <a:rPr lang="pt-BR" sz="2000" b="0" dirty="0" smtClean="0">
                <a:effectLst/>
              </a:rPr>
              <a:t>D3 </a:t>
            </a:r>
            <a:r>
              <a:rPr lang="pt-BR" sz="2000" b="0" dirty="0">
                <a:effectLst/>
              </a:rPr>
              <a:t>até K3 (clique em </a:t>
            </a:r>
            <a:r>
              <a:rPr lang="pt-BR" sz="2000" b="0" dirty="0" smtClean="0">
                <a:effectLst/>
              </a:rPr>
              <a:t>D3 </a:t>
            </a:r>
            <a:r>
              <a:rPr lang="pt-BR" sz="2000" b="0" dirty="0">
                <a:effectLst/>
              </a:rPr>
              <a:t>e com o botão esquerdo pressionado vá até K3), clique em A5, clique em </a:t>
            </a:r>
            <a:r>
              <a:rPr lang="pt-BR" sz="2000" b="0" dirty="0" smtClean="0">
                <a:effectLst/>
              </a:rPr>
              <a:t>D5 </a:t>
            </a:r>
            <a:r>
              <a:rPr lang="pt-BR" sz="2000" b="0" dirty="0">
                <a:effectLst/>
              </a:rPr>
              <a:t>e arraste até ...</a:t>
            </a:r>
          </a:p>
          <a:p>
            <a:pPr marL="324000" indent="-324000">
              <a:spcBef>
                <a:spcPts val="2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000" b="0" dirty="0">
                <a:effectLst/>
              </a:rPr>
              <a:t>Acione o </a:t>
            </a:r>
            <a:r>
              <a:rPr lang="pt-BR" sz="2000" b="0" dirty="0" smtClean="0">
                <a:effectLst/>
              </a:rPr>
              <a:t>botão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Inserir</a:t>
            </a:r>
            <a:r>
              <a:rPr lang="pt-BR" sz="2000" b="0" dirty="0" smtClean="0">
                <a:effectLst/>
              </a:rPr>
              <a:t>: </a:t>
            </a:r>
            <a:r>
              <a:rPr lang="pt-BR" sz="2000" dirty="0">
                <a:solidFill>
                  <a:srgbClr val="006600"/>
                </a:solidFill>
                <a:effectLst/>
              </a:rPr>
              <a:t>Gráficos</a:t>
            </a:r>
            <a:r>
              <a:rPr lang="pt-BR" sz="2000" b="0" dirty="0" smtClean="0">
                <a:effectLst/>
              </a:rPr>
              <a:t>: </a:t>
            </a:r>
            <a:r>
              <a:rPr lang="pt-BR" sz="2000" dirty="0">
                <a:solidFill>
                  <a:srgbClr val="006600"/>
                </a:solidFill>
                <a:effectLst/>
              </a:rPr>
              <a:t>Linhas</a:t>
            </a:r>
            <a:r>
              <a:rPr lang="pt-BR" sz="2000" b="0" dirty="0" smtClean="0">
                <a:effectLst/>
              </a:rPr>
              <a:t>: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Linhas</a:t>
            </a:r>
            <a:r>
              <a:rPr lang="pt-BR" sz="2000" b="0" dirty="0" smtClean="0">
                <a:effectLst/>
              </a:rPr>
              <a:t> </a:t>
            </a:r>
          </a:p>
          <a:p>
            <a:pPr marL="324000" indent="-324000">
              <a:spcBef>
                <a:spcPts val="2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000" b="0" dirty="0" smtClean="0">
                <a:effectLst/>
              </a:rPr>
              <a:t>Acione o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Layout </a:t>
            </a:r>
            <a:r>
              <a:rPr lang="pt-BR" sz="2000" dirty="0">
                <a:solidFill>
                  <a:srgbClr val="006600"/>
                </a:solidFill>
                <a:effectLst/>
              </a:rPr>
              <a:t>de Gráficos</a:t>
            </a:r>
            <a:r>
              <a:rPr lang="pt-BR" sz="2000" b="0" dirty="0" smtClean="0">
                <a:effectLst/>
              </a:rPr>
              <a:t>: </a:t>
            </a:r>
            <a:r>
              <a:rPr lang="pt-BR" sz="2000" dirty="0">
                <a:solidFill>
                  <a:srgbClr val="006600"/>
                </a:solidFill>
                <a:effectLst/>
              </a:rPr>
              <a:t>Layout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6</a:t>
            </a:r>
          </a:p>
          <a:p>
            <a:pPr marL="324000" indent="-324000">
              <a:spcBef>
                <a:spcPts val="2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000" b="0" dirty="0">
                <a:effectLst/>
              </a:rPr>
              <a:t>R</a:t>
            </a:r>
            <a:r>
              <a:rPr lang="pt-BR" sz="2000" b="0" dirty="0" smtClean="0">
                <a:effectLst/>
              </a:rPr>
              <a:t>enomeie o Titulo e o Eixo vertical</a:t>
            </a:r>
          </a:p>
          <a:p>
            <a:pPr marL="324000" indent="-324000">
              <a:spcBef>
                <a:spcPts val="2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sz="2000" b="0" dirty="0">
                <a:effectLst/>
              </a:rPr>
              <a:t>Arraste e amplie até ocupar </a:t>
            </a:r>
            <a:r>
              <a:rPr lang="pt-BR" sz="2000" dirty="0" smtClean="0">
                <a:solidFill>
                  <a:srgbClr val="006600"/>
                </a:solidFill>
              </a:rPr>
              <a:t>B20:K33</a:t>
            </a:r>
            <a:endParaRPr lang="pt-BR" sz="2000" dirty="0">
              <a:solidFill>
                <a:srgbClr val="006600"/>
              </a:solidFill>
            </a:endParaRPr>
          </a:p>
          <a:p>
            <a:pPr marL="324000" indent="-324000">
              <a:spcBef>
                <a:spcPts val="2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endParaRPr lang="pt-BR" sz="2000" b="0" u="sng" dirty="0">
              <a:effectLst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-19756" y="6543724"/>
            <a:ext cx="1072410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{100-101}</a:t>
            </a:r>
            <a:endParaRPr lang="pt-BR" dirty="0"/>
          </a:p>
        </p:txBody>
      </p:sp>
      <p:pic>
        <p:nvPicPr>
          <p:cNvPr id="986114" name="Picture 2" descr="C:\Users\Lili\Desktop\Apostila TI\A parte\Cap. 6\6.14 - 90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06" y="3222164"/>
            <a:ext cx="5129475" cy="322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487" name="Oval 7"/>
          <p:cNvSpPr>
            <a:spLocks noChangeArrowheads="1"/>
          </p:cNvSpPr>
          <p:nvPr/>
        </p:nvSpPr>
        <p:spPr bwMode="auto">
          <a:xfrm>
            <a:off x="2582557" y="3624063"/>
            <a:ext cx="433388" cy="3175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986115" name="Picture 3" descr="C:\Users\Lili\Desktop\Apostila TI\A parte\Cap. 6\6.14 - 90 (2).bmp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06950" y="3019113"/>
            <a:ext cx="3950159" cy="383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7139612" y="4213191"/>
            <a:ext cx="552450" cy="474663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2682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483" grpId="0" uiExpand="1" build="p"/>
      <p:bldP spid="1044487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10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2700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 smtClean="0"/>
              <a:t>Gráfico Concluído</a:t>
            </a:r>
            <a:endParaRPr lang="pt-BR" sz="2800" dirty="0"/>
          </a:p>
        </p:txBody>
      </p:sp>
      <p:sp>
        <p:nvSpPr>
          <p:cNvPr id="1092612" name="Rectangle 4"/>
          <p:cNvSpPr>
            <a:spLocks noChangeArrowheads="1"/>
          </p:cNvSpPr>
          <p:nvPr/>
        </p:nvSpPr>
        <p:spPr bwMode="auto">
          <a:xfrm>
            <a:off x="8891" y="612596"/>
            <a:ext cx="9119343" cy="197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74638" indent="-274638">
              <a:lnSpc>
                <a:spcPct val="90000"/>
              </a:lnSpc>
              <a:spcBef>
                <a:spcPts val="400"/>
              </a:spcBef>
            </a:pPr>
            <a:r>
              <a:rPr lang="pt-BR" sz="2000" b="0" dirty="0" smtClean="0"/>
              <a:t>Concluído e posicionado o gráfico fica:</a:t>
            </a:r>
            <a:endParaRPr lang="pt-BR" sz="2000" b="0" i="1" dirty="0" smtClean="0"/>
          </a:p>
          <a:p>
            <a:pPr marL="274638" indent="-274638">
              <a:lnSpc>
                <a:spcPct val="90000"/>
              </a:lnSpc>
              <a:spcBef>
                <a:spcPts val="400"/>
              </a:spcBef>
            </a:pPr>
            <a:r>
              <a:rPr lang="pt-BR" sz="2000" b="0" i="1" dirty="0" smtClean="0"/>
              <a:t>Note </a:t>
            </a:r>
            <a:r>
              <a:rPr lang="pt-BR" sz="2000" b="0" i="1" dirty="0"/>
              <a:t>que ele poderia </a:t>
            </a:r>
            <a:r>
              <a:rPr lang="pt-BR" sz="2000" b="0" i="1" dirty="0" smtClean="0"/>
              <a:t>ir para </a:t>
            </a:r>
            <a:r>
              <a:rPr lang="pt-BR" sz="2000" b="0" i="1" dirty="0"/>
              <a:t>uma </a:t>
            </a:r>
            <a:r>
              <a:rPr lang="pt-BR" sz="2000" b="0" i="1" dirty="0" smtClean="0"/>
              <a:t>planilha ou Pasta </a:t>
            </a:r>
            <a:r>
              <a:rPr lang="pt-BR" sz="2000" b="0" i="1" dirty="0"/>
              <a:t>de </a:t>
            </a:r>
            <a:r>
              <a:rPr lang="pt-BR" sz="2000" b="0" i="1" dirty="0" smtClean="0"/>
              <a:t>Trabalho exclusiva</a:t>
            </a:r>
          </a:p>
          <a:p>
            <a:pPr marL="274638" indent="-274638">
              <a:lnSpc>
                <a:spcPct val="90000"/>
              </a:lnSpc>
              <a:spcBef>
                <a:spcPts val="400"/>
              </a:spcBef>
            </a:pPr>
            <a:r>
              <a:rPr lang="pt-BR" sz="2000" b="0" i="1" dirty="0"/>
              <a:t>Invista algum tempo explorando as muitas opções de formatação de gráfico</a:t>
            </a:r>
            <a:endParaRPr lang="pt-BR" sz="2000" dirty="0"/>
          </a:p>
          <a:p>
            <a:pPr marL="274638" indent="-274638">
              <a:lnSpc>
                <a:spcPct val="90000"/>
              </a:lnSpc>
              <a:spcBef>
                <a:spcPts val="400"/>
              </a:spcBef>
            </a:pPr>
            <a:endParaRPr lang="pt-BR" sz="2000" b="0" i="1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-12268" y="6543724"/>
            <a:ext cx="662042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{101</a:t>
            </a:r>
            <a:r>
              <a:rPr lang="pt-BR" dirty="0"/>
              <a:t>}</a:t>
            </a:r>
          </a:p>
        </p:txBody>
      </p:sp>
      <p:pic>
        <p:nvPicPr>
          <p:cNvPr id="968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3393" y="1700053"/>
            <a:ext cx="7202921" cy="5155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25865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9558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 smtClean="0">
                <a:effectLst/>
              </a:rPr>
              <a:t>Editando Gráficos</a:t>
            </a:r>
            <a:endParaRPr lang="pt-BR" sz="2800" dirty="0">
              <a:effectLst/>
            </a:endParaRPr>
          </a:p>
        </p:txBody>
      </p:sp>
      <p:sp>
        <p:nvSpPr>
          <p:cNvPr id="1044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64" y="536484"/>
            <a:ext cx="6433502" cy="6158230"/>
          </a:xfrm>
        </p:spPr>
        <p:txBody>
          <a:bodyPr/>
          <a:lstStyle/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r>
              <a:rPr lang="pt-BR" sz="1800" b="0" dirty="0" smtClean="0">
                <a:effectLst/>
              </a:rPr>
              <a:t>Selecione o gráfico e clique em cima do </a:t>
            </a:r>
            <a:r>
              <a:rPr lang="pt-BR" sz="1800" b="0" u="sng" dirty="0" smtClean="0">
                <a:effectLst/>
              </a:rPr>
              <a:t>Eixo Vertical </a:t>
            </a:r>
            <a:r>
              <a:rPr lang="pt-BR" sz="1800" b="0" dirty="0" smtClean="0">
                <a:effectLst/>
              </a:rPr>
              <a:t>que a janela ao lado abre com opções </a:t>
            </a:r>
            <a:r>
              <a:rPr lang="pt-BR" sz="1800" b="0" u="sng" dirty="0" smtClean="0">
                <a:effectLst/>
              </a:rPr>
              <a:t>Formatar o Eixo</a:t>
            </a:r>
            <a:r>
              <a:rPr lang="pt-BR" sz="1800" b="0" dirty="0" smtClean="0">
                <a:effectLst/>
              </a:rPr>
              <a:t>:</a:t>
            </a: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r>
              <a:rPr lang="pt-BR" sz="1800" b="0" dirty="0" smtClean="0">
                <a:effectLst/>
              </a:rPr>
              <a:t>Selecione o gráfico e acione a opção </a:t>
            </a:r>
            <a:r>
              <a:rPr lang="pt-BR" sz="1800" b="0" u="sng" dirty="0" smtClean="0">
                <a:effectLst/>
              </a:rPr>
              <a:t>Linha 3D</a:t>
            </a:r>
            <a:endParaRPr lang="pt-BR" sz="1800" b="0" dirty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r>
              <a:rPr lang="pt-BR" sz="1800" b="0" dirty="0" smtClean="0">
                <a:effectLst/>
              </a:rPr>
              <a:t>Clique no gráfico e temos as opções para </a:t>
            </a:r>
            <a:r>
              <a:rPr lang="pt-BR" sz="1800" b="0" u="sng" dirty="0" smtClean="0">
                <a:effectLst/>
              </a:rPr>
              <a:t>Formatar:</a:t>
            </a:r>
            <a:r>
              <a:rPr lang="pt-BR" sz="1800" b="0" dirty="0" smtClean="0">
                <a:effectLst/>
              </a:rPr>
              <a:t> 3D</a:t>
            </a: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dirty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dirty="0" smtClean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dirty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dirty="0" smtClean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dirty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dirty="0" smtClean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dirty="0" smtClean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r>
              <a:rPr lang="pt-BR" sz="1800" b="0" dirty="0" smtClean="0">
                <a:effectLst/>
              </a:rPr>
              <a:t>Transforme em </a:t>
            </a:r>
            <a:r>
              <a:rPr lang="pt-BR" sz="1800" b="0" u="sng" dirty="0" smtClean="0">
                <a:effectLst/>
              </a:rPr>
              <a:t>Cilindros Empilhados</a:t>
            </a: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u="sng" dirty="0" smtClean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u="sng" dirty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u="sng" dirty="0" smtClean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u="sng" dirty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u="sng" dirty="0" smtClean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u="sng" dirty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1800" b="0" u="sng" dirty="0" smtClean="0">
              <a:effectLst/>
            </a:endParaRPr>
          </a:p>
          <a:p>
            <a:pPr marL="274638" indent="-274638">
              <a:spcBef>
                <a:spcPts val="200"/>
              </a:spcBef>
              <a:buFont typeface="+mj-lt"/>
              <a:buAutoNum type="arabicPeriod" startAt="6"/>
            </a:pPr>
            <a:endParaRPr lang="pt-BR" sz="400" b="0" u="sng" dirty="0" smtClean="0">
              <a:effectLst/>
            </a:endParaRPr>
          </a:p>
          <a:p>
            <a:pPr marL="365125" indent="-365125">
              <a:spcBef>
                <a:spcPts val="200"/>
              </a:spcBef>
              <a:buFont typeface="+mj-lt"/>
              <a:buAutoNum type="arabicPeriod" startAt="6"/>
            </a:pPr>
            <a:r>
              <a:rPr lang="pt-BR" sz="1800" b="0" dirty="0" smtClean="0">
                <a:effectLst/>
              </a:rPr>
              <a:t>Agora em </a:t>
            </a:r>
            <a:r>
              <a:rPr lang="pt-BR" sz="1800" b="0" u="sng" dirty="0" smtClean="0">
                <a:effectLst/>
              </a:rPr>
              <a:t>Barras Empilhadas</a:t>
            </a:r>
            <a:r>
              <a:rPr lang="pt-BR" sz="1800" b="0" dirty="0" smtClean="0">
                <a:effectLst/>
              </a:rPr>
              <a:t> </a:t>
            </a:r>
            <a:br>
              <a:rPr lang="pt-BR" sz="1800" b="0" dirty="0" smtClean="0">
                <a:effectLst/>
              </a:rPr>
            </a:br>
            <a:r>
              <a:rPr lang="pt-BR" sz="1800" b="0" dirty="0" smtClean="0">
                <a:effectLst/>
              </a:rPr>
              <a:t>editando US$ para </a:t>
            </a:r>
            <a:r>
              <a:rPr lang="pt-BR" sz="1800" b="0" u="sng" dirty="0" smtClean="0">
                <a:effectLst/>
              </a:rPr>
              <a:t>Receita</a:t>
            </a:r>
          </a:p>
          <a:p>
            <a:pPr marL="365125" indent="-365125">
              <a:spcBef>
                <a:spcPts val="200"/>
              </a:spcBef>
              <a:buFont typeface="+mj-lt"/>
              <a:buAutoNum type="arabicPeriod" startAt="6"/>
            </a:pPr>
            <a:r>
              <a:rPr lang="pt-BR" sz="1800" b="0" dirty="0" smtClean="0">
                <a:effectLst/>
              </a:rPr>
              <a:t>Por fim, em um gráfico de </a:t>
            </a:r>
            <a:r>
              <a:rPr lang="pt-BR" sz="1800" b="0" u="sng" dirty="0" smtClean="0">
                <a:effectLst/>
              </a:rPr>
              <a:t>Área</a:t>
            </a:r>
            <a:r>
              <a:rPr lang="pt-BR" sz="1800" b="0" dirty="0" smtClean="0">
                <a:effectLst/>
              </a:rPr>
              <a:t> (tire a legenda Receita)</a:t>
            </a:r>
            <a:endParaRPr lang="pt-BR" sz="1800" b="0" u="sng" dirty="0">
              <a:effectLst/>
            </a:endParaRPr>
          </a:p>
        </p:txBody>
      </p:sp>
      <p:pic>
        <p:nvPicPr>
          <p:cNvPr id="988162" name="Picture 2" descr="C:\Users\Lili\Desktop\Apostila TI\A parte\Cap. 6\6.14 - 92 (2)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0599" y="1739232"/>
            <a:ext cx="2359206" cy="228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8163" name="Picture 3" descr="C:\Users\Lili\Desktop\Apostila TI\A parte\Cap. 6\6.14 - 92 (5)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98" y="3886200"/>
            <a:ext cx="3389585" cy="186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8164" name="Picture 4" descr="C:\Users\Lili\Desktop\Apostila TI\A parte\Cap. 6\6.14 - 92 (6)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0512" y="4119334"/>
            <a:ext cx="2895357" cy="213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8165" name="Picture 5" descr="C:\Users\Lili\Desktop\Apostila TI\A parte\Cap. 6\6.14 - 92 (7)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774" y="4943180"/>
            <a:ext cx="2613340" cy="1763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8166" name="Picture 6" descr="C:\Users\Lili\Desktop\Apostila TI\A parte\Cap. 6\6.14 - 92 (3)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3919" y="157448"/>
            <a:ext cx="2280081" cy="229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8167" name="Picture 7" descr="C:\Users\Lili\Desktop\Apostila TI\A parte\Cap. 6\6.14 - 92.bm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824" y="1656659"/>
            <a:ext cx="3425117" cy="180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8168" name="Picture 8" descr="C:\Users\Lili\Desktop\Apostila TI\A parte\Cap. 6\6.14 - 92 (4).bmp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5941" y="2559157"/>
            <a:ext cx="2301178" cy="221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-20009" y="6548562"/>
            <a:ext cx="1072410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{102-103}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3337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75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48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21559" y="6571546"/>
            <a:ext cx="1072410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buNone/>
              <a:defRPr/>
            </a:pPr>
            <a:r>
              <a:rPr lang="pt-BR" sz="1600" b="0" dirty="0" smtClean="0">
                <a:solidFill>
                  <a:srgbClr val="0000CC"/>
                </a:solidFill>
              </a:rPr>
              <a:t>{103-108}</a:t>
            </a:r>
            <a:endParaRPr lang="pt-BR" sz="1600" b="0" dirty="0">
              <a:solidFill>
                <a:srgbClr val="0000CC"/>
              </a:solidFill>
            </a:endParaRPr>
          </a:p>
        </p:txBody>
      </p:sp>
      <p:pic>
        <p:nvPicPr>
          <p:cNvPr id="990210" name="Picture 2" descr="C:\Users\Lili\Desktop\Apostila TI\A parte\Cap. 6\6.16 - 94 (3)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4359790"/>
            <a:ext cx="4403271" cy="246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0211" name="Picture 3" descr="C:\Users\Lili\Desktop\Apostila TI\A parte\Cap. 6\6.16 - 94.bmp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01275" y="2780825"/>
            <a:ext cx="5664502" cy="154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0212" name="Picture 4" descr="C:\Users\Lili\Desktop\Apostila TI\A parte\Cap. 6\6.16 - 94 (2).bmp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383464"/>
            <a:ext cx="4644000" cy="219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Lili\Desktop\Apostila TI\A parte\Cap. 6\6.14 - 93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1697" y="561002"/>
            <a:ext cx="4033454" cy="214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9558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 smtClean="0">
                <a:effectLst/>
              </a:rPr>
              <a:t>Criando Gráficos</a:t>
            </a:r>
            <a:endParaRPr lang="pt-BR" sz="2800" dirty="0">
              <a:effectLst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1590" y="770255"/>
            <a:ext cx="4971207" cy="2658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274638" indent="-274638">
              <a:lnSpc>
                <a:spcPct val="90000"/>
              </a:lnSpc>
              <a:spcBef>
                <a:spcPts val="600"/>
              </a:spcBef>
            </a:pPr>
            <a:r>
              <a:rPr lang="pt-BR" sz="2000" b="0" dirty="0" smtClean="0"/>
              <a:t>Pode-se selecionar outra região para fonte de dados e visualizar ou editar a seleção</a:t>
            </a:r>
            <a:endParaRPr lang="pt-BR" sz="2000" b="0" i="1" dirty="0"/>
          </a:p>
          <a:p>
            <a:pPr marL="274638" indent="-274638">
              <a:lnSpc>
                <a:spcPct val="90000"/>
              </a:lnSpc>
              <a:spcBef>
                <a:spcPts val="600"/>
              </a:spcBef>
            </a:pPr>
            <a:endParaRPr lang="pt-BR" sz="2000" b="0" i="1" dirty="0" smtClean="0"/>
          </a:p>
          <a:p>
            <a:pPr marL="274638" indent="-274638">
              <a:lnSpc>
                <a:spcPct val="90000"/>
              </a:lnSpc>
              <a:spcBef>
                <a:spcPts val="600"/>
              </a:spcBef>
            </a:pPr>
            <a:endParaRPr lang="pt-BR" sz="1600" b="0" i="1" dirty="0" smtClean="0"/>
          </a:p>
          <a:p>
            <a:pPr marL="274638" indent="-274638">
              <a:lnSpc>
                <a:spcPct val="90000"/>
              </a:lnSpc>
              <a:spcBef>
                <a:spcPct val="30000"/>
              </a:spcBef>
            </a:pPr>
            <a:r>
              <a:rPr lang="pt-BR" sz="2000" b="0" i="1" dirty="0" smtClean="0"/>
              <a:t>A criação de um gráfico é muito simples (06_16Cinema):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r>
              <a:rPr lang="pt-BR" sz="2000" b="0" i="1" dirty="0" smtClean="0"/>
              <a:t>Selecione os dados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r>
              <a:rPr lang="pt-BR" sz="2000" b="0" i="1" dirty="0" smtClean="0"/>
              <a:t>Selecione o tipo</a:t>
            </a:r>
          </a:p>
          <a:p>
            <a:pPr marL="457200" indent="-457200">
              <a:lnSpc>
                <a:spcPct val="90000"/>
              </a:lnSpc>
              <a:spcBef>
                <a:spcPct val="30000"/>
              </a:spcBef>
              <a:buFont typeface="+mj-lt"/>
              <a:buAutoNum type="arabicPeriod"/>
            </a:pPr>
            <a:r>
              <a:rPr lang="pt-BR" sz="2000" b="0" i="1" dirty="0" smtClean="0"/>
              <a:t>Edite o Layout</a:t>
            </a:r>
            <a:endParaRPr lang="pt-BR" sz="2000" b="0" i="1" dirty="0"/>
          </a:p>
        </p:txBody>
      </p:sp>
    </p:spTree>
    <p:extLst>
      <p:ext uri="{BB962C8B-B14F-4D97-AF65-F5344CB8AC3E}">
        <p14:creationId xmlns:p14="http://schemas.microsoft.com/office/powerpoint/2010/main" val="233013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6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16929"/>
            <a:ext cx="7658100" cy="933450"/>
          </a:xfrm>
        </p:spPr>
        <p:txBody>
          <a:bodyPr/>
          <a:lstStyle/>
          <a:p>
            <a:r>
              <a:rPr lang="pt-BR" dirty="0"/>
              <a:t>Tarefas</a:t>
            </a:r>
          </a:p>
        </p:txBody>
      </p:sp>
      <p:sp>
        <p:nvSpPr>
          <p:cNvPr id="1094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61" y="764855"/>
            <a:ext cx="8969375" cy="5421312"/>
          </a:xfrm>
        </p:spPr>
        <p:txBody>
          <a:bodyPr/>
          <a:lstStyle/>
          <a:p>
            <a:pPr marL="457200" indent="-457200">
              <a:lnSpc>
                <a:spcPct val="95000"/>
              </a:lnSpc>
              <a:spcBef>
                <a:spcPts val="800"/>
              </a:spcBef>
              <a:buClr>
                <a:srgbClr val="006600"/>
              </a:buClr>
              <a:buSzTx/>
            </a:pPr>
            <a:r>
              <a:rPr lang="pt-BR" sz="2600" b="0" dirty="0"/>
              <a:t>Retorne ao Excel e carregue novamente a sua planilha </a:t>
            </a:r>
            <a:r>
              <a:rPr lang="pt-BR" sz="2600" b="0" dirty="0" smtClean="0"/>
              <a:t>TeleVideo (ou em </a:t>
            </a:r>
            <a:r>
              <a:rPr lang="pt-BR" sz="2600" b="0" u="sng" dirty="0"/>
              <a:t>Exercícios</a:t>
            </a:r>
            <a:r>
              <a:rPr lang="pt-BR" sz="2600" b="0" dirty="0"/>
              <a:t> </a:t>
            </a:r>
            <a:r>
              <a:rPr lang="pt-BR" sz="2600" dirty="0" smtClean="0">
                <a:solidFill>
                  <a:srgbClr val="006600"/>
                </a:solidFill>
              </a:rPr>
              <a:t>TeleVideo...</a:t>
            </a:r>
            <a:r>
              <a:rPr lang="pt-BR" sz="2600" b="0" dirty="0" smtClean="0"/>
              <a:t>) </a:t>
            </a:r>
            <a:r>
              <a:rPr lang="pt-BR" sz="2600" b="0" dirty="0"/>
              <a:t>para realizar as tarefas abaixo {pág. </a:t>
            </a:r>
            <a:r>
              <a:rPr lang="pt-BR" sz="2600" b="0" dirty="0" smtClean="0"/>
              <a:t>83 </a:t>
            </a:r>
            <a:r>
              <a:rPr lang="pt-BR" sz="2600" b="0" dirty="0"/>
              <a:t>a </a:t>
            </a:r>
            <a:r>
              <a:rPr lang="pt-BR" sz="2600" b="0" dirty="0" smtClean="0"/>
              <a:t>112}</a:t>
            </a:r>
            <a:endParaRPr lang="pt-BR" sz="2600" b="0" dirty="0"/>
          </a:p>
          <a:p>
            <a:pPr marL="457200" indent="-457200">
              <a:lnSpc>
                <a:spcPct val="95000"/>
              </a:lnSpc>
              <a:spcBef>
                <a:spcPts val="800"/>
              </a:spcBef>
              <a:buClr>
                <a:srgbClr val="006600"/>
              </a:buClr>
              <a:buSzTx/>
              <a:buFont typeface="Wingdings" pitchFamily="2" charset="2"/>
              <a:buAutoNum type="arabicPeriod"/>
            </a:pPr>
            <a:r>
              <a:rPr lang="pt-BR" sz="2600" b="0" dirty="0"/>
              <a:t>Explore outras funções:</a:t>
            </a:r>
          </a:p>
          <a:p>
            <a:pPr marL="936000" lvl="2" indent="-360000">
              <a:lnSpc>
                <a:spcPct val="95000"/>
              </a:lnSpc>
              <a:spcBef>
                <a:spcPts val="800"/>
              </a:spcBef>
              <a:buClr>
                <a:srgbClr val="006600"/>
              </a:buClr>
              <a:buFont typeface="Wingdings" pitchFamily="2" charset="2"/>
              <a:buChar char="ü"/>
            </a:pPr>
            <a:r>
              <a:rPr lang="pt-BR" sz="2600" b="0" dirty="0"/>
              <a:t>Lógicas / Texto / Data</a:t>
            </a:r>
          </a:p>
          <a:p>
            <a:pPr marL="936000" lvl="2" indent="-360000">
              <a:lnSpc>
                <a:spcPct val="95000"/>
              </a:lnSpc>
              <a:spcBef>
                <a:spcPts val="800"/>
              </a:spcBef>
              <a:buClr>
                <a:srgbClr val="006600"/>
              </a:buClr>
              <a:buFont typeface="Wingdings" pitchFamily="2" charset="2"/>
              <a:buChar char="ü"/>
            </a:pPr>
            <a:r>
              <a:rPr lang="pt-BR" sz="2600" b="0" dirty="0"/>
              <a:t>Matemáticas / Estatísticas</a:t>
            </a:r>
          </a:p>
          <a:p>
            <a:pPr marL="936000" lvl="2" indent="-360000">
              <a:lnSpc>
                <a:spcPct val="95000"/>
              </a:lnSpc>
              <a:spcBef>
                <a:spcPts val="800"/>
              </a:spcBef>
              <a:buClr>
                <a:srgbClr val="006600"/>
              </a:buClr>
              <a:buFont typeface="Wingdings" pitchFamily="2" charset="2"/>
              <a:buChar char="ü"/>
            </a:pPr>
            <a:r>
              <a:rPr lang="pt-BR" sz="2600" b="0" dirty="0"/>
              <a:t>Financeiras  / Engenharia ...</a:t>
            </a:r>
          </a:p>
          <a:p>
            <a:pPr marL="457200" indent="-457200">
              <a:lnSpc>
                <a:spcPct val="95000"/>
              </a:lnSpc>
              <a:spcBef>
                <a:spcPts val="800"/>
              </a:spcBef>
              <a:buClr>
                <a:srgbClr val="006600"/>
              </a:buClr>
              <a:buSzTx/>
              <a:buFont typeface="Wingdings" pitchFamily="2" charset="2"/>
              <a:buAutoNum type="arabicPeriod"/>
            </a:pPr>
            <a:r>
              <a:rPr lang="pt-BR" sz="2600" b="0" dirty="0"/>
              <a:t>Combinando funções</a:t>
            </a:r>
          </a:p>
          <a:p>
            <a:pPr marL="457200" indent="-457200">
              <a:lnSpc>
                <a:spcPct val="95000"/>
              </a:lnSpc>
              <a:spcBef>
                <a:spcPts val="800"/>
              </a:spcBef>
              <a:buClr>
                <a:srgbClr val="006600"/>
              </a:buClr>
              <a:buSzTx/>
              <a:buFont typeface="Wingdings" pitchFamily="2" charset="2"/>
              <a:buAutoNum type="arabicPeriod"/>
            </a:pPr>
            <a:r>
              <a:rPr lang="pt-BR" sz="2600" b="0" dirty="0"/>
              <a:t>Comentários</a:t>
            </a:r>
          </a:p>
          <a:p>
            <a:pPr marL="457200" indent="-457200">
              <a:lnSpc>
                <a:spcPct val="95000"/>
              </a:lnSpc>
              <a:spcBef>
                <a:spcPts val="800"/>
              </a:spcBef>
              <a:buClr>
                <a:srgbClr val="006600"/>
              </a:buClr>
              <a:buSzTx/>
              <a:buFont typeface="Wingdings" pitchFamily="2" charset="2"/>
              <a:buAutoNum type="arabicPeriod"/>
            </a:pPr>
            <a:r>
              <a:rPr lang="pt-BR" sz="2600" b="0" dirty="0"/>
              <a:t>Tente fazer sozinho </a:t>
            </a:r>
            <a:r>
              <a:rPr lang="pt-BR" sz="2600" b="0" dirty="0" smtClean="0"/>
              <a:t>o</a:t>
            </a:r>
            <a:br>
              <a:rPr lang="pt-BR" sz="2600" b="0" dirty="0" smtClean="0"/>
            </a:br>
            <a:r>
              <a:rPr lang="pt-BR" sz="2600" b="0" dirty="0" smtClean="0"/>
              <a:t>exercício </a:t>
            </a:r>
            <a:r>
              <a:rPr lang="pt-BR" sz="2600" b="0" dirty="0"/>
              <a:t>de fixação:</a:t>
            </a:r>
            <a:br>
              <a:rPr lang="pt-BR" sz="2600" b="0" dirty="0"/>
            </a:br>
            <a:r>
              <a:rPr lang="pt-BR" sz="2600" b="0" dirty="0">
                <a:solidFill>
                  <a:srgbClr val="006600"/>
                </a:solidFill>
              </a:rPr>
              <a:t>Patrícia &amp; Maurício </a:t>
            </a:r>
            <a:r>
              <a:rPr lang="pt-BR" sz="2600" b="0" dirty="0" smtClean="0">
                <a:solidFill>
                  <a:srgbClr val="006600"/>
                </a:solidFill>
              </a:rPr>
              <a:t>(06_20) {112}</a:t>
            </a:r>
            <a:endParaRPr lang="pt-BR" sz="2600" b="0" dirty="0">
              <a:solidFill>
                <a:srgbClr val="006600"/>
              </a:solidFill>
            </a:endParaRPr>
          </a:p>
        </p:txBody>
      </p:sp>
      <p:sp>
        <p:nvSpPr>
          <p:cNvPr id="1094660" name="Text Box 4"/>
          <p:cNvSpPr txBox="1">
            <a:spLocks noChangeArrowheads="1"/>
          </p:cNvSpPr>
          <p:nvPr/>
        </p:nvSpPr>
        <p:spPr bwMode="auto">
          <a:xfrm>
            <a:off x="-20292" y="6560224"/>
            <a:ext cx="943336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{83-112</a:t>
            </a:r>
            <a:r>
              <a:rPr lang="pt-BR" dirty="0"/>
              <a:t>}</a:t>
            </a:r>
          </a:p>
        </p:txBody>
      </p:sp>
      <p:pic>
        <p:nvPicPr>
          <p:cNvPr id="6" name="Imagem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13400" y="1628840"/>
            <a:ext cx="3516313" cy="38480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658" name="Rectangle 2"/>
          <p:cNvSpPr>
            <a:spLocks noGrp="1" noChangeArrowheads="1"/>
          </p:cNvSpPr>
          <p:nvPr>
            <p:ph type="title"/>
          </p:nvPr>
        </p:nvSpPr>
        <p:spPr>
          <a:xfrm>
            <a:off x="736600" y="-109537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/>
              <a:t>Previsão de Receita e Lucro</a:t>
            </a:r>
          </a:p>
        </p:txBody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3675" y="3205163"/>
            <a:ext cx="8793163" cy="3411537"/>
          </a:xfrm>
        </p:spPr>
        <p:txBody>
          <a:bodyPr/>
          <a:lstStyle/>
          <a:p>
            <a:pPr marL="358775" indent="-358775">
              <a:spcBef>
                <a:spcPct val="20000"/>
              </a:spcBef>
              <a:buFont typeface="Wingdings" pitchFamily="2" charset="2"/>
              <a:buNone/>
              <a:tabLst>
                <a:tab pos="358775" algn="l"/>
              </a:tabLst>
            </a:pPr>
            <a:r>
              <a:rPr lang="pt-BR" dirty="0">
                <a:solidFill>
                  <a:srgbClr val="CC0000"/>
                </a:solidFill>
              </a:rPr>
              <a:t>Modelagem Básica:</a:t>
            </a:r>
          </a:p>
          <a:p>
            <a:pPr marL="358775" indent="-358775">
              <a:lnSpc>
                <a:spcPct val="95000"/>
              </a:lnSpc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b="0" dirty="0">
                <a:effectLst/>
              </a:rPr>
              <a:t>Resultados: uma previsão de receitas e lucros para a TeleVideo.</a:t>
            </a:r>
          </a:p>
          <a:p>
            <a:pPr marL="358775" indent="-358775">
              <a:lnSpc>
                <a:spcPct val="95000"/>
              </a:lnSpc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b="0" dirty="0">
                <a:effectLst/>
              </a:rPr>
              <a:t>Dados: detalhes e informações para utilizar como entrada: as diversas despesas, outras receitas e impostos.</a:t>
            </a:r>
          </a:p>
          <a:p>
            <a:pPr marL="358775" indent="-358775">
              <a:lnSpc>
                <a:spcPct val="95000"/>
              </a:lnSpc>
              <a:spcBef>
                <a:spcPct val="20000"/>
              </a:spcBef>
              <a:buFont typeface="Wingdings" pitchFamily="2" charset="2"/>
              <a:buAutoNum type="arabicPeriod"/>
              <a:tabLst>
                <a:tab pos="358775" algn="l"/>
              </a:tabLst>
            </a:pPr>
            <a:r>
              <a:rPr lang="pt-BR" b="0" dirty="0">
                <a:effectLst/>
              </a:rPr>
              <a:t>Calcular o lucro para os 8 trimestres, como calcular o lucro bruto, o tributável e o líquido.</a:t>
            </a:r>
          </a:p>
          <a:p>
            <a:pPr marL="358775" indent="-358775" algn="ctr">
              <a:spcBef>
                <a:spcPct val="20000"/>
              </a:spcBef>
              <a:buFont typeface="Wingdings" pitchFamily="2" charset="2"/>
              <a:buNone/>
              <a:tabLst>
                <a:tab pos="358775" algn="l"/>
              </a:tabLst>
            </a:pPr>
            <a:r>
              <a:rPr lang="pt-BR" dirty="0">
                <a:solidFill>
                  <a:srgbClr val="006600"/>
                </a:solidFill>
                <a:effectLst/>
              </a:rPr>
              <a:t>Ver enunciado</a:t>
            </a:r>
          </a:p>
        </p:txBody>
      </p:sp>
      <p:grpSp>
        <p:nvGrpSpPr>
          <p:cNvPr id="966661" name="Group 5"/>
          <p:cNvGrpSpPr>
            <a:grpSpLocks/>
          </p:cNvGrpSpPr>
          <p:nvPr/>
        </p:nvGrpSpPr>
        <p:grpSpPr bwMode="auto">
          <a:xfrm>
            <a:off x="1241425" y="344488"/>
            <a:ext cx="6430963" cy="3933825"/>
            <a:chOff x="28" y="586"/>
            <a:chExt cx="4418" cy="3379"/>
          </a:xfrm>
        </p:grpSpPr>
        <p:graphicFrame>
          <p:nvGraphicFramePr>
            <p:cNvPr id="966662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82652155"/>
                </p:ext>
              </p:extLst>
            </p:nvPr>
          </p:nvGraphicFramePr>
          <p:xfrm>
            <a:off x="28" y="586"/>
            <a:ext cx="4418" cy="33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7856" name="Picture" r:id="rId4" imgW="6105960" imgH="4668120" progId="Word.Picture.8">
                    <p:embed/>
                  </p:oleObj>
                </mc:Choice>
                <mc:Fallback>
                  <p:oleObj name="Picture" r:id="rId4" imgW="6105960" imgH="4668120" progId="Word.Pictur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" y="586"/>
                          <a:ext cx="4418" cy="337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966663" name="Picture 7" descr="MCj03326800000[1]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8" y="1875"/>
              <a:ext cx="1031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23492" y="6533193"/>
            <a:ext cx="84478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{83-84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91661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665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2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73666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/>
              <a:t>Enunciado</a:t>
            </a:r>
          </a:p>
        </p:txBody>
      </p:sp>
      <p:sp>
        <p:nvSpPr>
          <p:cNvPr id="1003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6680" y="511338"/>
            <a:ext cx="8683625" cy="5470525"/>
          </a:xfrm>
        </p:spPr>
        <p:txBody>
          <a:bodyPr/>
          <a:lstStyle/>
          <a:p>
            <a:pPr marL="381000" indent="-381000"/>
            <a:r>
              <a:rPr lang="pt-BR" b="0" dirty="0">
                <a:effectLst/>
              </a:rPr>
              <a:t>Dados: além de TeleVideo1, detalhes sobre as despesas, outras receitas, ganhos de capital e impostos: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despesas comerciais</a:t>
            </a:r>
            <a:r>
              <a:rPr lang="pt-BR" b="0" dirty="0">
                <a:effectLst/>
              </a:rPr>
              <a:t> de 6,5% do valor do faturamento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despesas administrativas</a:t>
            </a:r>
            <a:r>
              <a:rPr lang="pt-BR" b="0" dirty="0">
                <a:effectLst/>
              </a:rPr>
              <a:t> de 4,5% do valor das vendas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custo</a:t>
            </a:r>
            <a:r>
              <a:rPr lang="pt-BR" b="0" dirty="0">
                <a:effectLst/>
              </a:rPr>
              <a:t> de 15% do faturamento do trimestre a cada início de ano 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despesas</a:t>
            </a:r>
            <a:r>
              <a:rPr lang="pt-BR" b="0" dirty="0">
                <a:effectLst/>
              </a:rPr>
              <a:t> </a:t>
            </a:r>
            <a:r>
              <a:rPr lang="pt-BR" dirty="0">
                <a:effectLst/>
              </a:rPr>
              <a:t>outras</a:t>
            </a:r>
            <a:r>
              <a:rPr lang="pt-BR" b="0" dirty="0">
                <a:effectLst/>
              </a:rPr>
              <a:t> de $ 500 mensais ($ 1.500 trimestrais)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despesas financeiras</a:t>
            </a:r>
            <a:r>
              <a:rPr lang="pt-BR" b="0" dirty="0">
                <a:effectLst/>
              </a:rPr>
              <a:t> de 2,2% das vendas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receitas financeiras</a:t>
            </a:r>
            <a:r>
              <a:rPr lang="pt-BR" b="0" dirty="0">
                <a:effectLst/>
              </a:rPr>
              <a:t> de 7% do faturamento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ganho de capital</a:t>
            </a:r>
            <a:r>
              <a:rPr lang="pt-BR" b="0" dirty="0">
                <a:effectLst/>
              </a:rPr>
              <a:t> de $ 2.000 no 3º trimestre de cada ano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imposto de renda</a:t>
            </a:r>
            <a:r>
              <a:rPr lang="pt-BR" b="0" dirty="0">
                <a:effectLst/>
              </a:rPr>
              <a:t> de 35% do lucro tributável positivo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previsão do comportamento das vendas</a:t>
            </a:r>
            <a:r>
              <a:rPr lang="pt-BR" b="0" dirty="0">
                <a:effectLst/>
              </a:rPr>
              <a:t> para 8 </a:t>
            </a:r>
            <a:r>
              <a:rPr lang="pt-BR" b="0" dirty="0" smtClean="0">
                <a:effectLst/>
              </a:rPr>
              <a:t>trimestres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 smtClean="0">
                <a:effectLst/>
              </a:rPr>
              <a:t>crescimento</a:t>
            </a:r>
            <a:r>
              <a:rPr lang="pt-BR" b="0" dirty="0" smtClean="0">
                <a:effectLst/>
              </a:rPr>
              <a:t> trimestral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 smtClean="0">
                <a:effectLst/>
              </a:rPr>
              <a:t>lucro operacional </a:t>
            </a:r>
            <a:r>
              <a:rPr lang="pt-BR" b="0" dirty="0" smtClean="0">
                <a:effectLst/>
              </a:rPr>
              <a:t>(lucro bruto - despesas + outras receitas)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 smtClean="0">
                <a:effectLst/>
              </a:rPr>
              <a:t>ganho de capital</a:t>
            </a:r>
            <a:endParaRPr lang="pt-BR" dirty="0">
              <a:effectLst/>
            </a:endParaRP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lucro tributável</a:t>
            </a:r>
            <a:r>
              <a:rPr lang="pt-BR" b="0" dirty="0">
                <a:effectLst/>
              </a:rPr>
              <a:t> (lucro operacional </a:t>
            </a:r>
            <a:r>
              <a:rPr lang="pt-BR" b="0" dirty="0" smtClean="0">
                <a:effectLst/>
              </a:rPr>
              <a:t>+ </a:t>
            </a:r>
            <a:r>
              <a:rPr lang="pt-BR" b="0" dirty="0">
                <a:effectLst/>
              </a:rPr>
              <a:t>ganho de capital)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imposto de renda</a:t>
            </a:r>
          </a:p>
          <a:p>
            <a:pPr marL="914400" lvl="1" indent="-457200">
              <a:spcBef>
                <a:spcPct val="15000"/>
              </a:spcBef>
              <a:buClr>
                <a:srgbClr val="006600"/>
              </a:buClr>
              <a:buFont typeface="+mj-lt"/>
              <a:buAutoNum type="alphaLcParenR"/>
            </a:pPr>
            <a:r>
              <a:rPr lang="pt-BR" dirty="0">
                <a:effectLst/>
              </a:rPr>
              <a:t>lucro líquido</a:t>
            </a:r>
            <a:endParaRPr lang="pt-BR" b="0" dirty="0">
              <a:effectLst/>
            </a:endParaRPr>
          </a:p>
          <a:p>
            <a:pPr marL="381000" indent="-381000"/>
            <a:r>
              <a:rPr lang="pt-BR" b="0" dirty="0">
                <a:effectLst/>
              </a:rPr>
              <a:t>Mostrar as hipóteses e a totalização de cada rubrica (item).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10692" y="6541660"/>
            <a:ext cx="844783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{83-84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37202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6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5240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Estruturação do </a:t>
            </a:r>
            <a:r>
              <a:rPr lang="pt-BR" sz="2800" dirty="0" smtClean="0">
                <a:effectLst/>
              </a:rPr>
              <a:t>problema em Pastas</a:t>
            </a:r>
            <a:endParaRPr lang="pt-BR" sz="2800" dirty="0">
              <a:effectLst/>
            </a:endParaRPr>
          </a:p>
        </p:txBody>
      </p:sp>
      <p:sp>
        <p:nvSpPr>
          <p:cNvPr id="1013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" y="603250"/>
            <a:ext cx="8640763" cy="692150"/>
          </a:xfrm>
        </p:spPr>
        <p:txBody>
          <a:bodyPr/>
          <a:lstStyle/>
          <a:p>
            <a:pPr>
              <a:spcBef>
                <a:spcPct val="20000"/>
              </a:spcBef>
            </a:pPr>
            <a:r>
              <a:rPr lang="pt-BR" sz="2000" b="0" dirty="0">
                <a:effectLst/>
              </a:rPr>
              <a:t>Normal é rubricas ou itens na vertical e tempo na horizontal</a:t>
            </a:r>
            <a:endParaRPr lang="pt-BR" sz="2000" b="0" u="sng" dirty="0">
              <a:effectLst/>
            </a:endParaRPr>
          </a:p>
          <a:p>
            <a:pPr>
              <a:spcBef>
                <a:spcPct val="20000"/>
              </a:spcBef>
            </a:pPr>
            <a:r>
              <a:rPr lang="pt-BR" sz="2000" b="0" dirty="0" smtClean="0">
                <a:effectLst/>
              </a:rPr>
              <a:t>Note na estrutura: coluna </a:t>
            </a:r>
            <a:r>
              <a:rPr lang="pt-BR" sz="2000" dirty="0">
                <a:solidFill>
                  <a:srgbClr val="006600"/>
                </a:solidFill>
                <a:effectLst/>
              </a:rPr>
              <a:t>B</a:t>
            </a:r>
            <a:r>
              <a:rPr lang="pt-BR" sz="2000" b="0" dirty="0">
                <a:effectLst/>
              </a:rPr>
              <a:t> e linha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4 </a:t>
            </a:r>
            <a:r>
              <a:rPr lang="pt-BR" sz="2000" b="0" dirty="0" smtClean="0">
                <a:effectLst/>
              </a:rPr>
              <a:t>para as hipóteses</a:t>
            </a:r>
            <a:br>
              <a:rPr lang="pt-BR" sz="2000" b="0" dirty="0" smtClean="0">
                <a:effectLst/>
              </a:rPr>
            </a:br>
            <a:endParaRPr lang="pt-BR" sz="2000" b="0" dirty="0">
              <a:effectLst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3339" y="1416050"/>
            <a:ext cx="2908301" cy="445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00000"/>
              </a:lnSpc>
              <a:spcBef>
                <a:spcPct val="35000"/>
              </a:spcBef>
            </a:pPr>
            <a:r>
              <a:rPr lang="pt-BR" sz="2000" b="0" dirty="0" smtClean="0">
                <a:effectLst/>
              </a:rPr>
              <a:t>Formatação:</a:t>
            </a:r>
          </a:p>
          <a:p>
            <a:pPr>
              <a:lnSpc>
                <a:spcPct val="100000"/>
              </a:lnSpc>
              <a:spcBef>
                <a:spcPct val="35000"/>
              </a:spcBef>
            </a:pPr>
            <a:r>
              <a:rPr lang="pt-BR" sz="2000" dirty="0" smtClean="0">
                <a:effectLst/>
              </a:rPr>
              <a:t>Pastas</a:t>
            </a:r>
          </a:p>
          <a:p>
            <a:pPr>
              <a:lnSpc>
                <a:spcPct val="100000"/>
              </a:lnSpc>
              <a:spcBef>
                <a:spcPct val="35000"/>
              </a:spcBef>
            </a:pPr>
            <a:endParaRPr lang="pt-BR" sz="2000" dirty="0" smtClean="0">
              <a:effectLst/>
            </a:endParaRPr>
          </a:p>
          <a:p>
            <a:pPr>
              <a:lnSpc>
                <a:spcPct val="100000"/>
              </a:lnSpc>
              <a:spcBef>
                <a:spcPct val="35000"/>
              </a:spcBef>
            </a:pPr>
            <a:endParaRPr lang="pt-BR" sz="800" b="0" dirty="0" smtClean="0">
              <a:effectLst/>
            </a:endParaRPr>
          </a:p>
          <a:p>
            <a:pPr>
              <a:lnSpc>
                <a:spcPct val="100000"/>
              </a:lnSpc>
              <a:spcBef>
                <a:spcPct val="35000"/>
              </a:spcBef>
            </a:pPr>
            <a:r>
              <a:rPr lang="pt-BR" sz="2000" b="0" dirty="0" smtClean="0">
                <a:effectLst/>
              </a:rPr>
              <a:t>Abra a nova planilha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Plan2</a:t>
            </a:r>
            <a:r>
              <a:rPr lang="pt-BR" sz="2000" b="0" dirty="0" smtClean="0">
                <a:effectLst/>
              </a:rPr>
              <a:t> clicando sobre a “orelha” / “aba”</a:t>
            </a:r>
          </a:p>
          <a:p>
            <a:pPr>
              <a:lnSpc>
                <a:spcPct val="100000"/>
              </a:lnSpc>
              <a:spcBef>
                <a:spcPct val="35000"/>
              </a:spcBef>
            </a:pPr>
            <a:r>
              <a:rPr lang="pt-BR" sz="2000" b="0" dirty="0" smtClean="0">
                <a:effectLst/>
              </a:rPr>
              <a:t>Usar: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fonte </a:t>
            </a:r>
            <a:r>
              <a:rPr lang="pt-BR" sz="2000" b="0" u="sng" dirty="0" smtClean="0">
                <a:effectLst/>
              </a:rPr>
              <a:t>Arial</a:t>
            </a:r>
            <a:r>
              <a:rPr lang="pt-BR" sz="2000" b="0" dirty="0" smtClean="0">
                <a:effectLst/>
              </a:rPr>
              <a:t>, 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tamanho </a:t>
            </a:r>
            <a:r>
              <a:rPr lang="pt-BR" sz="2000" b="0" u="sng" dirty="0" smtClean="0">
                <a:effectLst/>
              </a:rPr>
              <a:t>12</a:t>
            </a:r>
            <a:r>
              <a:rPr lang="pt-BR" sz="2000" b="0" dirty="0" smtClean="0">
                <a:effectLst/>
              </a:rPr>
              <a:t>, </a:t>
            </a:r>
            <a:br>
              <a:rPr lang="pt-BR" sz="2000" b="0" dirty="0" smtClean="0">
                <a:effectLst/>
              </a:rPr>
            </a:br>
            <a:r>
              <a:rPr lang="pt-BR" sz="2000" b="0" dirty="0" smtClean="0">
                <a:effectLst/>
              </a:rPr>
              <a:t>números formato </a:t>
            </a:r>
            <a:r>
              <a:rPr lang="pt-BR" sz="2000" b="0" u="sng" dirty="0" smtClean="0">
                <a:effectLst/>
              </a:rPr>
              <a:t>000</a:t>
            </a:r>
            <a:r>
              <a:rPr lang="pt-BR" sz="2000" b="0" dirty="0" smtClean="0">
                <a:effectLst/>
              </a:rPr>
              <a:t> sem casas decimais e Z</a:t>
            </a:r>
            <a:r>
              <a:rPr lang="pt-BR" sz="2000" b="0" i="1" dirty="0" smtClean="0">
                <a:effectLst/>
              </a:rPr>
              <a:t>oom:</a:t>
            </a:r>
            <a:r>
              <a:rPr lang="pt-BR" sz="2000" b="0" dirty="0" smtClean="0">
                <a:effectLst/>
              </a:rPr>
              <a:t> </a:t>
            </a:r>
            <a:r>
              <a:rPr lang="pt-BR" sz="2000" b="0" u="sng" dirty="0" smtClean="0">
                <a:effectLst/>
              </a:rPr>
              <a:t>70%</a:t>
            </a:r>
            <a:endParaRPr lang="pt-BR" sz="2000" b="0" u="sng" dirty="0">
              <a:effectLst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-14923" y="6547958"/>
            <a:ext cx="844783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{84-85}</a:t>
            </a:r>
            <a:endParaRPr lang="pt-BR" dirty="0"/>
          </a:p>
        </p:txBody>
      </p:sp>
      <p:pic>
        <p:nvPicPr>
          <p:cNvPr id="96870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4" y="5753099"/>
            <a:ext cx="2999246" cy="648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831632" y="6100137"/>
            <a:ext cx="558800" cy="2921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968707" name="Picture 3" descr="C:\Users\Lili\Desktop\Apostila TI\A parte\Cap. 6\6.2 - 74.bmp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415" y="2316481"/>
            <a:ext cx="2975103" cy="43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8708" name="Picture 4" descr="C:\Users\Lili\Desktop\Apostila TI\A parte\Cap. 6\6.3 - 75.bmp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74989" y="1347611"/>
            <a:ext cx="6335712" cy="550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791874" y="6485810"/>
            <a:ext cx="521970" cy="26797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auto">
          <a:xfrm>
            <a:off x="8231504" y="1908493"/>
            <a:ext cx="260985" cy="26797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6" name="Oval 11"/>
          <p:cNvSpPr>
            <a:spLocks noChangeArrowheads="1"/>
          </p:cNvSpPr>
          <p:nvPr/>
        </p:nvSpPr>
        <p:spPr bwMode="auto">
          <a:xfrm>
            <a:off x="3793144" y="1691322"/>
            <a:ext cx="1388456" cy="267971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7" name="Oval 11"/>
          <p:cNvSpPr>
            <a:spLocks noChangeArrowheads="1"/>
          </p:cNvSpPr>
          <p:nvPr/>
        </p:nvSpPr>
        <p:spPr bwMode="auto">
          <a:xfrm>
            <a:off x="8625204" y="1908493"/>
            <a:ext cx="260985" cy="26797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085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87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0883" y="604846"/>
            <a:ext cx="8181975" cy="625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5810" name="Rectangle 2"/>
          <p:cNvSpPr>
            <a:spLocks noGrp="1" noChangeArrowheads="1"/>
          </p:cNvSpPr>
          <p:nvPr>
            <p:ph type="title"/>
          </p:nvPr>
        </p:nvSpPr>
        <p:spPr>
          <a:xfrm>
            <a:off x="1320800" y="-112242"/>
            <a:ext cx="7835898" cy="810742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Outro Visual – Exemplo </a:t>
            </a:r>
            <a:r>
              <a:rPr lang="pt-BR" sz="2800" dirty="0" smtClean="0">
                <a:effectLst/>
              </a:rPr>
              <a:t>no Excel 2007</a:t>
            </a:r>
            <a:endParaRPr lang="pt-BR" sz="2800" dirty="0">
              <a:effectLst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12858" y="6526782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{86</a:t>
            </a:r>
            <a:r>
              <a:rPr lang="pt-BR" dirty="0"/>
              <a:t>}</a:t>
            </a:r>
          </a:p>
        </p:txBody>
      </p:sp>
      <p:sp>
        <p:nvSpPr>
          <p:cNvPr id="7" name="AutoShape 24"/>
          <p:cNvSpPr>
            <a:spLocks noChangeArrowheads="1"/>
          </p:cNvSpPr>
          <p:nvPr/>
        </p:nvSpPr>
        <p:spPr bwMode="auto">
          <a:xfrm>
            <a:off x="74480" y="1981200"/>
            <a:ext cx="772107" cy="3093720"/>
          </a:xfrm>
          <a:prstGeom prst="wedgeRectCallout">
            <a:avLst>
              <a:gd name="adj1" fmla="val 70027"/>
              <a:gd name="adj2" fmla="val -79040"/>
            </a:avLst>
          </a:prstGeom>
          <a:noFill/>
          <a:ln w="31750" cmpd="sng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square" lIns="108000" tIns="108000" rIns="108000" bIns="10800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800" b="0" dirty="0" smtClean="0">
                <a:solidFill>
                  <a:srgbClr val="0000CC"/>
                </a:solidFill>
              </a:rPr>
              <a:t>O Botão Office voltou para </a:t>
            </a:r>
            <a:r>
              <a:rPr lang="pt-BR" sz="1800" dirty="0" smtClean="0">
                <a:solidFill>
                  <a:srgbClr val="006600"/>
                </a:solidFill>
              </a:rPr>
              <a:t>Arquivo</a:t>
            </a:r>
            <a:r>
              <a:rPr lang="pt-BR" sz="1800" b="0" dirty="0" smtClean="0">
                <a:solidFill>
                  <a:srgbClr val="0000CC"/>
                </a:solidFill>
              </a:rPr>
              <a:t> no Office 2010</a:t>
            </a:r>
            <a:endParaRPr lang="pt-BR" sz="1800" b="0" dirty="0">
              <a:solidFill>
                <a:srgbClr val="0000CC"/>
              </a:solidFill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5644838" y="645728"/>
            <a:ext cx="1859536" cy="3175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5946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8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7780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Preenchimento da planilha</a:t>
            </a:r>
          </a:p>
        </p:txBody>
      </p:sp>
      <p:sp>
        <p:nvSpPr>
          <p:cNvPr id="1017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150" y="502495"/>
            <a:ext cx="8947150" cy="1425038"/>
          </a:xfrm>
        </p:spPr>
        <p:txBody>
          <a:bodyPr/>
          <a:lstStyle/>
          <a:p>
            <a:pPr marL="381000" indent="-381000">
              <a:lnSpc>
                <a:spcPct val="100000"/>
              </a:lnSpc>
              <a:spcBef>
                <a:spcPts val="300"/>
              </a:spcBef>
              <a:buFont typeface="Wingdings" pitchFamily="2" charset="2"/>
              <a:buNone/>
            </a:pPr>
            <a:r>
              <a:rPr lang="pt-BR" sz="2000" dirty="0">
                <a:effectLst/>
              </a:rPr>
              <a:t>Dados e nomes de variáveis:</a:t>
            </a:r>
          </a:p>
          <a:p>
            <a:pPr marL="381000" indent="-381000">
              <a:lnSpc>
                <a:spcPct val="100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sz="2000" b="0" dirty="0">
                <a:effectLst/>
              </a:rPr>
              <a:t>Entre com os </a:t>
            </a:r>
            <a:r>
              <a:rPr lang="pt-BR" sz="2000" dirty="0">
                <a:effectLst/>
              </a:rPr>
              <a:t>dados </a:t>
            </a:r>
            <a:r>
              <a:rPr lang="pt-BR" sz="2000" dirty="0" smtClean="0">
                <a:effectLst/>
              </a:rPr>
              <a:t>numéricos da Coluna (B) e Linha (4) de Hipóteses</a:t>
            </a:r>
            <a:endParaRPr lang="pt-BR" sz="2000" dirty="0">
              <a:effectLst/>
            </a:endParaRPr>
          </a:p>
          <a:p>
            <a:pPr marL="381000" indent="-381000">
              <a:lnSpc>
                <a:spcPct val="100000"/>
              </a:lnSpc>
              <a:spcBef>
                <a:spcPts val="300"/>
              </a:spcBef>
              <a:buFont typeface="Wingdings" pitchFamily="2" charset="2"/>
              <a:buAutoNum type="arabicPeriod"/>
            </a:pPr>
            <a:r>
              <a:rPr lang="pt-BR" sz="2000" b="0" dirty="0">
                <a:effectLst/>
              </a:rPr>
              <a:t>Selecione </a:t>
            </a:r>
            <a:r>
              <a:rPr lang="pt-BR" sz="2000" b="0" dirty="0" smtClean="0">
                <a:effectLst/>
              </a:rPr>
              <a:t>as linhas </a:t>
            </a:r>
            <a:r>
              <a:rPr lang="pt-BR" sz="2000" dirty="0" smtClean="0">
                <a:solidFill>
                  <a:srgbClr val="006600"/>
                </a:solidFill>
                <a:effectLst/>
              </a:rPr>
              <a:t>5:18 </a:t>
            </a:r>
            <a:r>
              <a:rPr lang="pt-BR" sz="2000" b="0" dirty="0">
                <a:effectLst/>
              </a:rPr>
              <a:t>para </a:t>
            </a:r>
            <a:r>
              <a:rPr lang="pt-BR" sz="2000" b="0" dirty="0" smtClean="0">
                <a:effectLst/>
              </a:rPr>
              <a:t>criar </a:t>
            </a:r>
            <a:r>
              <a:rPr lang="pt-BR" sz="2000" b="0" dirty="0">
                <a:effectLst/>
              </a:rPr>
              <a:t>os nomes das </a:t>
            </a:r>
            <a:r>
              <a:rPr lang="pt-BR" sz="2000" b="0" dirty="0" smtClean="0">
                <a:effectLst/>
              </a:rPr>
              <a:t>linhas com o Comando:</a:t>
            </a:r>
            <a:br>
              <a:rPr lang="pt-BR" sz="2000" b="0" dirty="0" smtClean="0">
                <a:effectLst/>
              </a:rPr>
            </a:br>
            <a:r>
              <a:rPr lang="pt-BR" sz="2000" u="sng" dirty="0" smtClean="0">
                <a:solidFill>
                  <a:srgbClr val="006600"/>
                </a:solidFill>
                <a:effectLst/>
              </a:rPr>
              <a:t>Fórmulas</a:t>
            </a:r>
            <a:r>
              <a:rPr lang="pt-BR" sz="2000" b="0" dirty="0" smtClean="0">
                <a:effectLst/>
              </a:rPr>
              <a:t>: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Criar a partir de seleção</a:t>
            </a:r>
            <a:r>
              <a:rPr lang="pt-BR" sz="2000" b="0" dirty="0" smtClean="0">
                <a:effectLst/>
              </a:rPr>
              <a:t>: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OK</a:t>
            </a:r>
            <a:r>
              <a:rPr lang="pt-BR" sz="2000" b="0" dirty="0" smtClean="0">
                <a:effectLst/>
              </a:rPr>
              <a:t> (</a:t>
            </a:r>
            <a:r>
              <a:rPr lang="pt-BR" sz="2000" b="0" u="sng" dirty="0" smtClean="0">
                <a:effectLst/>
              </a:rPr>
              <a:t>Coluna esquerda</a:t>
            </a:r>
            <a:r>
              <a:rPr lang="pt-BR" sz="2000" b="0" dirty="0" smtClean="0">
                <a:effectLst/>
              </a:rPr>
              <a:t>)</a:t>
            </a:r>
            <a:r>
              <a:rPr lang="pt-BR" sz="2000" dirty="0" smtClean="0"/>
              <a:t> </a:t>
            </a:r>
            <a:endParaRPr lang="pt-BR" sz="2000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2225" y="6531027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{86</a:t>
            </a:r>
            <a:r>
              <a:rPr lang="pt-BR" dirty="0"/>
              <a:t>}</a:t>
            </a:r>
          </a:p>
        </p:txBody>
      </p:sp>
      <p:pic>
        <p:nvPicPr>
          <p:cNvPr id="970754" name="Picture 2" descr="C:\Users\Lili\Desktop\Apostila TI\A parte\Cap. 6\6.4 - 76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32" y="1932707"/>
            <a:ext cx="8492067" cy="492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5279307" y="5394654"/>
            <a:ext cx="1255204" cy="3175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3833130" y="2146656"/>
            <a:ext cx="922859" cy="3175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7126443" y="2807352"/>
            <a:ext cx="1687572" cy="3175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1773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87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5200" y="3030524"/>
            <a:ext cx="6925734" cy="3834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78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65100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Nomes das Hipóteses</a:t>
            </a:r>
          </a:p>
        </p:txBody>
      </p:sp>
      <p:sp>
        <p:nvSpPr>
          <p:cNvPr id="1017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579" y="503762"/>
            <a:ext cx="8756650" cy="3035300"/>
          </a:xfrm>
        </p:spPr>
        <p:txBody>
          <a:bodyPr/>
          <a:lstStyle/>
          <a:p>
            <a:pPr marL="271463" indent="-271463">
              <a:spcBef>
                <a:spcPts val="600"/>
              </a:spcBef>
              <a:buFont typeface="+mj-lt"/>
              <a:buAutoNum type="arabicPeriod"/>
            </a:pPr>
            <a:r>
              <a:rPr lang="pt-BR" sz="2000" b="0" dirty="0">
                <a:effectLst/>
              </a:rPr>
              <a:t>Definir as Hipóteses com o Comando: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Fórmulas</a:t>
            </a:r>
            <a:r>
              <a:rPr lang="pt-BR" sz="2000" b="0" dirty="0">
                <a:effectLst/>
              </a:rPr>
              <a:t>: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Definir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Nome</a:t>
            </a:r>
            <a:r>
              <a:rPr lang="pt-BR" sz="2000" b="0" dirty="0">
                <a:effectLst/>
              </a:rPr>
              <a:t>:</a:t>
            </a:r>
          </a:p>
          <a:p>
            <a:pPr marL="271463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800" dirty="0">
                <a:solidFill>
                  <a:srgbClr val="006600"/>
                </a:solidFill>
                <a:effectLst/>
              </a:rPr>
              <a:t>B8 = H_DESP_COM</a:t>
            </a:r>
          </a:p>
          <a:p>
            <a:pPr marL="271463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800" dirty="0">
                <a:solidFill>
                  <a:srgbClr val="006600"/>
                </a:solidFill>
                <a:effectLst/>
              </a:rPr>
              <a:t>B9 = H_DESP_ADM</a:t>
            </a:r>
          </a:p>
          <a:p>
            <a:pPr marL="271463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800" dirty="0">
                <a:solidFill>
                  <a:srgbClr val="006600"/>
                </a:solidFill>
                <a:effectLst/>
              </a:rPr>
              <a:t>B10 = H_DESP_FIN</a:t>
            </a:r>
          </a:p>
          <a:p>
            <a:pPr marL="271463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800" dirty="0">
                <a:solidFill>
                  <a:srgbClr val="006600"/>
                </a:solidFill>
                <a:effectLst/>
              </a:rPr>
              <a:t>B11 = H_IND_TRAB</a:t>
            </a:r>
          </a:p>
          <a:p>
            <a:pPr marL="271463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800" dirty="0">
                <a:solidFill>
                  <a:srgbClr val="006600"/>
                </a:solidFill>
                <a:effectLst/>
              </a:rPr>
              <a:t>B12 = H_OUTS_DESP</a:t>
            </a:r>
          </a:p>
          <a:p>
            <a:pPr marL="271463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800" dirty="0">
                <a:solidFill>
                  <a:srgbClr val="006600"/>
                </a:solidFill>
                <a:effectLst/>
              </a:rPr>
              <a:t>B13 = H_REC_FIN</a:t>
            </a:r>
          </a:p>
          <a:p>
            <a:pPr marL="271463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800" dirty="0">
                <a:solidFill>
                  <a:srgbClr val="006600"/>
                </a:solidFill>
                <a:effectLst/>
              </a:rPr>
              <a:t>B15 = H_OUTS_REC</a:t>
            </a:r>
          </a:p>
          <a:p>
            <a:pPr marL="271463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800" dirty="0">
                <a:solidFill>
                  <a:srgbClr val="006600"/>
                </a:solidFill>
                <a:effectLst/>
              </a:rPr>
              <a:t>B17 = H_IMP_RENDA</a:t>
            </a:r>
          </a:p>
          <a:p>
            <a:pPr marL="360000" indent="-360000">
              <a:lnSpc>
                <a:spcPct val="100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endParaRPr lang="pt-BR" b="0" i="1" dirty="0">
              <a:effectLst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-15024" y="6511927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{87</a:t>
            </a:r>
            <a:r>
              <a:rPr lang="pt-BR" dirty="0"/>
              <a:t>}</a:t>
            </a: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5911182" y="4029740"/>
            <a:ext cx="1087824" cy="389291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9674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2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-173569"/>
            <a:ext cx="7658100" cy="9334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pt-BR" sz="2800" dirty="0">
                <a:effectLst/>
              </a:rPr>
              <a:t>Gerenciador de Nomes</a:t>
            </a:r>
          </a:p>
        </p:txBody>
      </p:sp>
      <p:sp>
        <p:nvSpPr>
          <p:cNvPr id="1080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831850"/>
            <a:ext cx="3219450" cy="1555750"/>
          </a:xfrm>
        </p:spPr>
        <p:txBody>
          <a:bodyPr/>
          <a:lstStyle/>
          <a:p>
            <a:pPr marL="324000" indent="-324000">
              <a:lnSpc>
                <a:spcPct val="100000"/>
              </a:lnSpc>
              <a:spcBef>
                <a:spcPts val="0"/>
              </a:spcBef>
              <a:buFont typeface="Wingdings" pitchFamily="2" charset="2"/>
              <a:buAutoNum type="arabicPeriod"/>
            </a:pPr>
            <a:r>
              <a:rPr lang="pt-BR" sz="2000" b="0" dirty="0">
                <a:effectLst/>
              </a:rPr>
              <a:t>Conferir a lista de nomes de </a:t>
            </a:r>
            <a:r>
              <a:rPr lang="pt-BR" sz="2000" b="0" dirty="0" smtClean="0">
                <a:effectLst/>
              </a:rPr>
              <a:t>variáveis com o </a:t>
            </a:r>
            <a:r>
              <a:rPr lang="pt-BR" sz="2000" u="sng" dirty="0" smtClean="0">
                <a:solidFill>
                  <a:srgbClr val="006600"/>
                </a:solidFill>
                <a:effectLst/>
              </a:rPr>
              <a:t>Gerenciador de </a:t>
            </a:r>
            <a:r>
              <a:rPr lang="pt-BR" sz="2000" u="sng" dirty="0">
                <a:solidFill>
                  <a:srgbClr val="006600"/>
                </a:solidFill>
                <a:effectLst/>
              </a:rPr>
              <a:t>Nomes</a:t>
            </a:r>
            <a:r>
              <a:rPr lang="pt-BR" sz="2000" b="0" dirty="0">
                <a:effectLst/>
              </a:rPr>
              <a:t> para Fórmulas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92490" y="3219449"/>
            <a:ext cx="3450810" cy="206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>
              <a:spcBef>
                <a:spcPct val="20000"/>
              </a:spcBef>
              <a:buNone/>
            </a:pPr>
            <a:r>
              <a:rPr lang="pt-BR" sz="2000" b="0" i="1" dirty="0" smtClean="0">
                <a:effectLst/>
              </a:rPr>
              <a:t>Por mais que a definição de nomes possa parecer complicada, não se assuste. Dentro de pouco tempo você estará habituado e verá que, assim é mais fácil e bem menos sujeito a erros.</a:t>
            </a:r>
            <a:endParaRPr lang="pt-BR" sz="2000" b="0" i="1" dirty="0">
              <a:effectLst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59" y="6524726"/>
            <a:ext cx="54822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{87</a:t>
            </a:r>
            <a:r>
              <a:rPr lang="pt-BR" dirty="0"/>
              <a:t>}</a:t>
            </a:r>
          </a:p>
        </p:txBody>
      </p:sp>
      <p:pic>
        <p:nvPicPr>
          <p:cNvPr id="2" name="Imagem 1" descr="Gerenciador de Nome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3068" y="575409"/>
            <a:ext cx="5329768" cy="626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68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Ppt">
  <a:themeElements>
    <a:clrScheme name="Pp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58775" marR="0" indent="-358775" algn="l" defTabSz="914400" rtl="0" eaLnBrk="0" fontAlgn="base" latinLnBrk="0" hangingPunct="0">
          <a:lnSpc>
            <a:spcPct val="85000"/>
          </a:lnSpc>
          <a:spcBef>
            <a:spcPct val="10000"/>
          </a:spcBef>
          <a:spcAft>
            <a:spcPct val="0"/>
          </a:spcAft>
          <a:buClr>
            <a:srgbClr val="339933"/>
          </a:buClr>
          <a:buSzPct val="100000"/>
          <a:buFont typeface="Wingdings" pitchFamily="2" charset="2"/>
          <a:buAutoNum type="arabicPeriod" startAt="4"/>
          <a:tabLst>
            <a:tab pos="2063750" algn="r"/>
            <a:tab pos="2952750" algn="r"/>
            <a:tab pos="3856038" algn="r"/>
            <a:tab pos="4757738" algn="r"/>
            <a:tab pos="5646738" algn="r"/>
            <a:tab pos="6548438" algn="r"/>
            <a:tab pos="7439025" algn="r"/>
            <a:tab pos="8340725" algn="r"/>
          </a:tabLst>
          <a:defRPr kumimoji="0" lang="pt-BR" sz="19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58775" marR="0" indent="-358775" algn="l" defTabSz="914400" rtl="0" eaLnBrk="0" fontAlgn="base" latinLnBrk="0" hangingPunct="0">
          <a:lnSpc>
            <a:spcPct val="85000"/>
          </a:lnSpc>
          <a:spcBef>
            <a:spcPct val="10000"/>
          </a:spcBef>
          <a:spcAft>
            <a:spcPct val="0"/>
          </a:spcAft>
          <a:buClr>
            <a:srgbClr val="339933"/>
          </a:buClr>
          <a:buSzPct val="100000"/>
          <a:buFont typeface="Wingdings" pitchFamily="2" charset="2"/>
          <a:buAutoNum type="arabicPeriod" startAt="4"/>
          <a:tabLst>
            <a:tab pos="2063750" algn="r"/>
            <a:tab pos="2952750" algn="r"/>
            <a:tab pos="3856038" algn="r"/>
            <a:tab pos="4757738" algn="r"/>
            <a:tab pos="5646738" algn="r"/>
            <a:tab pos="6548438" algn="r"/>
            <a:tab pos="7439025" algn="r"/>
            <a:tab pos="8340725" algn="r"/>
          </a:tabLst>
          <a:defRPr kumimoji="0" lang="pt-BR" sz="19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3902190272</TotalTime>
  <Pages>30</Pages>
  <Words>1095</Words>
  <Application>Microsoft Office PowerPoint</Application>
  <PresentationFormat>Papel Carta (216 x 279 mm)</PresentationFormat>
  <Paragraphs>233</Paragraphs>
  <Slides>26</Slides>
  <Notes>26</Notes>
  <HiddenSlides>0</HiddenSlides>
  <MMClips>0</MMClips>
  <ScaleCrop>false</ScaleCrop>
  <HeadingPairs>
    <vt:vector size="8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2" baseType="lpstr">
      <vt:lpstr>Arial</vt:lpstr>
      <vt:lpstr>Symbol</vt:lpstr>
      <vt:lpstr>Times New Roman</vt:lpstr>
      <vt:lpstr>Wingdings</vt:lpstr>
      <vt:lpstr>Ppt</vt:lpstr>
      <vt:lpstr>Picture</vt:lpstr>
      <vt:lpstr>TeleVídeo3 - Sumário</vt:lpstr>
      <vt:lpstr>TeleVideo3</vt:lpstr>
      <vt:lpstr>Previsão de Receita e Lucro</vt:lpstr>
      <vt:lpstr>Enunciado</vt:lpstr>
      <vt:lpstr>Estruturação do problema em Pastas</vt:lpstr>
      <vt:lpstr>Outro Visual – Exemplo no Excel 2007</vt:lpstr>
      <vt:lpstr>Preenchimento da planilha</vt:lpstr>
      <vt:lpstr>Nomes das Hipóteses</vt:lpstr>
      <vt:lpstr>Gerenciador de Nomes</vt:lpstr>
      <vt:lpstr>Fórmulas e Cópia</vt:lpstr>
      <vt:lpstr>Apresentação do PowerPoint</vt:lpstr>
      <vt:lpstr>Planilha – 06_05TeleVideo</vt:lpstr>
      <vt:lpstr>Usando Funções</vt:lpstr>
      <vt:lpstr>Função Lógica SE()</vt:lpstr>
      <vt:lpstr>Função dentro de função</vt:lpstr>
      <vt:lpstr>Vinculando dados em planilhas</vt:lpstr>
      <vt:lpstr>Renomeando Planilhas</vt:lpstr>
      <vt:lpstr>Comentários e movimentação de pastas </vt:lpstr>
      <vt:lpstr>Modificando fórmulas sugeridas</vt:lpstr>
      <vt:lpstr>What you see is what you get!</vt:lpstr>
      <vt:lpstr>Recursos para Formatar Células</vt:lpstr>
      <vt:lpstr>Criar Gráfico</vt:lpstr>
      <vt:lpstr>Gráfico Concluído</vt:lpstr>
      <vt:lpstr>Editando Gráficos</vt:lpstr>
      <vt:lpstr>Criando Gráficos</vt:lpstr>
      <vt:lpstr>Tarefas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Tecnologia de Informação: Cenário e Tendências</dc:title>
  <dc:subject>Apostila PEC</dc:subject>
  <dc:creator>Fernando S. Meirelles</dc:creator>
  <cp:lastModifiedBy>F. Meirelles</cp:lastModifiedBy>
  <cp:revision>940</cp:revision>
  <cp:lastPrinted>2012-01-24T00:15:53Z</cp:lastPrinted>
  <dcterms:created xsi:type="dcterms:W3CDTF">1996-12-31T19:37:38Z</dcterms:created>
  <dcterms:modified xsi:type="dcterms:W3CDTF">2016-01-26T21:00:15Z</dcterms:modified>
</cp:coreProperties>
</file>