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tmp" ContentType="image/pn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780" r:id="rId2"/>
    <p:sldId id="716" r:id="rId3"/>
    <p:sldId id="718" r:id="rId4"/>
    <p:sldId id="781" r:id="rId5"/>
    <p:sldId id="782" r:id="rId6"/>
    <p:sldId id="820" r:id="rId7"/>
    <p:sldId id="784" r:id="rId8"/>
    <p:sldId id="785" r:id="rId9"/>
    <p:sldId id="786" r:id="rId10"/>
    <p:sldId id="787" r:id="rId11"/>
    <p:sldId id="788" r:id="rId12"/>
    <p:sldId id="789" r:id="rId13"/>
    <p:sldId id="824" r:id="rId14"/>
    <p:sldId id="825" r:id="rId15"/>
    <p:sldId id="826" r:id="rId16"/>
    <p:sldId id="827" r:id="rId17"/>
    <p:sldId id="828" r:id="rId18"/>
    <p:sldId id="829" r:id="rId19"/>
    <p:sldId id="830" r:id="rId20"/>
    <p:sldId id="831" r:id="rId21"/>
    <p:sldId id="832" r:id="rId22"/>
    <p:sldId id="833" r:id="rId23"/>
    <p:sldId id="834" r:id="rId24"/>
    <p:sldId id="835" r:id="rId25"/>
    <p:sldId id="836" r:id="rId26"/>
    <p:sldId id="837" r:id="rId27"/>
    <p:sldId id="838" r:id="rId28"/>
    <p:sldId id="839" r:id="rId29"/>
    <p:sldId id="840" r:id="rId30"/>
    <p:sldId id="841" r:id="rId31"/>
    <p:sldId id="842" r:id="rId32"/>
    <p:sldId id="843" r:id="rId33"/>
    <p:sldId id="844" r:id="rId34"/>
    <p:sldId id="845" r:id="rId35"/>
    <p:sldId id="846" r:id="rId36"/>
  </p:sldIdLst>
  <p:sldSz cx="9144000" cy="6858000" type="letter"/>
  <p:notesSz cx="7099300" cy="10234613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pt-BR"/>
    </a:defPPr>
    <a:lvl1pPr algn="ctr" rtl="0" eaLnBrk="0" fontAlgn="base" hangingPunct="0">
      <a:spcBef>
        <a:spcPct val="0"/>
      </a:spcBef>
      <a:spcAft>
        <a:spcPct val="0"/>
      </a:spcAft>
      <a:defRPr sz="3200" b="1" kern="1200">
        <a:solidFill>
          <a:srgbClr val="CC0000"/>
        </a:solidFill>
        <a:latin typeface="Arial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3200" b="1" kern="1200">
        <a:solidFill>
          <a:srgbClr val="CC0000"/>
        </a:solidFill>
        <a:latin typeface="Arial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3200" b="1" kern="1200">
        <a:solidFill>
          <a:srgbClr val="CC0000"/>
        </a:solidFill>
        <a:latin typeface="Arial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3200" b="1" kern="1200">
        <a:solidFill>
          <a:srgbClr val="CC0000"/>
        </a:solidFill>
        <a:latin typeface="Arial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3200" b="1" kern="1200">
        <a:solidFill>
          <a:srgbClr val="CC0000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3200" b="1" kern="1200">
        <a:solidFill>
          <a:srgbClr val="CC0000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3200" b="1" kern="1200">
        <a:solidFill>
          <a:srgbClr val="CC0000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3200" b="1" kern="1200">
        <a:solidFill>
          <a:srgbClr val="CC0000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3200" b="1" kern="1200">
        <a:solidFill>
          <a:srgbClr val="CC0000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32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2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00"/>
    <a:srgbClr val="000099"/>
    <a:srgbClr val="0000CC"/>
    <a:srgbClr val="66FF33"/>
    <a:srgbClr val="FFFF66"/>
    <a:srgbClr val="FFFF99"/>
    <a:srgbClr val="CC0000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6109" autoAdjust="0"/>
    <p:restoredTop sz="99405" autoAdjust="0"/>
  </p:normalViewPr>
  <p:slideViewPr>
    <p:cSldViewPr snapToGrid="0">
      <p:cViewPr varScale="1">
        <p:scale>
          <a:sx n="81" d="100"/>
          <a:sy n="81" d="100"/>
        </p:scale>
        <p:origin x="984" y="60"/>
      </p:cViewPr>
      <p:guideLst>
        <p:guide orient="horz" pos="2532"/>
        <p:guide pos="5759"/>
      </p:guideLst>
    </p:cSldViewPr>
  </p:slideViewPr>
  <p:outlineViewPr>
    <p:cViewPr>
      <p:scale>
        <a:sx n="33" d="100"/>
        <a:sy n="33" d="100"/>
      </p:scale>
      <p:origin x="0" y="293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7590"/>
    </p:cViewPr>
  </p:sorterViewPr>
  <p:notesViewPr>
    <p:cSldViewPr snapToGrid="0">
      <p:cViewPr>
        <p:scale>
          <a:sx n="100" d="100"/>
          <a:sy n="100" d="100"/>
        </p:scale>
        <p:origin x="1552" y="48"/>
      </p:cViewPr>
      <p:guideLst>
        <p:guide orient="horz" pos="3222"/>
        <p:guide pos="223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4" name="Picture 14" descr="FGV-EAESP horizontal 3 col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4946" y="262297"/>
            <a:ext cx="962904" cy="63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689914" y="286838"/>
            <a:ext cx="5918340" cy="230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9561" tIns="45596" rIns="89561" bIns="45596">
            <a:spAutoFit/>
          </a:bodyPr>
          <a:lstStyle/>
          <a:p>
            <a:pPr marL="189133" defTabSz="890758">
              <a:lnSpc>
                <a:spcPct val="90000"/>
              </a:lnSpc>
              <a:tabLst>
                <a:tab pos="5512326" algn="r"/>
                <a:tab pos="6032443" algn="r"/>
              </a:tabLst>
            </a:pPr>
            <a:r>
              <a:rPr lang="pt-BR" sz="1000" b="0" dirty="0">
                <a:solidFill>
                  <a:schemeClr val="tx2"/>
                </a:solidFill>
                <a:effectLst/>
              </a:rPr>
              <a:t>                         </a:t>
            </a:r>
            <a:r>
              <a:rPr lang="pt-BR" sz="1000" b="0" dirty="0" smtClean="0">
                <a:solidFill>
                  <a:schemeClr val="tx2"/>
                </a:solidFill>
              </a:rPr>
              <a:t>Excel </a:t>
            </a:r>
            <a:r>
              <a:rPr lang="pt-BR" sz="1000" b="0" dirty="0">
                <a:solidFill>
                  <a:schemeClr val="tx2"/>
                </a:solidFill>
              </a:rPr>
              <a:t>na prática, Fernando S. Meirelles, </a:t>
            </a:r>
            <a:r>
              <a:rPr lang="pt-BR" sz="1000" b="0" dirty="0" smtClean="0">
                <a:solidFill>
                  <a:schemeClr val="tx2"/>
                </a:solidFill>
              </a:rPr>
              <a:t>2016 </a:t>
            </a:r>
            <a:r>
              <a:rPr lang="pt-BR" sz="1000" b="0" dirty="0" smtClean="0">
                <a:solidFill>
                  <a:schemeClr val="tx1"/>
                </a:solidFill>
              </a:rPr>
              <a:t>  </a:t>
            </a:r>
            <a:r>
              <a:rPr lang="pt-BR" sz="1000" b="0" dirty="0">
                <a:solidFill>
                  <a:schemeClr val="tx1"/>
                </a:solidFill>
              </a:rPr>
              <a:t>	 b</a:t>
            </a:r>
            <a:r>
              <a:rPr lang="pt-BR" sz="1000" b="0" dirty="0" smtClean="0">
                <a:solidFill>
                  <a:schemeClr val="tx1"/>
                </a:solidFill>
                <a:effectLst/>
              </a:rPr>
              <a:t>.</a:t>
            </a:r>
            <a:fld id="{21137733-1644-4D93-968C-8143841C8F21}" type="slidenum">
              <a:rPr lang="pt-BR" sz="1000" b="0">
                <a:solidFill>
                  <a:schemeClr val="tx2"/>
                </a:solidFill>
                <a:effectLst/>
              </a:rPr>
              <a:pPr marL="189133" defTabSz="890758">
                <a:lnSpc>
                  <a:spcPct val="90000"/>
                </a:lnSpc>
                <a:tabLst>
                  <a:tab pos="5512326" algn="r"/>
                  <a:tab pos="6032443" algn="r"/>
                </a:tabLst>
              </a:pPr>
              <a:t>‹nº›</a:t>
            </a:fld>
            <a:endParaRPr lang="pt-BR" sz="1000" b="0" dirty="0">
              <a:solidFill>
                <a:schemeClr val="tx2"/>
              </a:solidFill>
              <a:effectLst/>
            </a:endParaRPr>
          </a:p>
        </p:txBody>
      </p:sp>
      <p:sp>
        <p:nvSpPr>
          <p:cNvPr id="6" name="Line 13"/>
          <p:cNvSpPr>
            <a:spLocks noChangeShapeType="1"/>
          </p:cNvSpPr>
          <p:nvPr/>
        </p:nvSpPr>
        <p:spPr bwMode="auto">
          <a:xfrm>
            <a:off x="1936750" y="497077"/>
            <a:ext cx="4520718" cy="488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856" tIns="43928" rIns="87856" bIns="43928" anchor="ctr"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1630253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106618" y="9752328"/>
            <a:ext cx="889147" cy="275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611" tIns="47148" rIns="92611" bIns="47148">
            <a:spAutoFit/>
          </a:bodyPr>
          <a:lstStyle/>
          <a:p>
            <a:pPr defTabSz="917575">
              <a:lnSpc>
                <a:spcPct val="90000"/>
              </a:lnSpc>
            </a:pPr>
            <a:r>
              <a:rPr lang="pt-BR" sz="1300" b="0" dirty="0">
                <a:solidFill>
                  <a:schemeClr val="tx1"/>
                </a:solidFill>
              </a:rPr>
              <a:t>Page </a:t>
            </a:r>
            <a:fld id="{72AD87D9-D762-46DD-BFFB-F5B753708431}" type="slidenum">
              <a:rPr lang="pt-BR" sz="1300" b="0">
                <a:solidFill>
                  <a:schemeClr val="tx1"/>
                </a:solidFill>
              </a:rPr>
              <a:pPr defTabSz="917575">
                <a:lnSpc>
                  <a:spcPct val="90000"/>
                </a:lnSpc>
              </a:pPr>
              <a:t>‹nº›</a:t>
            </a:fld>
            <a:endParaRPr lang="pt-BR" sz="1300" b="0" dirty="0">
              <a:solidFill>
                <a:schemeClr val="tx1"/>
              </a:solidFill>
            </a:endParaRPr>
          </a:p>
        </p:txBody>
      </p:sp>
      <p:sp>
        <p:nvSpPr>
          <p:cNvPr id="28675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6950" y="771525"/>
            <a:ext cx="5111750" cy="383381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4417" y="4865164"/>
            <a:ext cx="5210467" cy="4601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979" tIns="47148" rIns="95979" bIns="471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noProof="0" smtClean="0"/>
              <a:t>Body Text</a:t>
            </a:r>
          </a:p>
          <a:p>
            <a:pPr lvl="1"/>
            <a:r>
              <a:rPr lang="pt-BR" noProof="0" smtClean="0"/>
              <a:t>Second Level</a:t>
            </a:r>
          </a:p>
          <a:p>
            <a:pPr lvl="2"/>
            <a:r>
              <a:rPr lang="pt-BR" noProof="0" smtClean="0"/>
              <a:t>Third Level</a:t>
            </a:r>
          </a:p>
          <a:p>
            <a:pPr lvl="3"/>
            <a:r>
              <a:rPr lang="pt-BR" noProof="0" smtClean="0"/>
              <a:t>Fourth Level</a:t>
            </a:r>
          </a:p>
          <a:p>
            <a:pPr lvl="4"/>
            <a:r>
              <a:rPr lang="pt-BR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43936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1332814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12899966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40044087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40787870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30808645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14568636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13251092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34827676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10175976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10775745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5068798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364232691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404647678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103405598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312628930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251654984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31407793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130761486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93367405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65369655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335719880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12737115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162200673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289528937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138259659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417034762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224494015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354630758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65866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15848959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6088672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2847244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12160386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20291915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26337499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900053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07653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51613" y="590550"/>
            <a:ext cx="1978025" cy="5922963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14363" y="590550"/>
            <a:ext cx="5784850" cy="5922963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4125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1392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</p:spTree>
    <p:extLst>
      <p:ext uri="{BB962C8B-B14F-4D97-AF65-F5344CB8AC3E}">
        <p14:creationId xmlns:p14="http://schemas.microsoft.com/office/powerpoint/2010/main" val="23870662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14363" y="1752600"/>
            <a:ext cx="3881437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752600"/>
            <a:ext cx="3881438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65386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03407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39609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1089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</p:spTree>
    <p:extLst>
      <p:ext uri="{BB962C8B-B14F-4D97-AF65-F5344CB8AC3E}">
        <p14:creationId xmlns:p14="http://schemas.microsoft.com/office/powerpoint/2010/main" val="1726223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dirty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</p:spTree>
    <p:extLst>
      <p:ext uri="{BB962C8B-B14F-4D97-AF65-F5344CB8AC3E}">
        <p14:creationId xmlns:p14="http://schemas.microsoft.com/office/powerpoint/2010/main" val="2627543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100000"/>
                <a:invGamma/>
              </a:schemeClr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23900" y="590550"/>
            <a:ext cx="765810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Slide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4363" y="1752600"/>
            <a:ext cx="7915275" cy="476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Body Text</a:t>
            </a:r>
          </a:p>
          <a:p>
            <a:pPr lvl="1"/>
            <a:r>
              <a:rPr lang="pt-BR" smtClean="0"/>
              <a:t>Body Text</a:t>
            </a:r>
          </a:p>
          <a:p>
            <a:pPr lvl="2"/>
            <a:r>
              <a:rPr lang="pt-BR" smtClean="0"/>
              <a:t>Body Text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285750" indent="-2857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339933"/>
        </a:buClr>
        <a:buSzPct val="100000"/>
        <a:buFont typeface="Wingdings" pitchFamily="2" charset="2"/>
        <a:buChar char="ü"/>
        <a:defRPr sz="2400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folHlink"/>
        </a:buClr>
        <a:buSzPct val="100000"/>
        <a:buFont typeface="Wingdings" pitchFamily="2" charset="2"/>
        <a:buChar char="ü"/>
        <a:defRPr sz="2100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defRPr sz="2000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543050" indent="-1714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Times New Roman" pitchFamily="18" charset="0"/>
        </a:defRPr>
      </a:lvl4pPr>
      <a:lvl5pPr marL="2000250" indent="-17145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5pPr>
      <a:lvl6pPr marL="2457450" indent="-17145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6pPr>
      <a:lvl7pPr marL="2914650" indent="-17145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7pPr>
      <a:lvl8pPr marL="3371850" indent="-17145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8pPr>
      <a:lvl9pPr marL="3829050" indent="-17145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m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tm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tmp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tmp"/><Relationship Id="rId5" Type="http://schemas.openxmlformats.org/officeDocument/2006/relationships/image" Target="../media/image45.tmp"/><Relationship Id="rId4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tmp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tm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tm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tm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5" Type="http://schemas.openxmlformats.org/officeDocument/2006/relationships/image" Target="../media/image3.wmf"/><Relationship Id="rId4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tmp"/><Relationship Id="rId5" Type="http://schemas.openxmlformats.org/officeDocument/2006/relationships/image" Target="../media/image59.tmp"/><Relationship Id="rId4" Type="http://schemas.openxmlformats.org/officeDocument/2006/relationships/image" Target="../media/image5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tmp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tm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tmp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tmp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tmp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e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m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tmp"/><Relationship Id="rId4" Type="http://schemas.openxmlformats.org/officeDocument/2006/relationships/image" Target="../media/image11.tm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tmp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6244" name="Rectangle 4"/>
          <p:cNvSpPr>
            <a:spLocks noGrp="1" noChangeArrowheads="1"/>
          </p:cNvSpPr>
          <p:nvPr>
            <p:ph type="title"/>
          </p:nvPr>
        </p:nvSpPr>
        <p:spPr>
          <a:xfrm>
            <a:off x="723900" y="82323"/>
            <a:ext cx="7658100" cy="933450"/>
          </a:xfrm>
        </p:spPr>
        <p:txBody>
          <a:bodyPr/>
          <a:lstStyle/>
          <a:p>
            <a:pPr>
              <a:defRPr/>
            </a:pPr>
            <a:r>
              <a:rPr lang="pt-BR" dirty="0" smtClean="0"/>
              <a:t>TeleVideo - Sumário</a:t>
            </a:r>
          </a:p>
        </p:txBody>
      </p:sp>
      <p:sp>
        <p:nvSpPr>
          <p:cNvPr id="906245" name="Rectangle 5"/>
          <p:cNvSpPr>
            <a:spLocks noChangeArrowheads="1"/>
          </p:cNvSpPr>
          <p:nvPr/>
        </p:nvSpPr>
        <p:spPr bwMode="auto">
          <a:xfrm>
            <a:off x="129396" y="1073150"/>
            <a:ext cx="8941379" cy="522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457200" indent="-457200" algn="l">
              <a:lnSpc>
                <a:spcPct val="90000"/>
              </a:lnSpc>
              <a:spcBef>
                <a:spcPct val="30000"/>
              </a:spcBef>
              <a:buClr>
                <a:srgbClr val="339933"/>
              </a:buClr>
              <a:buSzPct val="100000"/>
              <a:buFont typeface="Wingdings" pitchFamily="2" charset="2"/>
              <a:buNone/>
              <a:defRPr/>
            </a:pPr>
            <a:r>
              <a:rPr lang="pt-BR" sz="26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Previsão de Receita e Lucro: </a:t>
            </a:r>
            <a:r>
              <a:rPr lang="pt-BR" sz="26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Capítulo 5 </a:t>
            </a:r>
            <a:r>
              <a:rPr lang="pt-BR" sz="26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pág. </a:t>
            </a:r>
            <a:r>
              <a:rPr lang="pt-BR" sz="26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53 a 82</a:t>
            </a:r>
            <a:endParaRPr lang="pt-BR" sz="2600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58775" indent="-358775" algn="l">
              <a:lnSpc>
                <a:spcPct val="90000"/>
              </a:lnSpc>
              <a:spcBef>
                <a:spcPct val="30000"/>
              </a:spcBef>
              <a:buClr>
                <a:srgbClr val="339933"/>
              </a:buClr>
              <a:buSzPct val="100000"/>
              <a:buFont typeface="Wingdings" pitchFamily="2" charset="2"/>
              <a:buChar char="ü"/>
              <a:defRPr/>
            </a:pPr>
            <a:r>
              <a:rPr lang="pt-BR" sz="2400" b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Planilhas parciais </a:t>
            </a:r>
            <a:r>
              <a:rPr lang="pt-BR" sz="2400" b="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em </a:t>
            </a:r>
            <a:r>
              <a:rPr lang="pt-BR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www.fgv.br/cia/excel</a:t>
            </a:r>
            <a:r>
              <a:rPr lang="pt-BR" sz="2400" b="0" u="sng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pt-BR" sz="2400" b="0" u="sng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pt-BR" sz="2400" b="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(05_01TeleVideo </a:t>
            </a:r>
            <a:r>
              <a:rPr lang="pt-BR" sz="2400" b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... </a:t>
            </a:r>
            <a:r>
              <a:rPr lang="pt-BR" sz="2400" b="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05_20TeleVideo)</a:t>
            </a:r>
            <a:endParaRPr lang="pt-BR" sz="2400" b="0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58775" indent="-358775" algn="l">
              <a:lnSpc>
                <a:spcPct val="90000"/>
              </a:lnSpc>
              <a:spcBef>
                <a:spcPct val="30000"/>
              </a:spcBef>
              <a:buClr>
                <a:srgbClr val="339933"/>
              </a:buClr>
              <a:buSzPct val="100000"/>
              <a:buFont typeface="Wingdings" pitchFamily="2" charset="2"/>
              <a:buAutoNum type="arabicPeriod"/>
              <a:defRPr/>
            </a:pPr>
            <a:r>
              <a:rPr lang="pt-BR" sz="2400" b="0" dirty="0">
                <a:solidFill>
                  <a:srgbClr val="000099"/>
                </a:solidFill>
              </a:rPr>
              <a:t>Modelagem</a:t>
            </a:r>
          </a:p>
          <a:p>
            <a:pPr marL="358775" indent="-358775" algn="l">
              <a:lnSpc>
                <a:spcPct val="90000"/>
              </a:lnSpc>
              <a:spcBef>
                <a:spcPct val="30000"/>
              </a:spcBef>
              <a:buClr>
                <a:srgbClr val="339933"/>
              </a:buClr>
              <a:buSzPct val="100000"/>
              <a:buFont typeface="Wingdings" pitchFamily="2" charset="2"/>
              <a:buAutoNum type="arabicPeriod"/>
              <a:defRPr/>
            </a:pPr>
            <a:r>
              <a:rPr lang="pt-BR" sz="2400" b="0" dirty="0">
                <a:solidFill>
                  <a:srgbClr val="000099"/>
                </a:solidFill>
              </a:rPr>
              <a:t>Estruturar o problema na Planilha</a:t>
            </a:r>
          </a:p>
          <a:p>
            <a:pPr marL="358775" indent="-358775" algn="l">
              <a:lnSpc>
                <a:spcPct val="90000"/>
              </a:lnSpc>
              <a:spcBef>
                <a:spcPct val="30000"/>
              </a:spcBef>
              <a:buClr>
                <a:srgbClr val="339933"/>
              </a:buClr>
              <a:buSzPct val="100000"/>
              <a:buFont typeface="Wingdings" pitchFamily="2" charset="2"/>
              <a:buAutoNum type="arabicPeriod"/>
              <a:defRPr/>
            </a:pPr>
            <a:r>
              <a:rPr lang="pt-BR" sz="2400" b="0" dirty="0">
                <a:solidFill>
                  <a:srgbClr val="000099"/>
                </a:solidFill>
              </a:rPr>
              <a:t>Definindo nomes de células e faixas</a:t>
            </a:r>
          </a:p>
          <a:p>
            <a:pPr marL="358775" indent="-358775" algn="l">
              <a:lnSpc>
                <a:spcPct val="90000"/>
              </a:lnSpc>
              <a:spcBef>
                <a:spcPct val="30000"/>
              </a:spcBef>
              <a:buClr>
                <a:srgbClr val="339933"/>
              </a:buClr>
              <a:buSzPct val="100000"/>
              <a:buFont typeface="Wingdings" pitchFamily="2" charset="2"/>
              <a:buAutoNum type="arabicPeriod"/>
              <a:defRPr/>
            </a:pPr>
            <a:r>
              <a:rPr lang="pt-BR" sz="2400" b="0" dirty="0">
                <a:solidFill>
                  <a:srgbClr val="000099"/>
                </a:solidFill>
              </a:rPr>
              <a:t>Fórmulas com células e fórmulas com nomes</a:t>
            </a:r>
          </a:p>
          <a:p>
            <a:pPr marL="358775" indent="-358775" algn="l">
              <a:lnSpc>
                <a:spcPct val="90000"/>
              </a:lnSpc>
              <a:spcBef>
                <a:spcPct val="30000"/>
              </a:spcBef>
              <a:buClr>
                <a:srgbClr val="339933"/>
              </a:buClr>
              <a:buSzPct val="100000"/>
              <a:buFont typeface="Wingdings" pitchFamily="2" charset="2"/>
              <a:buAutoNum type="arabicPeriod"/>
              <a:defRPr/>
            </a:pPr>
            <a:r>
              <a:rPr lang="pt-BR" sz="2400" b="0" dirty="0">
                <a:solidFill>
                  <a:srgbClr val="000099"/>
                </a:solidFill>
              </a:rPr>
              <a:t>Cópias de células</a:t>
            </a:r>
          </a:p>
          <a:p>
            <a:pPr marL="358775" indent="-358775" algn="l">
              <a:lnSpc>
                <a:spcPct val="90000"/>
              </a:lnSpc>
              <a:spcBef>
                <a:spcPct val="30000"/>
              </a:spcBef>
              <a:buClr>
                <a:srgbClr val="339933"/>
              </a:buClr>
              <a:buSzPct val="100000"/>
              <a:buFont typeface="Wingdings" pitchFamily="2" charset="2"/>
              <a:buAutoNum type="arabicPeriod"/>
              <a:defRPr/>
            </a:pPr>
            <a:r>
              <a:rPr lang="pt-BR" sz="2400" b="0" dirty="0">
                <a:solidFill>
                  <a:srgbClr val="000099"/>
                </a:solidFill>
              </a:rPr>
              <a:t>Salvar / Gravar a Planilha</a:t>
            </a:r>
          </a:p>
          <a:p>
            <a:pPr marL="358775" indent="-358775" algn="l">
              <a:lnSpc>
                <a:spcPct val="90000"/>
              </a:lnSpc>
              <a:spcBef>
                <a:spcPct val="30000"/>
              </a:spcBef>
              <a:buClr>
                <a:srgbClr val="339933"/>
              </a:buClr>
              <a:buSzPct val="100000"/>
              <a:buFont typeface="Wingdings" pitchFamily="2" charset="2"/>
              <a:buAutoNum type="arabicPeriod"/>
              <a:defRPr/>
            </a:pPr>
            <a:r>
              <a:rPr lang="pt-BR" sz="2400" b="0" dirty="0">
                <a:solidFill>
                  <a:srgbClr val="000099"/>
                </a:solidFill>
              </a:rPr>
              <a:t>Atingir meta</a:t>
            </a:r>
          </a:p>
          <a:p>
            <a:pPr marL="358775" indent="-358775" algn="l">
              <a:lnSpc>
                <a:spcPct val="90000"/>
              </a:lnSpc>
              <a:spcBef>
                <a:spcPct val="30000"/>
              </a:spcBef>
              <a:buClr>
                <a:srgbClr val="339933"/>
              </a:buClr>
              <a:buSzPct val="100000"/>
              <a:buFont typeface="Wingdings" pitchFamily="2" charset="2"/>
              <a:buAutoNum type="arabicPeriod"/>
              <a:defRPr/>
            </a:pPr>
            <a:r>
              <a:rPr lang="pt-BR" sz="2400" b="0" dirty="0">
                <a:solidFill>
                  <a:srgbClr val="000099"/>
                </a:solidFill>
              </a:rPr>
              <a:t>Gráficos</a:t>
            </a:r>
          </a:p>
          <a:p>
            <a:pPr marL="358775" indent="-358775" algn="l">
              <a:lnSpc>
                <a:spcPct val="90000"/>
              </a:lnSpc>
              <a:spcBef>
                <a:spcPct val="30000"/>
              </a:spcBef>
              <a:buClr>
                <a:srgbClr val="339933"/>
              </a:buClr>
              <a:buSzPct val="100000"/>
              <a:buFont typeface="Wingdings" pitchFamily="2" charset="2"/>
              <a:buAutoNum type="arabicPeriod"/>
              <a:defRPr/>
            </a:pPr>
            <a:r>
              <a:rPr lang="pt-BR" sz="2400" dirty="0">
                <a:solidFill>
                  <a:srgbClr val="000099"/>
                </a:solidFill>
              </a:rPr>
              <a:t>Tarefas </a:t>
            </a:r>
            <a:r>
              <a:rPr lang="pt-BR" sz="2400" dirty="0" smtClean="0">
                <a:solidFill>
                  <a:srgbClr val="000099"/>
                </a:solidFill>
              </a:rPr>
              <a:t>e </a:t>
            </a:r>
            <a:r>
              <a:rPr lang="pt-BR" sz="2400" dirty="0">
                <a:solidFill>
                  <a:srgbClr val="000099"/>
                </a:solidFill>
              </a:rPr>
              <a:t>exercício de </a:t>
            </a:r>
            <a:r>
              <a:rPr lang="pt-BR" sz="2400" dirty="0" smtClean="0">
                <a:solidFill>
                  <a:srgbClr val="000099"/>
                </a:solidFill>
              </a:rPr>
              <a:t>fixação</a:t>
            </a:r>
            <a:r>
              <a:rPr lang="pt-BR" sz="2400" b="0" dirty="0" smtClean="0">
                <a:solidFill>
                  <a:srgbClr val="000099"/>
                </a:solidFill>
              </a:rPr>
              <a:t>: </a:t>
            </a:r>
            <a:r>
              <a:rPr lang="pt-BR" sz="2400" b="0" i="1" dirty="0" smtClean="0">
                <a:solidFill>
                  <a:srgbClr val="000099"/>
                </a:solidFill>
              </a:rPr>
              <a:t>WinnerSports:  05_20Winner</a:t>
            </a:r>
            <a:endParaRPr lang="pt-BR" sz="2400" b="0" i="1" dirty="0">
              <a:solidFill>
                <a:srgbClr val="000099"/>
              </a:solidFill>
            </a:endParaRPr>
          </a:p>
        </p:txBody>
      </p:sp>
      <p:sp>
        <p:nvSpPr>
          <p:cNvPr id="906246" name="Text Box 6"/>
          <p:cNvSpPr txBox="1">
            <a:spLocks noChangeArrowheads="1"/>
          </p:cNvSpPr>
          <p:nvPr/>
        </p:nvSpPr>
        <p:spPr bwMode="auto">
          <a:xfrm>
            <a:off x="1105" y="6524727"/>
            <a:ext cx="844784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pt-BR" sz="1600" b="0" dirty="0" smtClean="0">
                <a:solidFill>
                  <a:srgbClr val="0000CC"/>
                </a:solidFill>
              </a:rPr>
              <a:t>{53-82}</a:t>
            </a:r>
            <a:endParaRPr lang="pt-BR" sz="1600" b="0" dirty="0">
              <a:solidFill>
                <a:srgbClr val="0000CC"/>
              </a:solidFill>
            </a:endParaRPr>
          </a:p>
        </p:txBody>
      </p:sp>
      <p:sp>
        <p:nvSpPr>
          <p:cNvPr id="906248" name="AutoShape 8"/>
          <p:cNvSpPr>
            <a:spLocks noChangeArrowheads="1"/>
          </p:cNvSpPr>
          <p:nvPr/>
        </p:nvSpPr>
        <p:spPr bwMode="auto">
          <a:xfrm>
            <a:off x="7028122" y="1818895"/>
            <a:ext cx="2073600" cy="2759269"/>
          </a:xfrm>
          <a:prstGeom prst="wedgeRectCallout">
            <a:avLst>
              <a:gd name="adj1" fmla="val -65394"/>
              <a:gd name="adj2" fmla="val -62597"/>
            </a:avLst>
          </a:prstGeom>
          <a:noFill/>
          <a:ln w="1270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/>
          <a:p>
            <a:pPr>
              <a:defRPr/>
            </a:pPr>
            <a:endParaRPr lang="pt-BR" sz="1600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pt-BR" sz="1600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pt-BR" sz="1600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pt-BR" sz="1600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pt-BR" sz="1600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0510" y="1849607"/>
            <a:ext cx="2010265" cy="2707292"/>
          </a:xfrm>
          <a:prstGeom prst="rect">
            <a:avLst/>
          </a:prstGeom>
          <a:ln>
            <a:solidFill>
              <a:srgbClr val="006600"/>
            </a:solidFill>
          </a:ln>
        </p:spPr>
      </p:pic>
    </p:spTree>
    <p:extLst>
      <p:ext uri="{BB962C8B-B14F-4D97-AF65-F5344CB8AC3E}">
        <p14:creationId xmlns:p14="http://schemas.microsoft.com/office/powerpoint/2010/main" val="6812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06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624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Recorte de Tel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3740" y="4561105"/>
            <a:ext cx="5080259" cy="2296893"/>
          </a:xfrm>
          <a:prstGeom prst="rect">
            <a:avLst/>
          </a:prstGeom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2617" y="1090749"/>
            <a:ext cx="4541384" cy="248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19906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-159036"/>
            <a:ext cx="7658100" cy="933450"/>
          </a:xfrm>
        </p:spPr>
        <p:txBody>
          <a:bodyPr/>
          <a:lstStyle/>
          <a:p>
            <a:pPr>
              <a:defRPr/>
            </a:pPr>
            <a:r>
              <a:rPr lang="pt-BR" sz="3200" dirty="0" smtClean="0">
                <a:effectLst/>
              </a:rPr>
              <a:t>Fórmulas com nomes de variáveis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285" y="632211"/>
            <a:ext cx="8626475" cy="444500"/>
          </a:xfrm>
        </p:spPr>
        <p:txBody>
          <a:bodyPr/>
          <a:lstStyle/>
          <a:p>
            <a:pPr marL="358775" indent="-358775">
              <a:buFont typeface="Wingdings" pitchFamily="2" charset="2"/>
              <a:buAutoNum type="arabicPeriod"/>
            </a:pPr>
            <a:r>
              <a:rPr lang="pt-BR" sz="2000" b="0" dirty="0" smtClean="0">
                <a:effectLst/>
              </a:rPr>
              <a:t>Preço unit = E2=(1+B12)*B2=(1+Margem)*</a:t>
            </a:r>
            <a:r>
              <a:rPr lang="pt-BR" sz="2000" b="0" dirty="0" smtClean="0">
                <a:solidFill>
                  <a:srgbClr val="006600"/>
                </a:solidFill>
                <a:effectLst/>
              </a:rPr>
              <a:t>Custo_unit</a:t>
            </a:r>
          </a:p>
        </p:txBody>
      </p:sp>
      <p:sp>
        <p:nvSpPr>
          <p:cNvPr id="1019917" name="Rectangle 13"/>
          <p:cNvSpPr>
            <a:spLocks noChangeArrowheads="1"/>
          </p:cNvSpPr>
          <p:nvPr/>
        </p:nvSpPr>
        <p:spPr bwMode="auto">
          <a:xfrm>
            <a:off x="36285" y="1176090"/>
            <a:ext cx="3721100" cy="72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346075" indent="-346075" algn="l">
              <a:lnSpc>
                <a:spcPct val="90000"/>
              </a:lnSpc>
              <a:spcBef>
                <a:spcPct val="20000"/>
              </a:spcBef>
              <a:buClr>
                <a:srgbClr val="339933"/>
              </a:buClr>
              <a:buSzPct val="100000"/>
              <a:buFont typeface="Wingdings" pitchFamily="2" charset="2"/>
              <a:buAutoNum type="arabicPeriod" startAt="2"/>
            </a:pPr>
            <a:r>
              <a:rPr lang="pt-BR" sz="2000" b="0" dirty="0">
                <a:solidFill>
                  <a:srgbClr val="000099"/>
                </a:solidFill>
              </a:rPr>
              <a:t>Receita = F2=E2*C2</a:t>
            </a:r>
            <a:br>
              <a:rPr lang="pt-BR" sz="2000" b="0" dirty="0">
                <a:solidFill>
                  <a:srgbClr val="000099"/>
                </a:solidFill>
              </a:rPr>
            </a:br>
            <a:r>
              <a:rPr lang="pt-BR" sz="2000" b="0" dirty="0">
                <a:solidFill>
                  <a:srgbClr val="000099"/>
                </a:solidFill>
              </a:rPr>
              <a:t>F2=Preço_unit*</a:t>
            </a:r>
            <a:r>
              <a:rPr lang="pt-BR" sz="2000" b="0" dirty="0">
                <a:solidFill>
                  <a:srgbClr val="006600"/>
                </a:solidFill>
              </a:rPr>
              <a:t>Volume</a:t>
            </a:r>
            <a:r>
              <a:rPr lang="pt-BR" sz="2000" dirty="0">
                <a:solidFill>
                  <a:srgbClr val="006600"/>
                </a:solidFill>
              </a:rPr>
              <a:t> </a:t>
            </a:r>
            <a:br>
              <a:rPr lang="pt-BR" sz="2000" dirty="0">
                <a:solidFill>
                  <a:srgbClr val="006600"/>
                </a:solidFill>
              </a:rPr>
            </a:br>
            <a:endParaRPr lang="pt-BR" sz="2000" dirty="0">
              <a:solidFill>
                <a:srgbClr val="006600"/>
              </a:solidFill>
            </a:endParaRPr>
          </a:p>
        </p:txBody>
      </p:sp>
      <p:sp>
        <p:nvSpPr>
          <p:cNvPr id="1019918" name="Rectangle 14"/>
          <p:cNvSpPr>
            <a:spLocks noChangeArrowheads="1"/>
          </p:cNvSpPr>
          <p:nvPr/>
        </p:nvSpPr>
        <p:spPr bwMode="auto">
          <a:xfrm>
            <a:off x="-15967" y="4163870"/>
            <a:ext cx="4695825" cy="395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346075" indent="-346075" algn="l">
              <a:lnSpc>
                <a:spcPct val="80000"/>
              </a:lnSpc>
              <a:spcBef>
                <a:spcPct val="20000"/>
              </a:spcBef>
              <a:buClr>
                <a:srgbClr val="339933"/>
              </a:buClr>
              <a:buSzPct val="100000"/>
              <a:buFont typeface="Wingdings" pitchFamily="2" charset="2"/>
              <a:buAutoNum type="arabicPeriod" startAt="3"/>
            </a:pPr>
            <a:r>
              <a:rPr lang="pt-BR" sz="2000" b="0" dirty="0">
                <a:solidFill>
                  <a:srgbClr val="000099"/>
                </a:solidFill>
              </a:rPr>
              <a:t>Lucro = G2=F2-D2=Receita-</a:t>
            </a:r>
            <a:r>
              <a:rPr lang="pt-BR" sz="2000" b="0" dirty="0">
                <a:solidFill>
                  <a:srgbClr val="006600"/>
                </a:solidFill>
              </a:rPr>
              <a:t>CMV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06"/>
          <a:stretch/>
        </p:blipFill>
        <p:spPr bwMode="auto">
          <a:xfrm>
            <a:off x="18729" y="2005308"/>
            <a:ext cx="4357327" cy="2085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887" y="4561105"/>
            <a:ext cx="3954216" cy="1953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-10944" y="6533193"/>
            <a:ext cx="548228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/>
              <a:t>{</a:t>
            </a:r>
            <a:r>
              <a:rPr lang="pt-BR" dirty="0" smtClean="0"/>
              <a:t>59}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4339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19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9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9917" grpId="0"/>
      <p:bldP spid="10199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93481" y="3794455"/>
            <a:ext cx="4998424" cy="2888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46611" y="790601"/>
            <a:ext cx="5297389" cy="286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1954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-133636"/>
            <a:ext cx="7658100" cy="933450"/>
          </a:xfrm>
        </p:spPr>
        <p:txBody>
          <a:bodyPr/>
          <a:lstStyle/>
          <a:p>
            <a:pPr>
              <a:defRPr/>
            </a:pPr>
            <a:r>
              <a:rPr lang="pt-BR" sz="3200" dirty="0" smtClean="0">
                <a:effectLst/>
              </a:rPr>
              <a:t>Copiando fórmulas com nomes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651" y="757040"/>
            <a:ext cx="3800358" cy="3324973"/>
          </a:xfrm>
        </p:spPr>
        <p:txBody>
          <a:bodyPr/>
          <a:lstStyle/>
          <a:p>
            <a:pPr marL="381000" indent="-381000">
              <a:lnSpc>
                <a:spcPct val="100000"/>
              </a:lnSpc>
              <a:spcBef>
                <a:spcPts val="600"/>
              </a:spcBef>
              <a:buFont typeface="Wingdings" pitchFamily="2" charset="2"/>
              <a:buNone/>
            </a:pPr>
            <a:r>
              <a:rPr lang="pt-BR" sz="2000" b="0" dirty="0" smtClean="0">
                <a:effectLst/>
              </a:rPr>
              <a:t>Copiar D2 em D3:D8</a:t>
            </a:r>
          </a:p>
          <a:p>
            <a:pPr marL="274638" indent="-274638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pt-BR" sz="2000" b="0" dirty="0" smtClean="0">
                <a:effectLst/>
              </a:rPr>
              <a:t>selecione com o mouse a célula </a:t>
            </a:r>
            <a:r>
              <a:rPr lang="pt-BR" sz="2000" dirty="0" smtClean="0">
                <a:solidFill>
                  <a:srgbClr val="006600"/>
                </a:solidFill>
                <a:effectLst/>
              </a:rPr>
              <a:t>D2</a:t>
            </a:r>
          </a:p>
          <a:p>
            <a:pPr marL="274638" indent="-274638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pt-BR" sz="2000" b="0" dirty="0" smtClean="0">
                <a:effectLst/>
              </a:rPr>
              <a:t>leve o cursor até o quadrado cheio existente no canto inferior direito dessa célula, até aparecer a cruz preta </a:t>
            </a:r>
            <a:r>
              <a:rPr lang="pt-BR" dirty="0" smtClean="0">
                <a:solidFill>
                  <a:schemeClr val="tx1"/>
                </a:solidFill>
                <a:effectLst/>
              </a:rPr>
              <a:t>+</a:t>
            </a:r>
            <a:endParaRPr lang="pt-BR" sz="2000" dirty="0" smtClean="0">
              <a:solidFill>
                <a:schemeClr val="tx1"/>
              </a:solidFill>
              <a:effectLst/>
            </a:endParaRPr>
          </a:p>
          <a:p>
            <a:pPr marL="274638" indent="-274638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pt-BR" sz="2000" b="0" dirty="0" smtClean="0">
                <a:effectLst/>
              </a:rPr>
              <a:t>clique nesse ponto e arraste o mouse até a célula </a:t>
            </a:r>
            <a:r>
              <a:rPr lang="pt-BR" sz="2000" dirty="0" smtClean="0">
                <a:solidFill>
                  <a:srgbClr val="006600"/>
                </a:solidFill>
                <a:effectLst/>
              </a:rPr>
              <a:t>D8</a:t>
            </a:r>
            <a:r>
              <a:rPr lang="pt-BR" sz="2000" b="0" dirty="0" smtClean="0">
                <a:effectLst/>
              </a:rPr>
              <a:t>, soltando em seguida.</a:t>
            </a:r>
            <a:endParaRPr lang="pt-BR" sz="2000" b="0" i="1" dirty="0" smtClean="0">
              <a:solidFill>
                <a:srgbClr val="006600"/>
              </a:solidFill>
              <a:effectLst/>
            </a:endParaRPr>
          </a:p>
        </p:txBody>
      </p:sp>
      <p:sp>
        <p:nvSpPr>
          <p:cNvPr id="12296" name="Rectangle 10"/>
          <p:cNvSpPr>
            <a:spLocks noChangeArrowheads="1"/>
          </p:cNvSpPr>
          <p:nvPr/>
        </p:nvSpPr>
        <p:spPr bwMode="auto">
          <a:xfrm>
            <a:off x="415925" y="3643313"/>
            <a:ext cx="3721100" cy="2703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346075" indent="-346075" algn="l">
              <a:lnSpc>
                <a:spcPct val="90000"/>
              </a:lnSpc>
              <a:spcBef>
                <a:spcPct val="20000"/>
              </a:spcBef>
              <a:buClr>
                <a:srgbClr val="339933"/>
              </a:buClr>
              <a:buSzPct val="100000"/>
              <a:buFont typeface="Wingdings" pitchFamily="2" charset="2"/>
              <a:buAutoNum type="arabicPeriod" startAt="2"/>
            </a:pPr>
            <a:endParaRPr lang="pt-BR" sz="2000" b="0" dirty="0">
              <a:solidFill>
                <a:srgbClr val="000099"/>
              </a:solidFill>
            </a:endParaRPr>
          </a:p>
        </p:txBody>
      </p:sp>
      <p:sp>
        <p:nvSpPr>
          <p:cNvPr id="1021964" name="Oval 12"/>
          <p:cNvSpPr>
            <a:spLocks noChangeArrowheads="1"/>
          </p:cNvSpPr>
          <p:nvPr/>
        </p:nvSpPr>
        <p:spPr bwMode="auto">
          <a:xfrm>
            <a:off x="4446524" y="3734327"/>
            <a:ext cx="715962" cy="407988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1965" name="Oval 13"/>
          <p:cNvSpPr>
            <a:spLocks noChangeArrowheads="1"/>
          </p:cNvSpPr>
          <p:nvPr/>
        </p:nvSpPr>
        <p:spPr bwMode="auto">
          <a:xfrm>
            <a:off x="8599309" y="6274662"/>
            <a:ext cx="513264" cy="407987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1967" name="Text Box 15"/>
          <p:cNvSpPr txBox="1">
            <a:spLocks noChangeArrowheads="1"/>
          </p:cNvSpPr>
          <p:nvPr/>
        </p:nvSpPr>
        <p:spPr bwMode="auto">
          <a:xfrm>
            <a:off x="8464361" y="3220101"/>
            <a:ext cx="328612" cy="39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pt-BR" sz="20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+</a:t>
            </a:r>
          </a:p>
        </p:txBody>
      </p:sp>
      <p:sp>
        <p:nvSpPr>
          <p:cNvPr id="1021968" name="Oval 16"/>
          <p:cNvSpPr>
            <a:spLocks noChangeArrowheads="1"/>
          </p:cNvSpPr>
          <p:nvPr/>
        </p:nvSpPr>
        <p:spPr bwMode="auto">
          <a:xfrm>
            <a:off x="8374667" y="3247553"/>
            <a:ext cx="508000" cy="407987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1966" name="Oval 14"/>
          <p:cNvSpPr>
            <a:spLocks noChangeArrowheads="1"/>
          </p:cNvSpPr>
          <p:nvPr/>
        </p:nvSpPr>
        <p:spPr bwMode="auto">
          <a:xfrm>
            <a:off x="4293690" y="768829"/>
            <a:ext cx="465542" cy="306678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196757" y="4346504"/>
            <a:ext cx="3864070" cy="2077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285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339933"/>
              </a:buClr>
              <a:buSzPct val="100000"/>
              <a:buFont typeface="Wingdings" pitchFamily="2" charset="2"/>
              <a:buChar char="ü"/>
              <a:defRPr sz="24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folHlink"/>
              </a:buClr>
              <a:buSzPct val="100000"/>
              <a:buFont typeface="Wingdings" pitchFamily="2" charset="2"/>
              <a:buChar char="ü"/>
              <a:defRPr sz="21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defRPr sz="2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3pPr>
            <a:lvl4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00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457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146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3718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29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81000" indent="-381000">
              <a:lnSpc>
                <a:spcPct val="100000"/>
              </a:lnSpc>
              <a:spcBef>
                <a:spcPts val="600"/>
              </a:spcBef>
            </a:pPr>
            <a:r>
              <a:rPr lang="pt-BR" sz="2000" b="0" i="1" dirty="0" smtClean="0">
                <a:effectLst/>
              </a:rPr>
              <a:t>Com nomes </a:t>
            </a:r>
            <a:r>
              <a:rPr lang="pt-BR" sz="2000" b="0" i="1" dirty="0">
                <a:effectLst/>
              </a:rPr>
              <a:t>os endereços relativos e os endereços </a:t>
            </a:r>
            <a:r>
              <a:rPr lang="pt-BR" sz="2000" b="0" i="1" dirty="0" smtClean="0">
                <a:effectLst/>
              </a:rPr>
              <a:t>absolutos são considerados automaticamente. </a:t>
            </a:r>
            <a:br>
              <a:rPr lang="pt-BR" sz="2000" b="0" i="1" dirty="0" smtClean="0">
                <a:effectLst/>
              </a:rPr>
            </a:br>
            <a:r>
              <a:rPr lang="pt-BR" sz="2000" b="0" i="1" dirty="0" smtClean="0">
                <a:solidFill>
                  <a:srgbClr val="006600"/>
                </a:solidFill>
                <a:effectLst/>
              </a:rPr>
              <a:t>Pode ser mais fácil que colocar $, dependendo da sua preferência pessoal!</a:t>
            </a: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-4027" y="6533193"/>
            <a:ext cx="548228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{60}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294209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1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21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1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75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1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750"/>
                                        <p:tgtEl>
                                          <p:spTgt spid="1021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1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1964" grpId="0" animBg="1"/>
      <p:bldP spid="1021965" grpId="0" animBg="1"/>
      <p:bldP spid="1021967" grpId="0"/>
      <p:bldP spid="1021968" grpId="0" animBg="1"/>
      <p:bldP spid="1021966" grpId="0" animBg="1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2260" y="4477683"/>
            <a:ext cx="7551740" cy="2381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2260" y="733249"/>
            <a:ext cx="7541988" cy="2502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6050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-126765"/>
            <a:ext cx="7658100" cy="933450"/>
          </a:xfrm>
        </p:spPr>
        <p:txBody>
          <a:bodyPr/>
          <a:lstStyle/>
          <a:p>
            <a:pPr>
              <a:defRPr/>
            </a:pPr>
            <a:r>
              <a:rPr lang="pt-BR" sz="3200" dirty="0" smtClean="0">
                <a:effectLst/>
              </a:rPr>
              <a:t>Cópia de blocos de células</a:t>
            </a:r>
          </a:p>
        </p:txBody>
      </p:sp>
      <p:sp>
        <p:nvSpPr>
          <p:cNvPr id="14340" name="Rectangle 9"/>
          <p:cNvSpPr>
            <a:spLocks noChangeArrowheads="1"/>
          </p:cNvSpPr>
          <p:nvPr/>
        </p:nvSpPr>
        <p:spPr bwMode="auto">
          <a:xfrm>
            <a:off x="44080" y="3366436"/>
            <a:ext cx="8943166" cy="1137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358775" indent="-358775" algn="l">
              <a:lnSpc>
                <a:spcPct val="85000"/>
              </a:lnSpc>
              <a:spcBef>
                <a:spcPts val="0"/>
              </a:spcBef>
              <a:buClr>
                <a:srgbClr val="339933"/>
              </a:buClr>
              <a:buSzPct val="100000"/>
              <a:buFont typeface="Wingdings" pitchFamily="2" charset="2"/>
              <a:buAutoNum type="arabicPeriod" startAt="2"/>
            </a:pPr>
            <a:r>
              <a:rPr lang="pt-BR" sz="2200" b="0" dirty="0">
                <a:solidFill>
                  <a:srgbClr val="000099"/>
                </a:solidFill>
              </a:rPr>
              <a:t>leve o cursor até o quadrado cheio no canto inferior direito dessa faixa, quando aparece a cruz preta</a:t>
            </a:r>
            <a:r>
              <a:rPr lang="pt-BR" sz="2600" b="0" dirty="0">
                <a:solidFill>
                  <a:srgbClr val="000099"/>
                </a:solidFill>
              </a:rPr>
              <a:t> </a:t>
            </a:r>
            <a:r>
              <a:rPr lang="pt-BR" sz="2800" dirty="0" smtClean="0">
                <a:solidFill>
                  <a:schemeClr val="tx1"/>
                </a:solidFill>
              </a:rPr>
              <a:t>+</a:t>
            </a:r>
            <a:r>
              <a:rPr lang="pt-BR" sz="2200" b="0" dirty="0">
                <a:solidFill>
                  <a:srgbClr val="000099"/>
                </a:solidFill>
              </a:rPr>
              <a:t>,</a:t>
            </a:r>
            <a:r>
              <a:rPr lang="pt-BR" sz="2600" b="0" dirty="0" smtClean="0">
                <a:solidFill>
                  <a:schemeClr val="tx1"/>
                </a:solidFill>
              </a:rPr>
              <a:t> </a:t>
            </a:r>
            <a:r>
              <a:rPr lang="pt-BR" sz="2200" b="0" dirty="0">
                <a:solidFill>
                  <a:srgbClr val="000099"/>
                </a:solidFill>
              </a:rPr>
              <a:t>clique nesse ponto e arraste o mouse até a célula </a:t>
            </a:r>
            <a:r>
              <a:rPr lang="pt-BR" sz="2200" dirty="0">
                <a:solidFill>
                  <a:srgbClr val="000099"/>
                </a:solidFill>
              </a:rPr>
              <a:t>G8</a:t>
            </a:r>
            <a:r>
              <a:rPr lang="pt-BR" sz="2200" b="0" dirty="0">
                <a:solidFill>
                  <a:srgbClr val="000099"/>
                </a:solidFill>
              </a:rPr>
              <a:t>, soltando em seguida</a:t>
            </a:r>
          </a:p>
        </p:txBody>
      </p:sp>
      <p:sp>
        <p:nvSpPr>
          <p:cNvPr id="14343" name="Rectangle 15"/>
          <p:cNvSpPr>
            <a:spLocks noGrp="1" noChangeArrowheads="1"/>
          </p:cNvSpPr>
          <p:nvPr>
            <p:ph type="body" idx="1"/>
          </p:nvPr>
        </p:nvSpPr>
        <p:spPr>
          <a:xfrm>
            <a:off x="39189" y="1269714"/>
            <a:ext cx="1737360" cy="924846"/>
          </a:xfrm>
          <a:noFill/>
        </p:spPr>
        <p:txBody>
          <a:bodyPr/>
          <a:lstStyle/>
          <a:p>
            <a:pPr marL="381000" indent="-381000">
              <a:buFont typeface="Wingdings" pitchFamily="2" charset="2"/>
              <a:buAutoNum type="arabicPeriod"/>
            </a:pPr>
            <a:r>
              <a:rPr lang="pt-BR" sz="2200" b="0" dirty="0" smtClean="0">
                <a:effectLst/>
              </a:rPr>
              <a:t>Pinte </a:t>
            </a:r>
            <a:r>
              <a:rPr lang="pt-BR" sz="2200" dirty="0" smtClean="0">
                <a:solidFill>
                  <a:srgbClr val="006600"/>
                </a:solidFill>
                <a:effectLst/>
              </a:rPr>
              <a:t>E2:G2</a:t>
            </a:r>
          </a:p>
        </p:txBody>
      </p:sp>
      <p:sp>
        <p:nvSpPr>
          <p:cNvPr id="1026065" name="Rectangle 17"/>
          <p:cNvSpPr>
            <a:spLocks noChangeArrowheads="1"/>
          </p:cNvSpPr>
          <p:nvPr/>
        </p:nvSpPr>
        <p:spPr bwMode="auto">
          <a:xfrm>
            <a:off x="44080" y="5383577"/>
            <a:ext cx="1567996" cy="382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358775" indent="-358775" algn="l">
              <a:lnSpc>
                <a:spcPct val="90000"/>
              </a:lnSpc>
              <a:spcBef>
                <a:spcPct val="30000"/>
              </a:spcBef>
              <a:buClr>
                <a:srgbClr val="339933"/>
              </a:buClr>
              <a:buSzPct val="100000"/>
              <a:buFont typeface="Wingdings" pitchFamily="2" charset="2"/>
              <a:buAutoNum type="arabicPeriod" startAt="3"/>
            </a:pPr>
            <a:r>
              <a:rPr lang="pt-BR" sz="2200" b="0" dirty="0">
                <a:solidFill>
                  <a:srgbClr val="000099"/>
                </a:solidFill>
              </a:rPr>
              <a:t>Pronto</a:t>
            </a:r>
          </a:p>
        </p:txBody>
      </p:sp>
      <p:sp>
        <p:nvSpPr>
          <p:cNvPr id="1026056" name="Oval 8"/>
          <p:cNvSpPr>
            <a:spLocks noChangeArrowheads="1"/>
          </p:cNvSpPr>
          <p:nvPr/>
        </p:nvSpPr>
        <p:spPr bwMode="auto">
          <a:xfrm>
            <a:off x="5891349" y="1375372"/>
            <a:ext cx="2779765" cy="357187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346" name="Text Box 18"/>
          <p:cNvSpPr txBox="1">
            <a:spLocks noChangeArrowheads="1"/>
          </p:cNvSpPr>
          <p:nvPr/>
        </p:nvSpPr>
        <p:spPr bwMode="auto">
          <a:xfrm>
            <a:off x="8441950" y="2848833"/>
            <a:ext cx="328613" cy="39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3200" b="1">
                <a:solidFill>
                  <a:srgbClr val="CC0000"/>
                </a:solidFill>
                <a:latin typeface="Arial" charset="0"/>
              </a:defRPr>
            </a:lvl1pPr>
            <a:lvl2pPr marL="742950" indent="-285750">
              <a:defRPr sz="3200" b="1">
                <a:solidFill>
                  <a:srgbClr val="CC0000"/>
                </a:solidFill>
                <a:latin typeface="Arial" charset="0"/>
              </a:defRPr>
            </a:lvl2pPr>
            <a:lvl3pPr marL="1143000" indent="-228600">
              <a:defRPr sz="3200" b="1">
                <a:solidFill>
                  <a:srgbClr val="CC0000"/>
                </a:solidFill>
                <a:latin typeface="Arial" charset="0"/>
              </a:defRPr>
            </a:lvl3pPr>
            <a:lvl4pPr marL="1600200" indent="-228600">
              <a:defRPr sz="3200" b="1">
                <a:solidFill>
                  <a:srgbClr val="CC0000"/>
                </a:solidFill>
                <a:latin typeface="Arial" charset="0"/>
              </a:defRPr>
            </a:lvl4pPr>
            <a:lvl5pPr marL="2057400" indent="-228600">
              <a:defRPr sz="3200" b="1">
                <a:solidFill>
                  <a:srgbClr val="CC0000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CC0000"/>
                </a:solidFill>
                <a:latin typeface="Arial" charset="0"/>
              </a:defRPr>
            </a:lvl9pPr>
          </a:lstStyle>
          <a:p>
            <a:r>
              <a:rPr lang="pt-BR" sz="2000" dirty="0">
                <a:solidFill>
                  <a:schemeClr val="tx1"/>
                </a:solidFill>
              </a:rPr>
              <a:t>+</a:t>
            </a:r>
          </a:p>
        </p:txBody>
      </p:sp>
      <p:sp>
        <p:nvSpPr>
          <p:cNvPr id="1026071" name="Oval 23"/>
          <p:cNvSpPr>
            <a:spLocks noChangeArrowheads="1"/>
          </p:cNvSpPr>
          <p:nvPr/>
        </p:nvSpPr>
        <p:spPr bwMode="auto">
          <a:xfrm>
            <a:off x="8333936" y="2827833"/>
            <a:ext cx="520061" cy="407987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-10360" y="6533193"/>
            <a:ext cx="844784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{60-61}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86603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26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26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1026065" grpId="0"/>
      <p:bldP spid="1026056" grpId="0" animBg="1"/>
      <p:bldP spid="14346" grpId="0"/>
      <p:bldP spid="102607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50424" y="633590"/>
            <a:ext cx="3193576" cy="2675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0146" name="Rectangle 2"/>
          <p:cNvSpPr>
            <a:spLocks noGrp="1" noChangeArrowheads="1"/>
          </p:cNvSpPr>
          <p:nvPr>
            <p:ph type="title"/>
          </p:nvPr>
        </p:nvSpPr>
        <p:spPr>
          <a:xfrm>
            <a:off x="729886" y="-176734"/>
            <a:ext cx="7658100" cy="933450"/>
          </a:xfrm>
        </p:spPr>
        <p:txBody>
          <a:bodyPr/>
          <a:lstStyle/>
          <a:p>
            <a:pPr>
              <a:defRPr/>
            </a:pPr>
            <a:r>
              <a:rPr lang="pt-BR" dirty="0" smtClean="0">
                <a:effectLst/>
              </a:rPr>
              <a:t>Cópia em área não contígua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303" y="559387"/>
            <a:ext cx="6058950" cy="1572394"/>
          </a:xfrm>
        </p:spPr>
        <p:txBody>
          <a:bodyPr/>
          <a:lstStyle/>
          <a:p>
            <a:pPr marL="273050" indent="-273050">
              <a:lnSpc>
                <a:spcPct val="95000"/>
              </a:lnSpc>
              <a:spcBef>
                <a:spcPts val="300"/>
              </a:spcBef>
              <a:buFont typeface="Wingdings" pitchFamily="2" charset="2"/>
              <a:buAutoNum type="arabicPeriod"/>
            </a:pPr>
            <a:r>
              <a:rPr lang="pt-BR" sz="2000" b="0" dirty="0" smtClean="0">
                <a:effectLst/>
              </a:rPr>
              <a:t>em D9 acione </a:t>
            </a:r>
            <a:r>
              <a:rPr lang="pt-BR" sz="2000" u="sng" kern="1200" dirty="0">
                <a:solidFill>
                  <a:srgbClr val="006600"/>
                </a:solidFill>
                <a:effectLst/>
              </a:rPr>
              <a:t>Soma</a:t>
            </a:r>
            <a:r>
              <a:rPr lang="pt-BR" sz="2000" b="0" dirty="0" smtClean="0">
                <a:effectLst/>
              </a:rPr>
              <a:t> ∑ e veja a </a:t>
            </a:r>
            <a:r>
              <a:rPr lang="pt-BR" sz="2000" dirty="0" smtClean="0">
                <a:solidFill>
                  <a:srgbClr val="FF0000"/>
                </a:solidFill>
                <a:effectLst/>
              </a:rPr>
              <a:t>sugestão (CMV)</a:t>
            </a:r>
          </a:p>
          <a:p>
            <a:pPr marL="273050" indent="-273050">
              <a:lnSpc>
                <a:spcPct val="95000"/>
              </a:lnSpc>
              <a:spcBef>
                <a:spcPts val="300"/>
              </a:spcBef>
              <a:buFont typeface="Wingdings" pitchFamily="2" charset="2"/>
              <a:buAutoNum type="arabicPeriod"/>
            </a:pPr>
            <a:r>
              <a:rPr lang="pt-BR" sz="2000" b="0" dirty="0">
                <a:effectLst/>
              </a:rPr>
              <a:t>s</a:t>
            </a:r>
            <a:r>
              <a:rPr lang="pt-BR" sz="2000" b="0" dirty="0" smtClean="0">
                <a:effectLst/>
              </a:rPr>
              <a:t>elecione </a:t>
            </a:r>
            <a:r>
              <a:rPr lang="pt-BR" sz="2000" dirty="0">
                <a:solidFill>
                  <a:srgbClr val="006600"/>
                </a:solidFill>
                <a:effectLst/>
              </a:rPr>
              <a:t>D9</a:t>
            </a:r>
          </a:p>
          <a:p>
            <a:pPr marL="273050" indent="-273050">
              <a:lnSpc>
                <a:spcPct val="95000"/>
              </a:lnSpc>
              <a:spcBef>
                <a:spcPts val="300"/>
              </a:spcBef>
              <a:buFont typeface="Wingdings" pitchFamily="2" charset="2"/>
              <a:buAutoNum type="arabicPeriod"/>
            </a:pPr>
            <a:r>
              <a:rPr lang="pt-BR" sz="2000" b="0" dirty="0">
                <a:effectLst/>
              </a:rPr>
              <a:t>c</a:t>
            </a:r>
            <a:r>
              <a:rPr lang="pt-BR" sz="2000" b="0" dirty="0" smtClean="0">
                <a:effectLst/>
              </a:rPr>
              <a:t>lique em </a:t>
            </a:r>
            <a:r>
              <a:rPr lang="pt-BR" sz="2000" u="sng" kern="1200" dirty="0" smtClean="0">
                <a:solidFill>
                  <a:srgbClr val="006600"/>
                </a:solidFill>
                <a:effectLst/>
              </a:rPr>
              <a:t>Copiar</a:t>
            </a:r>
            <a:r>
              <a:rPr lang="pt-BR" sz="2000" b="0" dirty="0" smtClean="0">
                <a:effectLst/>
              </a:rPr>
              <a:t> </a:t>
            </a:r>
            <a:br>
              <a:rPr lang="pt-BR" sz="2000" b="0" dirty="0" smtClean="0">
                <a:effectLst/>
              </a:rPr>
            </a:br>
            <a:r>
              <a:rPr lang="pt-BR" sz="2000" b="0" dirty="0" smtClean="0">
                <a:effectLst/>
              </a:rPr>
              <a:t>na </a:t>
            </a:r>
            <a:r>
              <a:rPr lang="pt-BR" sz="2000" b="0" dirty="0" smtClean="0">
                <a:solidFill>
                  <a:schemeClr val="tx1"/>
                </a:solidFill>
                <a:effectLst/>
              </a:rPr>
              <a:t>Página Inicial</a:t>
            </a:r>
          </a:p>
          <a:p>
            <a:pPr marL="273050" indent="-273050">
              <a:lnSpc>
                <a:spcPct val="95000"/>
              </a:lnSpc>
              <a:spcBef>
                <a:spcPts val="300"/>
              </a:spcBef>
              <a:buFont typeface="Wingdings" pitchFamily="2" charset="2"/>
              <a:buAutoNum type="arabicPeriod"/>
            </a:pPr>
            <a:r>
              <a:rPr lang="pt-BR" sz="2000" b="0" dirty="0">
                <a:effectLst/>
              </a:rPr>
              <a:t>s</a:t>
            </a:r>
            <a:r>
              <a:rPr lang="pt-BR" sz="2000" b="0" dirty="0" smtClean="0">
                <a:effectLst/>
              </a:rPr>
              <a:t>elecione </a:t>
            </a:r>
            <a:r>
              <a:rPr lang="pt-BR" sz="2000" dirty="0" smtClean="0">
                <a:solidFill>
                  <a:srgbClr val="006600"/>
                </a:solidFill>
                <a:effectLst/>
              </a:rPr>
              <a:t>F9:G9</a:t>
            </a:r>
          </a:p>
          <a:p>
            <a:pPr marL="273050" indent="-273050">
              <a:lnSpc>
                <a:spcPct val="95000"/>
              </a:lnSpc>
              <a:spcBef>
                <a:spcPts val="300"/>
              </a:spcBef>
              <a:buFont typeface="Wingdings" pitchFamily="2" charset="2"/>
              <a:buAutoNum type="arabicPeriod"/>
            </a:pPr>
            <a:endParaRPr lang="pt-BR" sz="2000" dirty="0">
              <a:solidFill>
                <a:srgbClr val="006600"/>
              </a:solidFill>
              <a:effectLst/>
            </a:endParaRPr>
          </a:p>
          <a:p>
            <a:pPr marL="273050" indent="-273050">
              <a:lnSpc>
                <a:spcPct val="95000"/>
              </a:lnSpc>
              <a:spcBef>
                <a:spcPts val="300"/>
              </a:spcBef>
              <a:buFont typeface="Wingdings" pitchFamily="2" charset="2"/>
              <a:buAutoNum type="arabicPeriod"/>
            </a:pPr>
            <a:endParaRPr lang="pt-BR" sz="2000" dirty="0" smtClean="0">
              <a:solidFill>
                <a:srgbClr val="006600"/>
              </a:solidFill>
              <a:effectLst/>
            </a:endParaRPr>
          </a:p>
          <a:p>
            <a:pPr marL="273050" indent="-273050">
              <a:lnSpc>
                <a:spcPct val="95000"/>
              </a:lnSpc>
              <a:spcBef>
                <a:spcPts val="300"/>
              </a:spcBef>
              <a:buFont typeface="Wingdings" pitchFamily="2" charset="2"/>
              <a:buAutoNum type="arabicPeriod"/>
            </a:pPr>
            <a:endParaRPr lang="pt-BR" sz="1400" dirty="0">
              <a:solidFill>
                <a:srgbClr val="006600"/>
              </a:solidFill>
              <a:effectLst/>
            </a:endParaRPr>
          </a:p>
          <a:p>
            <a:pPr marL="273050" indent="-273050">
              <a:lnSpc>
                <a:spcPct val="95000"/>
              </a:lnSpc>
              <a:spcBef>
                <a:spcPts val="300"/>
              </a:spcBef>
              <a:buFont typeface="Wingdings" pitchFamily="2" charset="2"/>
              <a:buAutoNum type="arabicPeriod"/>
            </a:pPr>
            <a:r>
              <a:rPr lang="pt-BR" sz="2000" u="sng" kern="1200" dirty="0" err="1" smtClean="0">
                <a:solidFill>
                  <a:srgbClr val="006600"/>
                </a:solidFill>
                <a:effectLst/>
              </a:rPr>
              <a:t>Enter</a:t>
            </a:r>
            <a:r>
              <a:rPr lang="pt-BR" sz="2000" dirty="0" smtClean="0">
                <a:effectLst/>
              </a:rPr>
              <a:t> ou </a:t>
            </a:r>
            <a:r>
              <a:rPr lang="pt-BR" sz="2000" u="sng" kern="1200" dirty="0" smtClean="0">
                <a:solidFill>
                  <a:srgbClr val="006600"/>
                </a:solidFill>
                <a:effectLst/>
              </a:rPr>
              <a:t>Colar </a:t>
            </a:r>
            <a:endParaRPr lang="pt-BR" sz="2000" u="sng" kern="1200" dirty="0">
              <a:solidFill>
                <a:srgbClr val="006600"/>
              </a:solidFill>
              <a:effectLst/>
            </a:endParaRPr>
          </a:p>
        </p:txBody>
      </p:sp>
      <p:sp>
        <p:nvSpPr>
          <p:cNvPr id="1030154" name="Rectangle 10"/>
          <p:cNvSpPr>
            <a:spLocks noChangeArrowheads="1"/>
          </p:cNvSpPr>
          <p:nvPr/>
        </p:nvSpPr>
        <p:spPr bwMode="auto">
          <a:xfrm>
            <a:off x="3203338" y="3555440"/>
            <a:ext cx="3948558" cy="2906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273050" indent="-273050" algn="l">
              <a:lnSpc>
                <a:spcPct val="95000"/>
              </a:lnSpc>
              <a:spcBef>
                <a:spcPts val="300"/>
              </a:spcBef>
              <a:buClr>
                <a:srgbClr val="339933"/>
              </a:buClr>
              <a:buSzPct val="100000"/>
              <a:buFont typeface="+mj-lt"/>
              <a:buAutoNum type="arabicPeriod" startAt="6"/>
            </a:pPr>
            <a:r>
              <a:rPr lang="pt-BR" sz="2000" b="0" dirty="0" smtClean="0">
                <a:solidFill>
                  <a:srgbClr val="000099"/>
                </a:solidFill>
              </a:rPr>
              <a:t>edite para D9 = Soma(D2:D8) </a:t>
            </a:r>
          </a:p>
          <a:p>
            <a:pPr marL="273050" indent="-273050" algn="l">
              <a:lnSpc>
                <a:spcPct val="95000"/>
              </a:lnSpc>
              <a:spcBef>
                <a:spcPts val="300"/>
              </a:spcBef>
              <a:buClr>
                <a:srgbClr val="339933"/>
              </a:buClr>
              <a:buSzPct val="100000"/>
              <a:buFont typeface="+mj-lt"/>
              <a:buAutoNum type="arabicPeriod" startAt="6"/>
            </a:pPr>
            <a:r>
              <a:rPr lang="pt-BR" sz="2000" b="0" dirty="0">
                <a:solidFill>
                  <a:srgbClr val="000099"/>
                </a:solidFill>
              </a:rPr>
              <a:t>selecione </a:t>
            </a:r>
            <a:r>
              <a:rPr lang="pt-BR" sz="2000" dirty="0" smtClean="0">
                <a:solidFill>
                  <a:srgbClr val="006600"/>
                </a:solidFill>
              </a:rPr>
              <a:t>D9</a:t>
            </a:r>
          </a:p>
          <a:p>
            <a:pPr marL="273050" indent="-273050" algn="l">
              <a:lnSpc>
                <a:spcPct val="95000"/>
              </a:lnSpc>
              <a:spcBef>
                <a:spcPts val="300"/>
              </a:spcBef>
              <a:buClr>
                <a:srgbClr val="339933"/>
              </a:buClr>
              <a:buSzPct val="100000"/>
              <a:buFont typeface="+mj-lt"/>
              <a:buAutoNum type="arabicPeriod" startAt="6"/>
            </a:pPr>
            <a:r>
              <a:rPr lang="pt-BR" sz="2000" b="0" dirty="0">
                <a:solidFill>
                  <a:srgbClr val="000099"/>
                </a:solidFill>
              </a:rPr>
              <a:t>clique </a:t>
            </a:r>
            <a:r>
              <a:rPr lang="pt-BR" sz="2000" b="0" dirty="0" smtClean="0">
                <a:solidFill>
                  <a:srgbClr val="000099"/>
                </a:solidFill>
              </a:rPr>
              <a:t>na opção </a:t>
            </a:r>
            <a:r>
              <a:rPr lang="pt-BR" sz="2000" u="sng" dirty="0" smtClean="0">
                <a:solidFill>
                  <a:srgbClr val="006600"/>
                </a:solidFill>
              </a:rPr>
              <a:t>Copiar</a:t>
            </a:r>
            <a:r>
              <a:rPr lang="pt-BR" sz="2000" b="0" dirty="0" smtClean="0"/>
              <a:t> </a:t>
            </a:r>
            <a:r>
              <a:rPr lang="pt-BR" sz="2000" b="0" dirty="0" smtClean="0">
                <a:solidFill>
                  <a:srgbClr val="000099"/>
                </a:solidFill>
              </a:rPr>
              <a:t>com</a:t>
            </a:r>
            <a:br>
              <a:rPr lang="pt-BR" sz="2000" b="0" dirty="0" smtClean="0">
                <a:solidFill>
                  <a:srgbClr val="000099"/>
                </a:solidFill>
              </a:rPr>
            </a:br>
            <a:r>
              <a:rPr lang="pt-BR" sz="2000" b="0" dirty="0" smtClean="0">
                <a:solidFill>
                  <a:srgbClr val="000099"/>
                </a:solidFill>
              </a:rPr>
              <a:t>o</a:t>
            </a:r>
            <a:r>
              <a:rPr lang="pt-BR" sz="2000" b="0" dirty="0" smtClean="0"/>
              <a:t> </a:t>
            </a:r>
            <a:r>
              <a:rPr lang="pt-BR" sz="2000" b="0" dirty="0" smtClean="0">
                <a:solidFill>
                  <a:schemeClr val="tx1"/>
                </a:solidFill>
              </a:rPr>
              <a:t>botão direito do mouse</a:t>
            </a:r>
          </a:p>
          <a:p>
            <a:pPr marL="273050" indent="-273050" algn="l">
              <a:lnSpc>
                <a:spcPct val="95000"/>
              </a:lnSpc>
              <a:spcBef>
                <a:spcPts val="300"/>
              </a:spcBef>
              <a:buClr>
                <a:srgbClr val="339933"/>
              </a:buClr>
              <a:buSzPct val="100000"/>
              <a:buFont typeface="+mj-lt"/>
              <a:buAutoNum type="arabicPeriod" startAt="6"/>
            </a:pPr>
            <a:r>
              <a:rPr lang="pt-BR" sz="2000" b="0" dirty="0">
                <a:solidFill>
                  <a:srgbClr val="000099"/>
                </a:solidFill>
              </a:rPr>
              <a:t>selecione </a:t>
            </a:r>
            <a:r>
              <a:rPr lang="pt-BR" sz="2000" dirty="0" smtClean="0">
                <a:solidFill>
                  <a:srgbClr val="006600"/>
                </a:solidFill>
              </a:rPr>
              <a:t>F9:G9</a:t>
            </a:r>
          </a:p>
          <a:p>
            <a:pPr marL="273050" indent="-273050" algn="l">
              <a:lnSpc>
                <a:spcPct val="95000"/>
              </a:lnSpc>
              <a:spcBef>
                <a:spcPts val="300"/>
              </a:spcBef>
              <a:buClr>
                <a:srgbClr val="339933"/>
              </a:buClr>
              <a:buSzPct val="100000"/>
              <a:buFont typeface="+mj-lt"/>
              <a:buAutoNum type="arabicPeriod" startAt="6"/>
            </a:pPr>
            <a:r>
              <a:rPr lang="pt-BR" sz="2000" b="0" dirty="0" smtClean="0">
                <a:solidFill>
                  <a:srgbClr val="006600"/>
                </a:solidFill>
              </a:rPr>
              <a:t> </a:t>
            </a:r>
            <a:r>
              <a:rPr lang="pt-BR" sz="2000" u="sng" dirty="0" err="1" smtClean="0">
                <a:solidFill>
                  <a:srgbClr val="006600"/>
                </a:solidFill>
              </a:rPr>
              <a:t>Enter</a:t>
            </a:r>
            <a:r>
              <a:rPr lang="pt-BR" sz="2000" b="0" dirty="0" smtClean="0"/>
              <a:t> </a:t>
            </a:r>
            <a:r>
              <a:rPr lang="pt-BR" sz="2000" b="0" dirty="0">
                <a:solidFill>
                  <a:srgbClr val="000099"/>
                </a:solidFill>
              </a:rPr>
              <a:t>ou</a:t>
            </a:r>
            <a:r>
              <a:rPr lang="pt-BR" sz="2000" b="0" dirty="0"/>
              <a:t> </a:t>
            </a:r>
            <a:r>
              <a:rPr lang="pt-BR" sz="2000" u="sng" dirty="0">
                <a:solidFill>
                  <a:srgbClr val="006600"/>
                </a:solidFill>
              </a:rPr>
              <a:t>Colar</a:t>
            </a:r>
            <a:r>
              <a:rPr lang="pt-BR" sz="2000" b="0" dirty="0">
                <a:solidFill>
                  <a:srgbClr val="000099"/>
                </a:solidFill>
              </a:rPr>
              <a:t> com o</a:t>
            </a:r>
            <a:r>
              <a:rPr lang="pt-BR" sz="2000" b="0" dirty="0"/>
              <a:t> </a:t>
            </a:r>
            <a:r>
              <a:rPr lang="pt-BR" sz="2000" b="0" dirty="0" smtClean="0"/>
              <a:t/>
            </a:r>
            <a:br>
              <a:rPr lang="pt-BR" sz="2000" b="0" dirty="0" smtClean="0"/>
            </a:br>
            <a:r>
              <a:rPr lang="pt-BR" sz="2000" b="0" dirty="0" smtClean="0">
                <a:solidFill>
                  <a:schemeClr val="tx1"/>
                </a:solidFill>
              </a:rPr>
              <a:t>botão </a:t>
            </a:r>
            <a:r>
              <a:rPr lang="pt-BR" sz="2000" b="0" dirty="0">
                <a:solidFill>
                  <a:schemeClr val="tx1"/>
                </a:solidFill>
              </a:rPr>
              <a:t>direito do </a:t>
            </a:r>
            <a:r>
              <a:rPr lang="pt-BR" sz="2000" b="0" dirty="0" smtClean="0">
                <a:solidFill>
                  <a:schemeClr val="tx1"/>
                </a:solidFill>
              </a:rPr>
              <a:t>mouse</a:t>
            </a:r>
            <a:br>
              <a:rPr lang="pt-BR" sz="2000" b="0" dirty="0" smtClean="0">
                <a:solidFill>
                  <a:schemeClr val="tx1"/>
                </a:solidFill>
              </a:rPr>
            </a:br>
            <a:r>
              <a:rPr lang="pt-BR" sz="2000" b="0" dirty="0" smtClean="0">
                <a:solidFill>
                  <a:srgbClr val="000099"/>
                </a:solidFill>
              </a:rPr>
              <a:t>(note as Opções de </a:t>
            </a:r>
            <a:br>
              <a:rPr lang="pt-BR" sz="2000" b="0" dirty="0" smtClean="0">
                <a:solidFill>
                  <a:srgbClr val="000099"/>
                </a:solidFill>
              </a:rPr>
            </a:br>
            <a:r>
              <a:rPr lang="pt-BR" sz="2000" b="0" dirty="0" smtClean="0">
                <a:solidFill>
                  <a:srgbClr val="000099"/>
                </a:solidFill>
              </a:rPr>
              <a:t>Colagem e Especial)</a:t>
            </a:r>
          </a:p>
          <a:p>
            <a:pPr marL="273050" indent="-273050" algn="l">
              <a:lnSpc>
                <a:spcPct val="95000"/>
              </a:lnSpc>
              <a:spcBef>
                <a:spcPts val="300"/>
              </a:spcBef>
              <a:buClr>
                <a:srgbClr val="339933"/>
              </a:buClr>
              <a:buSzPct val="100000"/>
              <a:buFont typeface="+mj-lt"/>
              <a:buAutoNum type="arabicPeriod" startAt="6"/>
            </a:pPr>
            <a:endParaRPr lang="pt-BR" sz="2000" b="0" dirty="0">
              <a:solidFill>
                <a:srgbClr val="000099"/>
              </a:solidFill>
            </a:endParaRPr>
          </a:p>
          <a:p>
            <a:pPr marL="273050" indent="-273050" algn="l">
              <a:lnSpc>
                <a:spcPct val="95000"/>
              </a:lnSpc>
              <a:spcBef>
                <a:spcPts val="300"/>
              </a:spcBef>
              <a:buClr>
                <a:srgbClr val="339933"/>
              </a:buClr>
              <a:buSzPct val="100000"/>
              <a:buFont typeface="+mj-lt"/>
              <a:buAutoNum type="arabicPeriod" startAt="6"/>
            </a:pPr>
            <a:endParaRPr lang="pt-BR" sz="2000" dirty="0">
              <a:solidFill>
                <a:srgbClr val="006600"/>
              </a:solidFill>
            </a:endParaRPr>
          </a:p>
        </p:txBody>
      </p:sp>
      <p:sp>
        <p:nvSpPr>
          <p:cNvPr id="1030164" name="Oval 20"/>
          <p:cNvSpPr>
            <a:spLocks noChangeArrowheads="1"/>
          </p:cNvSpPr>
          <p:nvPr/>
        </p:nvSpPr>
        <p:spPr bwMode="auto">
          <a:xfrm>
            <a:off x="8820371" y="550508"/>
            <a:ext cx="279127" cy="322262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30165" name="Oval 21"/>
          <p:cNvSpPr>
            <a:spLocks noChangeArrowheads="1"/>
          </p:cNvSpPr>
          <p:nvPr/>
        </p:nvSpPr>
        <p:spPr bwMode="auto">
          <a:xfrm>
            <a:off x="6005691" y="2785456"/>
            <a:ext cx="1691646" cy="524781"/>
          </a:xfrm>
          <a:prstGeom prst="ellipse">
            <a:avLst/>
          </a:prstGeom>
          <a:noFill/>
          <a:ln w="38100" cmpd="dbl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-5288" y="6534132"/>
            <a:ext cx="844784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{61-63}</a:t>
            </a:r>
            <a:endParaRPr lang="pt-BR" dirty="0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34517" y="994688"/>
            <a:ext cx="2589692" cy="2478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39776" y="3514352"/>
            <a:ext cx="2088000" cy="2293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3637184"/>
            <a:ext cx="3141729" cy="195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482687" y="5916218"/>
            <a:ext cx="2666257" cy="938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Rectangle 3"/>
          <p:cNvSpPr txBox="1">
            <a:spLocks noChangeArrowheads="1"/>
          </p:cNvSpPr>
          <p:nvPr/>
        </p:nvSpPr>
        <p:spPr bwMode="auto">
          <a:xfrm>
            <a:off x="-27972" y="5612961"/>
            <a:ext cx="3228212" cy="746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285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339933"/>
              </a:buClr>
              <a:buSzPct val="100000"/>
              <a:buFont typeface="Wingdings" pitchFamily="2" charset="2"/>
              <a:buChar char="ü"/>
              <a:defRPr sz="24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folHlink"/>
              </a:buClr>
              <a:buSzPct val="100000"/>
              <a:buFont typeface="Wingdings" pitchFamily="2" charset="2"/>
              <a:buChar char="ü"/>
              <a:defRPr sz="21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defRPr sz="2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3pPr>
            <a:lvl4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00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457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146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3718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29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95000"/>
              </a:lnSpc>
              <a:spcBef>
                <a:spcPts val="300"/>
              </a:spcBef>
              <a:buFont typeface="Wingdings" panose="05000000000000000000" pitchFamily="2" charset="2"/>
              <a:buChar char="Ø"/>
            </a:pPr>
            <a:r>
              <a:rPr lang="pt-BR" sz="2000" b="0" dirty="0">
                <a:solidFill>
                  <a:srgbClr val="FF0000"/>
                </a:solidFill>
                <a:effectLst/>
              </a:rPr>
              <a:t>CMV = $D$2:$D$8</a:t>
            </a:r>
            <a:r>
              <a:rPr lang="pt-BR" sz="2000" b="0" dirty="0">
                <a:effectLst/>
              </a:rPr>
              <a:t>, logo a cópia não funcionou</a:t>
            </a:r>
            <a:r>
              <a:rPr lang="pt-BR" sz="2000" b="0" dirty="0" smtClean="0">
                <a:effectLst/>
              </a:rPr>
              <a:t>! (endereços absolutos)</a:t>
            </a:r>
            <a:endParaRPr lang="pt-BR" sz="2000" b="0" dirty="0">
              <a:effectLst/>
            </a:endParaRPr>
          </a:p>
        </p:txBody>
      </p:sp>
      <p:sp>
        <p:nvSpPr>
          <p:cNvPr id="1030167" name="Oval 23"/>
          <p:cNvSpPr>
            <a:spLocks noChangeArrowheads="1"/>
          </p:cNvSpPr>
          <p:nvPr/>
        </p:nvSpPr>
        <p:spPr bwMode="auto">
          <a:xfrm>
            <a:off x="3721953" y="1294999"/>
            <a:ext cx="444500" cy="322262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33" name="Picture 13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406" y="2312631"/>
            <a:ext cx="3113594" cy="645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0166" name="Oval 22"/>
          <p:cNvSpPr>
            <a:spLocks noChangeArrowheads="1"/>
          </p:cNvSpPr>
          <p:nvPr/>
        </p:nvSpPr>
        <p:spPr bwMode="auto">
          <a:xfrm>
            <a:off x="7274728" y="5376491"/>
            <a:ext cx="845632" cy="322262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Oval 22"/>
          <p:cNvSpPr>
            <a:spLocks noChangeArrowheads="1"/>
          </p:cNvSpPr>
          <p:nvPr/>
        </p:nvSpPr>
        <p:spPr bwMode="auto">
          <a:xfrm>
            <a:off x="221110" y="5297248"/>
            <a:ext cx="2920619" cy="322262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70229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030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750"/>
                                        <p:tgtEl>
                                          <p:spTgt spid="1030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30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0154" grpId="0"/>
      <p:bldP spid="1030164" grpId="0" animBg="1"/>
      <p:bldP spid="1030165" grpId="0" animBg="1"/>
      <p:bldP spid="1030167" grpId="0" animBg="1"/>
      <p:bldP spid="1030166" grpId="0" animBg="1"/>
      <p:bldP spid="3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83450" y="3846896"/>
            <a:ext cx="4941635" cy="2989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Imagem 3" descr="Recorte de Tela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8728" y="1059722"/>
            <a:ext cx="3009901" cy="2266951"/>
          </a:xfrm>
          <a:prstGeom prst="rect">
            <a:avLst/>
          </a:prstGeom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77" y="4614339"/>
            <a:ext cx="2263661" cy="1744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3235" y="1722335"/>
            <a:ext cx="3645435" cy="1878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861"/>
          <a:stretch/>
        </p:blipFill>
        <p:spPr bwMode="auto">
          <a:xfrm>
            <a:off x="2551324" y="4354317"/>
            <a:ext cx="1426500" cy="2451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32194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-167278"/>
            <a:ext cx="7658100" cy="933450"/>
          </a:xfrm>
        </p:spPr>
        <p:txBody>
          <a:bodyPr/>
          <a:lstStyle/>
          <a:p>
            <a:pPr>
              <a:defRPr/>
            </a:pPr>
            <a:r>
              <a:rPr lang="pt-BR" dirty="0" smtClean="0">
                <a:effectLst/>
              </a:rPr>
              <a:t>Cópia da Participação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810" y="605632"/>
            <a:ext cx="8652104" cy="711540"/>
          </a:xfrm>
        </p:spPr>
        <p:txBody>
          <a:bodyPr/>
          <a:lstStyle/>
          <a:p>
            <a:pPr marL="274638" indent="-274638">
              <a:spcBef>
                <a:spcPts val="0"/>
              </a:spcBef>
              <a:buFont typeface="Wingdings" pitchFamily="2" charset="2"/>
              <a:buAutoNum type="arabicPeriod"/>
            </a:pPr>
            <a:r>
              <a:rPr lang="pt-BR" sz="2000" b="0" dirty="0" smtClean="0">
                <a:effectLst/>
              </a:rPr>
              <a:t>Nomear </a:t>
            </a:r>
            <a:r>
              <a:rPr lang="pt-BR" sz="2000" dirty="0" smtClean="0">
                <a:solidFill>
                  <a:srgbClr val="006600"/>
                </a:solidFill>
                <a:effectLst/>
              </a:rPr>
              <a:t>G9</a:t>
            </a:r>
            <a:r>
              <a:rPr lang="pt-BR" sz="2000" b="0" dirty="0" smtClean="0">
                <a:effectLst/>
              </a:rPr>
              <a:t> como </a:t>
            </a:r>
            <a:r>
              <a:rPr lang="pt-BR" sz="2000" dirty="0">
                <a:solidFill>
                  <a:srgbClr val="006600"/>
                </a:solidFill>
                <a:effectLst/>
              </a:rPr>
              <a:t>Total</a:t>
            </a:r>
            <a:r>
              <a:rPr lang="pt-BR" sz="2000" b="0" dirty="0" smtClean="0">
                <a:effectLst/>
              </a:rPr>
              <a:t> (</a:t>
            </a:r>
            <a:r>
              <a:rPr lang="pt-BR" sz="2000" u="sng" dirty="0" smtClean="0">
                <a:solidFill>
                  <a:srgbClr val="006600"/>
                </a:solidFill>
                <a:effectLst/>
              </a:rPr>
              <a:t>Fórmulas</a:t>
            </a:r>
            <a:r>
              <a:rPr lang="pt-BR" sz="2000" dirty="0">
                <a:effectLst/>
              </a:rPr>
              <a:t>, </a:t>
            </a:r>
            <a:r>
              <a:rPr lang="pt-BR" sz="2000" u="sng" dirty="0">
                <a:solidFill>
                  <a:srgbClr val="006600"/>
                </a:solidFill>
                <a:effectLst/>
              </a:rPr>
              <a:t>Definir Nomes</a:t>
            </a:r>
            <a:r>
              <a:rPr lang="pt-BR" sz="2000" dirty="0">
                <a:effectLst/>
              </a:rPr>
              <a:t> </a:t>
            </a:r>
            <a:r>
              <a:rPr lang="pt-BR" sz="2000" b="0" dirty="0" smtClean="0">
                <a:effectLst/>
              </a:rPr>
              <a:t>e digite </a:t>
            </a:r>
            <a:r>
              <a:rPr lang="pt-BR" sz="2000" dirty="0" smtClean="0">
                <a:solidFill>
                  <a:schemeClr val="tx1"/>
                </a:solidFill>
                <a:effectLst/>
              </a:rPr>
              <a:t>Total)</a:t>
            </a:r>
            <a:endParaRPr lang="pt-BR" sz="2000" b="0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16389" name="Rectangle 8"/>
          <p:cNvSpPr>
            <a:spLocks noChangeArrowheads="1"/>
          </p:cNvSpPr>
          <p:nvPr/>
        </p:nvSpPr>
        <p:spPr bwMode="auto">
          <a:xfrm>
            <a:off x="407988" y="3563295"/>
            <a:ext cx="372110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346075" indent="-346075" algn="l">
              <a:lnSpc>
                <a:spcPct val="90000"/>
              </a:lnSpc>
              <a:spcBef>
                <a:spcPct val="20000"/>
              </a:spcBef>
              <a:buClr>
                <a:srgbClr val="339933"/>
              </a:buClr>
              <a:buSzPct val="100000"/>
              <a:buFont typeface="Wingdings" pitchFamily="2" charset="2"/>
              <a:buAutoNum type="arabicPeriod" startAt="2"/>
            </a:pPr>
            <a:endParaRPr lang="pt-BR" sz="2000" dirty="0">
              <a:solidFill>
                <a:srgbClr val="006600"/>
              </a:solidFill>
            </a:endParaRPr>
          </a:p>
        </p:txBody>
      </p:sp>
      <p:sp>
        <p:nvSpPr>
          <p:cNvPr id="1032201" name="Rectangle 9"/>
          <p:cNvSpPr>
            <a:spLocks noChangeArrowheads="1"/>
          </p:cNvSpPr>
          <p:nvPr/>
        </p:nvSpPr>
        <p:spPr bwMode="auto">
          <a:xfrm>
            <a:off x="138112" y="3681935"/>
            <a:ext cx="2130426" cy="689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457200" indent="-457200" algn="l">
              <a:lnSpc>
                <a:spcPct val="90000"/>
              </a:lnSpc>
              <a:spcBef>
                <a:spcPts val="600"/>
              </a:spcBef>
              <a:buClr>
                <a:srgbClr val="339933"/>
              </a:buClr>
              <a:buSzPct val="100000"/>
              <a:buFont typeface="+mj-lt"/>
              <a:buAutoNum type="arabicPeriod" startAt="4"/>
            </a:pPr>
            <a:r>
              <a:rPr lang="pt-BR" sz="2000" b="0" dirty="0" smtClean="0">
                <a:solidFill>
                  <a:srgbClr val="000099"/>
                </a:solidFill>
              </a:rPr>
              <a:t>Ajuste para % com uma casa decimal</a:t>
            </a:r>
          </a:p>
        </p:txBody>
      </p:sp>
      <p:sp>
        <p:nvSpPr>
          <p:cNvPr id="1032209" name="Rectangle 17"/>
          <p:cNvSpPr>
            <a:spLocks noChangeArrowheads="1"/>
          </p:cNvSpPr>
          <p:nvPr/>
        </p:nvSpPr>
        <p:spPr bwMode="auto">
          <a:xfrm>
            <a:off x="4107058" y="3426676"/>
            <a:ext cx="4402179" cy="420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457200" indent="-457200" algn="l">
              <a:spcBef>
                <a:spcPts val="0"/>
              </a:spcBef>
              <a:buClr>
                <a:srgbClr val="339933"/>
              </a:buClr>
              <a:buSzPct val="100000"/>
              <a:buFont typeface="+mj-lt"/>
              <a:buAutoNum type="arabicPeriod" startAt="6"/>
            </a:pPr>
            <a:r>
              <a:rPr lang="pt-BR" sz="2000" b="0" dirty="0" smtClean="0">
                <a:solidFill>
                  <a:srgbClr val="000099"/>
                </a:solidFill>
              </a:rPr>
              <a:t>H9=G9/G9 ou H9=</a:t>
            </a:r>
            <a:r>
              <a:rPr lang="pt-BR" sz="2000" b="0" dirty="0" smtClean="0">
                <a:solidFill>
                  <a:srgbClr val="006600"/>
                </a:solidFill>
              </a:rPr>
              <a:t>Total/Total</a:t>
            </a:r>
            <a:endParaRPr lang="pt-BR" sz="2000" b="0" dirty="0">
              <a:solidFill>
                <a:srgbClr val="006600"/>
              </a:solidFill>
            </a:endParaRPr>
          </a:p>
        </p:txBody>
      </p:sp>
      <p:sp>
        <p:nvSpPr>
          <p:cNvPr id="1032199" name="Oval 7"/>
          <p:cNvSpPr>
            <a:spLocks noChangeArrowheads="1"/>
          </p:cNvSpPr>
          <p:nvPr/>
        </p:nvSpPr>
        <p:spPr bwMode="auto">
          <a:xfrm>
            <a:off x="6809434" y="1353454"/>
            <a:ext cx="617537" cy="247650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Rectangle 3"/>
          <p:cNvSpPr txBox="1">
            <a:spLocks noChangeArrowheads="1"/>
          </p:cNvSpPr>
          <p:nvPr/>
        </p:nvSpPr>
        <p:spPr bwMode="auto">
          <a:xfrm>
            <a:off x="348660" y="1309641"/>
            <a:ext cx="2729819" cy="448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285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339933"/>
              </a:buClr>
              <a:buSzPct val="100000"/>
              <a:buFont typeface="Wingdings" pitchFamily="2" charset="2"/>
              <a:buChar char="ü"/>
              <a:defRPr sz="24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folHlink"/>
              </a:buClr>
              <a:buSzPct val="100000"/>
              <a:buFont typeface="Wingdings" pitchFamily="2" charset="2"/>
              <a:buChar char="ü"/>
              <a:defRPr sz="21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defRPr sz="2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3pPr>
            <a:lvl4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00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457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146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3718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29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457200" indent="-457200">
              <a:spcBef>
                <a:spcPts val="0"/>
              </a:spcBef>
              <a:buFont typeface="+mj-lt"/>
              <a:buAutoNum type="arabicPeriod" startAt="3"/>
            </a:pPr>
            <a:r>
              <a:rPr lang="pt-BR" sz="2000" dirty="0" smtClean="0">
                <a:effectLst/>
              </a:rPr>
              <a:t>H2=</a:t>
            </a:r>
            <a:r>
              <a:rPr lang="pt-BR" sz="2000" dirty="0" smtClean="0">
                <a:solidFill>
                  <a:srgbClr val="0000CC"/>
                </a:solidFill>
                <a:effectLst/>
              </a:rPr>
              <a:t>Lucro</a:t>
            </a:r>
            <a:r>
              <a:rPr lang="pt-BR" sz="2000" dirty="0" smtClean="0">
                <a:effectLst/>
              </a:rPr>
              <a:t>/</a:t>
            </a:r>
            <a:r>
              <a:rPr lang="pt-BR" sz="2000" dirty="0" smtClean="0">
                <a:solidFill>
                  <a:srgbClr val="006600"/>
                </a:solidFill>
                <a:effectLst/>
              </a:rPr>
              <a:t>Total</a:t>
            </a:r>
            <a:endParaRPr lang="pt-BR" sz="2000" dirty="0" smtClean="0">
              <a:effectLst/>
            </a:endParaRPr>
          </a:p>
        </p:txBody>
      </p:sp>
      <p:sp>
        <p:nvSpPr>
          <p:cNvPr id="24" name="Oval 7"/>
          <p:cNvSpPr>
            <a:spLocks noChangeArrowheads="1"/>
          </p:cNvSpPr>
          <p:nvPr/>
        </p:nvSpPr>
        <p:spPr bwMode="auto">
          <a:xfrm>
            <a:off x="5908313" y="4832530"/>
            <a:ext cx="961919" cy="247650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2301026" y="3653625"/>
            <a:ext cx="1788068" cy="423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457200" indent="-457200" algn="l">
              <a:lnSpc>
                <a:spcPct val="95000"/>
              </a:lnSpc>
              <a:spcBef>
                <a:spcPts val="600"/>
              </a:spcBef>
              <a:buClr>
                <a:srgbClr val="339933"/>
              </a:buClr>
              <a:buSzPct val="100000"/>
              <a:buFont typeface="+mj-lt"/>
              <a:buAutoNum type="arabicPeriod" startAt="5"/>
            </a:pPr>
            <a:r>
              <a:rPr lang="pt-BR" sz="2000" b="0" dirty="0">
                <a:solidFill>
                  <a:srgbClr val="000099"/>
                </a:solidFill>
              </a:rPr>
              <a:t>Copie H2 em </a:t>
            </a:r>
            <a:r>
              <a:rPr lang="pt-BR" sz="2000" b="0" dirty="0" smtClean="0">
                <a:solidFill>
                  <a:srgbClr val="000099"/>
                </a:solidFill>
              </a:rPr>
              <a:t>H3:H8</a:t>
            </a:r>
          </a:p>
        </p:txBody>
      </p:sp>
      <p:sp>
        <p:nvSpPr>
          <p:cNvPr id="20" name="Oval 7"/>
          <p:cNvSpPr>
            <a:spLocks noChangeArrowheads="1"/>
          </p:cNvSpPr>
          <p:nvPr/>
        </p:nvSpPr>
        <p:spPr bwMode="auto">
          <a:xfrm>
            <a:off x="1591748" y="4612843"/>
            <a:ext cx="333496" cy="435876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801529" y="1031123"/>
            <a:ext cx="2224514" cy="229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-11890" y="6534754"/>
            <a:ext cx="844784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{63-64}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055876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32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32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32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6" presetClass="entr" presetSubtype="2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2201" grpId="0"/>
      <p:bldP spid="1032209" grpId="0"/>
      <p:bldP spid="1032199" grpId="0" animBg="1"/>
      <p:bldP spid="21" grpId="0"/>
      <p:bldP spid="24" grpId="0" animBg="1"/>
      <p:bldP spid="17" grpId="0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0"/>
            <a:ext cx="7658100" cy="624218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r>
              <a:rPr lang="pt-BR" dirty="0" smtClean="0"/>
              <a:t>Localizar e Substituir </a:t>
            </a:r>
            <a:endParaRPr lang="pt-BR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588" y="6524727"/>
            <a:ext cx="548228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{64}</a:t>
            </a:r>
            <a:endParaRPr lang="pt-BR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518" y="607390"/>
            <a:ext cx="2179986" cy="248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9850" y="3173414"/>
            <a:ext cx="2084279" cy="3676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Imagem 12" descr="Localizar e substituir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3806" y="2595905"/>
            <a:ext cx="5088378" cy="1931994"/>
          </a:xfrm>
          <a:prstGeom prst="rect">
            <a:avLst/>
          </a:prstGeom>
        </p:spPr>
      </p:pic>
      <p:pic>
        <p:nvPicPr>
          <p:cNvPr id="2" name="Imagem 1" descr="Localizar e substituir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7684" y="4597401"/>
            <a:ext cx="5097850" cy="2267380"/>
          </a:xfrm>
          <a:prstGeom prst="rect">
            <a:avLst/>
          </a:prstGeom>
        </p:spPr>
      </p:pic>
      <p:pic>
        <p:nvPicPr>
          <p:cNvPr id="3" name="Imagem 2" descr="Localizar e substituir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314" y="636925"/>
            <a:ext cx="5097850" cy="1809399"/>
          </a:xfrm>
          <a:prstGeom prst="rect">
            <a:avLst/>
          </a:prstGeom>
        </p:spPr>
      </p:pic>
      <p:sp>
        <p:nvSpPr>
          <p:cNvPr id="10" name="Oval 22"/>
          <p:cNvSpPr>
            <a:spLocks noChangeArrowheads="1"/>
          </p:cNvSpPr>
          <p:nvPr/>
        </p:nvSpPr>
        <p:spPr bwMode="auto">
          <a:xfrm>
            <a:off x="7629763" y="3722384"/>
            <a:ext cx="845632" cy="322262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12824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835022" y="4218413"/>
            <a:ext cx="5336359" cy="2660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138731" y="658134"/>
            <a:ext cx="1994392" cy="2841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808" y="1777997"/>
            <a:ext cx="6992560" cy="1611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34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" y="-156030"/>
            <a:ext cx="9143998" cy="933450"/>
          </a:xfrm>
        </p:spPr>
        <p:txBody>
          <a:bodyPr/>
          <a:lstStyle/>
          <a:p>
            <a:pPr>
              <a:defRPr/>
            </a:pPr>
            <a:r>
              <a:rPr lang="pt-BR" dirty="0" smtClean="0">
                <a:effectLst/>
              </a:rPr>
              <a:t>Inserindo e excluindo linhas e colunas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31701" y="627970"/>
            <a:ext cx="6675733" cy="790076"/>
          </a:xfrm>
        </p:spPr>
        <p:txBody>
          <a:bodyPr/>
          <a:lstStyle/>
          <a:p>
            <a:pPr marL="274638" indent="-274638">
              <a:buFont typeface="Wingdings" pitchFamily="2" charset="2"/>
              <a:buAutoNum type="arabicPeriod"/>
            </a:pPr>
            <a:r>
              <a:rPr lang="pt-BR" sz="2000" b="0" dirty="0" smtClean="0">
                <a:effectLst/>
              </a:rPr>
              <a:t>Na linha 1, no cabeçalho (</a:t>
            </a:r>
            <a:r>
              <a:rPr lang="pt-BR" sz="2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→</a:t>
            </a:r>
            <a:r>
              <a:rPr lang="pt-BR" sz="2000" b="0" dirty="0" smtClean="0">
                <a:effectLst/>
              </a:rPr>
              <a:t>) acione a </a:t>
            </a:r>
            <a:r>
              <a:rPr lang="pt-BR" sz="2000" b="0" u="sng" dirty="0" smtClean="0">
                <a:effectLst/>
              </a:rPr>
              <a:t>tecla </a:t>
            </a:r>
            <a:r>
              <a:rPr lang="pt-BR" sz="2000" b="0" u="sng" dirty="0" smtClean="0">
                <a:solidFill>
                  <a:srgbClr val="006600"/>
                </a:solidFill>
                <a:effectLst/>
              </a:rPr>
              <a:t>direita</a:t>
            </a:r>
            <a:r>
              <a:rPr lang="pt-BR" sz="2000" b="0" u="sng" dirty="0" smtClean="0">
                <a:effectLst/>
              </a:rPr>
              <a:t> do mouse</a:t>
            </a:r>
            <a:r>
              <a:rPr lang="pt-BR" sz="2000" b="0" dirty="0" smtClean="0">
                <a:effectLst/>
              </a:rPr>
              <a:t> e acione </a:t>
            </a:r>
            <a:r>
              <a:rPr lang="pt-BR" sz="2000" u="sng" dirty="0" smtClean="0">
                <a:solidFill>
                  <a:srgbClr val="006600"/>
                </a:solidFill>
                <a:effectLst/>
              </a:rPr>
              <a:t>Inserir</a:t>
            </a:r>
          </a:p>
        </p:txBody>
      </p:sp>
      <p:sp>
        <p:nvSpPr>
          <p:cNvPr id="1034247" name="Rectangle 7"/>
          <p:cNvSpPr>
            <a:spLocks noChangeArrowheads="1"/>
          </p:cNvSpPr>
          <p:nvPr/>
        </p:nvSpPr>
        <p:spPr bwMode="auto">
          <a:xfrm>
            <a:off x="-20572" y="3534379"/>
            <a:ext cx="9191953" cy="726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274638" indent="-274638" algn="l">
              <a:lnSpc>
                <a:spcPct val="90000"/>
              </a:lnSpc>
              <a:spcBef>
                <a:spcPts val="300"/>
              </a:spcBef>
              <a:buClr>
                <a:srgbClr val="339933"/>
              </a:buClr>
              <a:buSzPct val="100000"/>
              <a:buFont typeface="+mj-lt"/>
              <a:buAutoNum type="arabicPeriod" startAt="3"/>
            </a:pPr>
            <a:r>
              <a:rPr lang="pt-BR" sz="2000" b="0" dirty="0">
                <a:solidFill>
                  <a:srgbClr val="000099"/>
                </a:solidFill>
              </a:rPr>
              <a:t>Digite, em A1, o nome da planilha em </a:t>
            </a:r>
            <a:r>
              <a:rPr lang="pt-BR" sz="2000" b="0" i="1" u="sng" dirty="0">
                <a:solidFill>
                  <a:srgbClr val="000099"/>
                </a:solidFill>
              </a:rPr>
              <a:t>itálico </a:t>
            </a:r>
            <a:r>
              <a:rPr lang="pt-BR" sz="2000" b="0" i="1" u="sng" dirty="0" smtClean="0">
                <a:solidFill>
                  <a:srgbClr val="000099"/>
                </a:solidFill>
              </a:rPr>
              <a:t>sublinhado na cor azul</a:t>
            </a:r>
            <a:r>
              <a:rPr lang="pt-BR" sz="2000" b="0" dirty="0" smtClean="0">
                <a:solidFill>
                  <a:srgbClr val="000099"/>
                </a:solidFill>
              </a:rPr>
              <a:t> e os </a:t>
            </a:r>
            <a:r>
              <a:rPr lang="pt-BR" sz="2000" b="0" dirty="0">
                <a:solidFill>
                  <a:srgbClr val="000099"/>
                </a:solidFill>
              </a:rPr>
              <a:t>títulos das colunas e os </a:t>
            </a:r>
            <a:r>
              <a:rPr lang="pt-BR" sz="2000" b="0" dirty="0" smtClean="0">
                <a:solidFill>
                  <a:srgbClr val="000099"/>
                </a:solidFill>
              </a:rPr>
              <a:t>totais em </a:t>
            </a:r>
            <a:r>
              <a:rPr lang="pt-BR" sz="2000" dirty="0" smtClean="0">
                <a:solidFill>
                  <a:schemeClr val="tx1"/>
                </a:solidFill>
              </a:rPr>
              <a:t>negrito</a:t>
            </a:r>
            <a:r>
              <a:rPr lang="pt-BR" sz="2000" b="0" dirty="0" smtClean="0">
                <a:solidFill>
                  <a:srgbClr val="000099"/>
                </a:solidFill>
              </a:rPr>
              <a:t> </a:t>
            </a:r>
            <a:endParaRPr lang="pt-BR" sz="2000" b="0" dirty="0">
              <a:solidFill>
                <a:srgbClr val="000099"/>
              </a:solidFill>
            </a:endParaRPr>
          </a:p>
        </p:txBody>
      </p:sp>
      <p:sp>
        <p:nvSpPr>
          <p:cNvPr id="1034245" name="Oval 5"/>
          <p:cNvSpPr>
            <a:spLocks noChangeArrowheads="1"/>
          </p:cNvSpPr>
          <p:nvPr/>
        </p:nvSpPr>
        <p:spPr bwMode="auto">
          <a:xfrm>
            <a:off x="5808399" y="2248935"/>
            <a:ext cx="1123410" cy="291322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34257" name="Oval 17"/>
          <p:cNvSpPr>
            <a:spLocks noChangeArrowheads="1"/>
          </p:cNvSpPr>
          <p:nvPr/>
        </p:nvSpPr>
        <p:spPr bwMode="auto">
          <a:xfrm>
            <a:off x="7389423" y="2011909"/>
            <a:ext cx="579437" cy="196850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34258" name="Oval 18"/>
          <p:cNvSpPr>
            <a:spLocks noChangeArrowheads="1"/>
          </p:cNvSpPr>
          <p:nvPr/>
        </p:nvSpPr>
        <p:spPr bwMode="auto">
          <a:xfrm>
            <a:off x="7561380" y="4945430"/>
            <a:ext cx="1190879" cy="435320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6771812" y="899518"/>
            <a:ext cx="4411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→</a:t>
            </a:r>
            <a:endParaRPr lang="pt-BR" sz="2000" dirty="0">
              <a:solidFill>
                <a:schemeClr val="tx1"/>
              </a:solidFill>
            </a:endParaRPr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-40417" y="4325775"/>
            <a:ext cx="3893960" cy="2047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324000" indent="-324000" algn="l">
              <a:lnSpc>
                <a:spcPct val="90000"/>
              </a:lnSpc>
              <a:spcBef>
                <a:spcPts val="300"/>
              </a:spcBef>
              <a:buClr>
                <a:srgbClr val="339933"/>
              </a:buClr>
              <a:buSzPct val="100000"/>
              <a:buFont typeface="+mj-lt"/>
              <a:buAutoNum type="arabicPeriod" startAt="4"/>
            </a:pPr>
            <a:endParaRPr lang="pt-BR" sz="2000" b="0" dirty="0">
              <a:solidFill>
                <a:srgbClr val="000099"/>
              </a:solidFill>
            </a:endParaRPr>
          </a:p>
          <a:p>
            <a:pPr marL="274638" indent="-274638" algn="l">
              <a:lnSpc>
                <a:spcPct val="90000"/>
              </a:lnSpc>
              <a:spcBef>
                <a:spcPts val="300"/>
              </a:spcBef>
              <a:buClr>
                <a:srgbClr val="339933"/>
              </a:buClr>
              <a:buSzPct val="100000"/>
              <a:buFont typeface="+mj-lt"/>
              <a:buAutoNum type="arabicPeriod" startAt="4"/>
            </a:pPr>
            <a:r>
              <a:rPr lang="pt-BR" sz="2000" b="0" dirty="0">
                <a:solidFill>
                  <a:srgbClr val="000099"/>
                </a:solidFill>
              </a:rPr>
              <a:t>Com </a:t>
            </a:r>
            <a:r>
              <a:rPr lang="pt-BR" sz="2000" dirty="0">
                <a:solidFill>
                  <a:srgbClr val="006600"/>
                </a:solidFill>
              </a:rPr>
              <a:t>A1:H1</a:t>
            </a:r>
            <a:r>
              <a:rPr lang="pt-BR" sz="2000" b="0" dirty="0">
                <a:solidFill>
                  <a:srgbClr val="006600"/>
                </a:solidFill>
              </a:rPr>
              <a:t> </a:t>
            </a:r>
            <a:r>
              <a:rPr lang="pt-BR" sz="2000" b="0" dirty="0" smtClean="0">
                <a:solidFill>
                  <a:srgbClr val="000099"/>
                </a:solidFill>
              </a:rPr>
              <a:t>selecionado acione </a:t>
            </a:r>
            <a:r>
              <a:rPr lang="pt-BR" sz="2000" u="sng" dirty="0" smtClean="0">
                <a:solidFill>
                  <a:srgbClr val="006600"/>
                </a:solidFill>
              </a:rPr>
              <a:t>Mesclar </a:t>
            </a:r>
            <a:r>
              <a:rPr lang="pt-BR" sz="2000" u="sng" dirty="0">
                <a:solidFill>
                  <a:srgbClr val="006600"/>
                </a:solidFill>
              </a:rPr>
              <a:t>e Centralizar</a:t>
            </a:r>
          </a:p>
          <a:p>
            <a:pPr marL="324000" indent="-324000" algn="l">
              <a:lnSpc>
                <a:spcPct val="90000"/>
              </a:lnSpc>
              <a:spcBef>
                <a:spcPts val="300"/>
              </a:spcBef>
              <a:buClr>
                <a:srgbClr val="339933"/>
              </a:buClr>
              <a:buSzPct val="100000"/>
              <a:buFont typeface="+mj-lt"/>
              <a:buAutoNum type="arabicPeriod" startAt="4"/>
            </a:pPr>
            <a:endParaRPr lang="pt-BR" sz="2000" b="0" dirty="0" smtClean="0">
              <a:solidFill>
                <a:srgbClr val="000099"/>
              </a:solidFill>
            </a:endParaRPr>
          </a:p>
          <a:p>
            <a:pPr marL="274638" indent="-274638" algn="l">
              <a:lnSpc>
                <a:spcPct val="90000"/>
              </a:lnSpc>
              <a:spcBef>
                <a:spcPts val="300"/>
              </a:spcBef>
              <a:buClr>
                <a:srgbClr val="339933"/>
              </a:buClr>
              <a:buSzPct val="100000"/>
              <a:buFont typeface="+mj-lt"/>
              <a:buAutoNum type="arabicPeriod" startAt="4"/>
            </a:pPr>
            <a:r>
              <a:rPr lang="pt-BR" sz="2000" b="0" dirty="0" smtClean="0">
                <a:solidFill>
                  <a:srgbClr val="000099"/>
                </a:solidFill>
              </a:rPr>
              <a:t>Clique </a:t>
            </a:r>
            <a:r>
              <a:rPr lang="pt-BR" sz="2000" b="0" dirty="0">
                <a:solidFill>
                  <a:srgbClr val="000099"/>
                </a:solidFill>
              </a:rPr>
              <a:t>em </a:t>
            </a:r>
            <a:r>
              <a:rPr lang="pt-BR" sz="2000" u="sng" dirty="0">
                <a:solidFill>
                  <a:srgbClr val="006600"/>
                </a:solidFill>
                <a:latin typeface="+mn-lt"/>
              </a:rPr>
              <a:t>Salvar</a:t>
            </a:r>
            <a:r>
              <a:rPr lang="pt-BR" sz="2000" b="0" dirty="0">
                <a:solidFill>
                  <a:srgbClr val="000099"/>
                </a:solidFill>
              </a:rPr>
              <a:t> </a:t>
            </a:r>
            <a:r>
              <a:rPr lang="pt-BR" sz="2000" b="0" dirty="0" smtClean="0">
                <a:solidFill>
                  <a:srgbClr val="000099"/>
                </a:solidFill>
              </a:rPr>
              <a:t>para</a:t>
            </a:r>
            <a:br>
              <a:rPr lang="pt-BR" sz="2000" b="0" dirty="0" smtClean="0">
                <a:solidFill>
                  <a:srgbClr val="000099"/>
                </a:solidFill>
              </a:rPr>
            </a:br>
            <a:r>
              <a:rPr lang="pt-BR" sz="2000" b="0" dirty="0" smtClean="0">
                <a:solidFill>
                  <a:srgbClr val="000099"/>
                </a:solidFill>
              </a:rPr>
              <a:t>gravar </a:t>
            </a:r>
            <a:r>
              <a:rPr lang="pt-BR" sz="2000" b="0" dirty="0">
                <a:solidFill>
                  <a:srgbClr val="000099"/>
                </a:solidFill>
              </a:rPr>
              <a:t>esta </a:t>
            </a:r>
            <a:r>
              <a:rPr lang="pt-BR" sz="2000" b="0" dirty="0" smtClean="0">
                <a:solidFill>
                  <a:srgbClr val="000099"/>
                </a:solidFill>
              </a:rPr>
              <a:t>planilha com o nome: </a:t>
            </a:r>
            <a:r>
              <a:rPr lang="pt-BR" sz="2000" dirty="0" smtClean="0">
                <a:solidFill>
                  <a:schemeClr val="tx1"/>
                </a:solidFill>
              </a:rPr>
              <a:t>Televideo56</a:t>
            </a:r>
            <a:endParaRPr lang="pt-BR" sz="2000" dirty="0">
              <a:solidFill>
                <a:schemeClr val="tx1"/>
              </a:solidFill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-21542" y="1287244"/>
            <a:ext cx="6363076" cy="749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274638" indent="-274638" algn="l">
              <a:lnSpc>
                <a:spcPct val="90000"/>
              </a:lnSpc>
              <a:spcBef>
                <a:spcPct val="20000"/>
              </a:spcBef>
              <a:buClr>
                <a:srgbClr val="339933"/>
              </a:buClr>
              <a:buSzPct val="100000"/>
              <a:buFont typeface="Wingdings" pitchFamily="2" charset="2"/>
              <a:buAutoNum type="arabicPeriod" startAt="2"/>
            </a:pPr>
            <a:r>
              <a:rPr lang="pt-BR" sz="2000" b="0" dirty="0" smtClean="0">
                <a:solidFill>
                  <a:srgbClr val="000099"/>
                </a:solidFill>
              </a:rPr>
              <a:t>Ou: </a:t>
            </a:r>
            <a:r>
              <a:rPr lang="pt-BR" sz="2000" u="sng" dirty="0" smtClean="0">
                <a:solidFill>
                  <a:srgbClr val="006600"/>
                </a:solidFill>
                <a:latin typeface="+mn-lt"/>
              </a:rPr>
              <a:t>Página Inicial</a:t>
            </a:r>
            <a:r>
              <a:rPr lang="pt-BR" sz="2000" b="0" dirty="0" smtClean="0">
                <a:solidFill>
                  <a:srgbClr val="000099"/>
                </a:solidFill>
              </a:rPr>
              <a:t>: </a:t>
            </a:r>
            <a:r>
              <a:rPr lang="pt-BR" sz="2000" u="sng" dirty="0" smtClean="0">
                <a:solidFill>
                  <a:srgbClr val="006600"/>
                </a:solidFill>
                <a:latin typeface="+mn-lt"/>
              </a:rPr>
              <a:t>Inserir</a:t>
            </a:r>
            <a:r>
              <a:rPr lang="pt-BR" sz="2000" b="0" dirty="0" smtClean="0">
                <a:solidFill>
                  <a:srgbClr val="006600"/>
                </a:solidFill>
                <a:latin typeface="+mn-lt"/>
              </a:rPr>
              <a:t>:</a:t>
            </a:r>
            <a:r>
              <a:rPr lang="pt-BR" sz="2000" dirty="0" smtClean="0">
                <a:solidFill>
                  <a:srgbClr val="006600"/>
                </a:solidFill>
                <a:latin typeface="+mn-lt"/>
              </a:rPr>
              <a:t> </a:t>
            </a:r>
            <a:r>
              <a:rPr lang="pt-BR" sz="2000" u="sng" dirty="0" smtClean="0">
                <a:solidFill>
                  <a:srgbClr val="006600"/>
                </a:solidFill>
                <a:latin typeface="+mn-lt"/>
              </a:rPr>
              <a:t>Linhas na Planilha</a:t>
            </a:r>
            <a:endParaRPr lang="pt-BR" sz="2000" u="sng" dirty="0">
              <a:solidFill>
                <a:srgbClr val="006600"/>
              </a:solidFill>
              <a:latin typeface="+mn-lt"/>
            </a:endParaRPr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6408898" y="3191734"/>
            <a:ext cx="4098424" cy="726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324000" indent="-324000" algn="l">
              <a:lnSpc>
                <a:spcPct val="90000"/>
              </a:lnSpc>
              <a:spcBef>
                <a:spcPts val="0"/>
              </a:spcBef>
              <a:buClr>
                <a:srgbClr val="339933"/>
              </a:buClr>
              <a:buSzPct val="100000"/>
              <a:buFont typeface="+mj-lt"/>
              <a:buAutoNum type="arabicPeriod" startAt="3"/>
            </a:pPr>
            <a:endParaRPr lang="pt-BR" sz="2000" u="sng" dirty="0">
              <a:solidFill>
                <a:srgbClr val="006600"/>
              </a:solidFill>
              <a:latin typeface="+mn-lt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4300" y="6524121"/>
            <a:ext cx="844784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{64-65}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78862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8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34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34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6" presetClass="entr" presetSubtype="2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750"/>
                                        <p:tgtEl>
                                          <p:spTgt spid="1034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47" grpId="0"/>
      <p:bldP spid="1034245" grpId="0" animBg="1"/>
      <p:bldP spid="1034257" grpId="0" animBg="1"/>
      <p:bldP spid="1034258" grpId="0" animBg="1"/>
      <p:bldP spid="2" grpId="0"/>
      <p:bldP spid="17" grpId="0" build="p" advAuto="500"/>
      <p:bldP spid="19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Recorte de Tel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9" y="839262"/>
            <a:ext cx="9181953" cy="4113572"/>
          </a:xfrm>
          <a:prstGeom prst="rect">
            <a:avLst/>
          </a:prstGeom>
        </p:spPr>
      </p:pic>
      <p:sp>
        <p:nvSpPr>
          <p:cNvPr id="1038338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-12700"/>
            <a:ext cx="7658100" cy="933450"/>
          </a:xfrm>
        </p:spPr>
        <p:txBody>
          <a:bodyPr/>
          <a:lstStyle/>
          <a:p>
            <a:pPr>
              <a:defRPr/>
            </a:pPr>
            <a:r>
              <a:rPr lang="pt-BR" dirty="0" smtClean="0"/>
              <a:t>Salvar / Gravar a Planilha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6" y="5130209"/>
            <a:ext cx="8785225" cy="1281112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pt-BR" sz="2200" b="0" dirty="0" smtClean="0">
                <a:effectLst/>
              </a:rPr>
              <a:t>Clique em </a:t>
            </a:r>
            <a:r>
              <a:rPr lang="pt-BR" sz="2200" b="0" u="sng" dirty="0" smtClean="0">
                <a:effectLst/>
              </a:rPr>
              <a:t>Salvar</a:t>
            </a:r>
            <a:r>
              <a:rPr lang="pt-BR" sz="2200" b="0" dirty="0" smtClean="0">
                <a:effectLst/>
              </a:rPr>
              <a:t> para gravar esta planilha com o nome </a:t>
            </a:r>
            <a:r>
              <a:rPr lang="pt-BR" sz="2200" dirty="0" smtClean="0">
                <a:solidFill>
                  <a:srgbClr val="CC0000"/>
                </a:solidFill>
                <a:effectLst/>
              </a:rPr>
              <a:t>Televideo1</a:t>
            </a:r>
            <a:r>
              <a:rPr lang="pt-BR" sz="2200" b="0" dirty="0" smtClean="0">
                <a:effectLst/>
              </a:rPr>
              <a:t> no </a:t>
            </a:r>
            <a:r>
              <a:rPr lang="pt-BR" sz="2200" dirty="0" smtClean="0">
                <a:solidFill>
                  <a:srgbClr val="006600"/>
                </a:solidFill>
                <a:effectLst/>
              </a:rPr>
              <a:t>Desktop</a:t>
            </a:r>
            <a:r>
              <a:rPr lang="pt-BR" sz="2200" b="0" dirty="0" smtClean="0">
                <a:effectLst/>
              </a:rPr>
              <a:t> (ou seu </a:t>
            </a:r>
            <a:r>
              <a:rPr lang="pt-BR" sz="2200" b="0" i="1" dirty="0" smtClean="0">
                <a:effectLst/>
              </a:rPr>
              <a:t>pen drive</a:t>
            </a:r>
            <a:r>
              <a:rPr lang="pt-BR" sz="2200" b="0" dirty="0" smtClean="0">
                <a:effectLst/>
              </a:rPr>
              <a:t>) e feche o Excel (clique no canto superior esquerdo da tela) para voltar ao Windows</a:t>
            </a:r>
          </a:p>
          <a:p>
            <a:pPr>
              <a:spcBef>
                <a:spcPts val="300"/>
              </a:spcBef>
            </a:pPr>
            <a:r>
              <a:rPr lang="pt-BR" sz="2200" b="0" dirty="0" smtClean="0">
                <a:effectLst/>
              </a:rPr>
              <a:t>Note que esta planilha é a </a:t>
            </a:r>
            <a:r>
              <a:rPr lang="pt-BR" sz="2200" dirty="0" smtClean="0">
                <a:solidFill>
                  <a:srgbClr val="006600"/>
                </a:solidFill>
                <a:effectLst/>
              </a:rPr>
              <a:t>05_11TeleVideo</a:t>
            </a:r>
          </a:p>
        </p:txBody>
      </p:sp>
      <p:pic>
        <p:nvPicPr>
          <p:cNvPr id="2" name="Imagem 1" descr="Recorte de Tela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0087" y="3419475"/>
            <a:ext cx="123825" cy="19050"/>
          </a:xfrm>
          <a:prstGeom prst="rect">
            <a:avLst/>
          </a:prstGeom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-13477" y="6524121"/>
            <a:ext cx="844784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{65-67}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0024447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2016" y="696048"/>
            <a:ext cx="8899612" cy="2429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0"/>
            <a:ext cx="7658100" cy="624218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r>
              <a:rPr lang="pt-BR" dirty="0" smtClean="0"/>
              <a:t>Ortografia </a:t>
            </a:r>
            <a:endParaRPr lang="pt-BR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-13958" y="6524727"/>
            <a:ext cx="844784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/>
              <a:t>{</a:t>
            </a:r>
            <a:r>
              <a:rPr lang="pt-BR" dirty="0" smtClean="0"/>
              <a:t>67-68}</a:t>
            </a:r>
            <a:endParaRPr lang="pt-BR" dirty="0"/>
          </a:p>
        </p:txBody>
      </p:sp>
      <p:pic>
        <p:nvPicPr>
          <p:cNvPr id="12" name="Espaço Reservado para Conteúdo 3" descr="Verificar ortografia: Português (Brasil)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0788" y="3206156"/>
            <a:ext cx="5900057" cy="3608300"/>
          </a:xfrm>
        </p:spPr>
      </p:pic>
      <p:sp>
        <p:nvSpPr>
          <p:cNvPr id="8" name="Oval 23"/>
          <p:cNvSpPr>
            <a:spLocks noChangeArrowheads="1"/>
          </p:cNvSpPr>
          <p:nvPr/>
        </p:nvSpPr>
        <p:spPr bwMode="auto">
          <a:xfrm>
            <a:off x="3534770" y="780668"/>
            <a:ext cx="528863" cy="515868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Oval 23"/>
          <p:cNvSpPr>
            <a:spLocks noChangeArrowheads="1"/>
          </p:cNvSpPr>
          <p:nvPr/>
        </p:nvSpPr>
        <p:spPr bwMode="auto">
          <a:xfrm>
            <a:off x="297934" y="1651381"/>
            <a:ext cx="1176023" cy="1323830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Oval 23"/>
          <p:cNvSpPr>
            <a:spLocks noChangeArrowheads="1"/>
          </p:cNvSpPr>
          <p:nvPr/>
        </p:nvSpPr>
        <p:spPr bwMode="auto">
          <a:xfrm>
            <a:off x="7972567" y="1177353"/>
            <a:ext cx="1131765" cy="515868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43686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"/>
                            </p:stCondLst>
                            <p:childTnLst>
                              <p:par>
                                <p:cTn id="8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5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44334" y="3439012"/>
            <a:ext cx="5808134" cy="3422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89186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-53706"/>
            <a:ext cx="7658100" cy="933450"/>
          </a:xfrm>
        </p:spPr>
        <p:txBody>
          <a:bodyPr/>
          <a:lstStyle/>
          <a:p>
            <a:pPr>
              <a:defRPr/>
            </a:pPr>
            <a:r>
              <a:rPr lang="pt-BR" dirty="0" smtClean="0"/>
              <a:t>Atingir meta</a:t>
            </a:r>
          </a:p>
        </p:txBody>
      </p:sp>
      <p:sp>
        <p:nvSpPr>
          <p:cNvPr id="989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690" y="752621"/>
            <a:ext cx="8739959" cy="1739734"/>
          </a:xfrm>
        </p:spPr>
        <p:txBody>
          <a:bodyPr/>
          <a:lstStyle/>
          <a:p>
            <a:pPr marL="324000" indent="-324000">
              <a:spcBef>
                <a:spcPts val="400"/>
              </a:spcBef>
              <a:defRPr/>
            </a:pPr>
            <a:r>
              <a:rPr lang="pt-BR" sz="2200" b="0" dirty="0" smtClean="0">
                <a:effectLst/>
              </a:rPr>
              <a:t>Abra a planilha Televideo1 no Excel (se estiver no Desktop, acione o arquivo) ou no </a:t>
            </a:r>
            <a:r>
              <a:rPr lang="pt-BR" sz="2200" b="0" dirty="0" smtClean="0">
                <a:solidFill>
                  <a:srgbClr val="CC0000"/>
                </a:solidFill>
                <a:effectLst/>
              </a:rPr>
              <a:t>eClass</a:t>
            </a:r>
            <a:r>
              <a:rPr lang="pt-BR" sz="2200" b="0" dirty="0" smtClean="0">
                <a:effectLst/>
              </a:rPr>
              <a:t> </a:t>
            </a:r>
            <a:r>
              <a:rPr lang="pt-BR" sz="2200" b="0" u="sng" dirty="0" smtClean="0">
                <a:effectLst/>
              </a:rPr>
              <a:t>Exercícios</a:t>
            </a:r>
            <a:r>
              <a:rPr lang="pt-BR" sz="2200" b="0" dirty="0" smtClean="0">
                <a:effectLst/>
              </a:rPr>
              <a:t> </a:t>
            </a:r>
            <a:r>
              <a:rPr lang="pt-BR" sz="2200" dirty="0">
                <a:solidFill>
                  <a:srgbClr val="006600"/>
                </a:solidFill>
                <a:effectLst/>
              </a:rPr>
              <a:t>05_11TeleVideo</a:t>
            </a:r>
            <a:endParaRPr lang="pt-BR" sz="2200" b="0" i="1" dirty="0" smtClean="0">
              <a:effectLst/>
            </a:endParaRPr>
          </a:p>
          <a:p>
            <a:pPr marL="324000" indent="-324000">
              <a:spcBef>
                <a:spcPts val="400"/>
              </a:spcBef>
              <a:defRPr/>
            </a:pPr>
            <a:r>
              <a:rPr lang="pt-BR" sz="2200" b="0" i="1" dirty="0" smtClean="0">
                <a:solidFill>
                  <a:srgbClr val="006600"/>
                </a:solidFill>
              </a:rPr>
              <a:t>Qual deveria ser a margem para que o lucro fosse 25.000?</a:t>
            </a:r>
            <a:endParaRPr lang="pt-BR" sz="2200" b="0" dirty="0" smtClean="0">
              <a:solidFill>
                <a:srgbClr val="006600"/>
              </a:solidFill>
            </a:endParaRPr>
          </a:p>
          <a:p>
            <a:pPr marL="324000" indent="-324000">
              <a:spcBef>
                <a:spcPts val="400"/>
              </a:spcBef>
              <a:buFont typeface="Wingdings" pitchFamily="2" charset="2"/>
              <a:buAutoNum type="arabicPeriod"/>
              <a:defRPr/>
            </a:pPr>
            <a:r>
              <a:rPr lang="pt-BR" sz="2200" b="0" dirty="0" smtClean="0">
                <a:effectLst/>
              </a:rPr>
              <a:t>Experimente passar a margem dos atuais 28% em </a:t>
            </a:r>
            <a:r>
              <a:rPr lang="pt-BR" sz="2200" dirty="0" smtClean="0">
                <a:solidFill>
                  <a:srgbClr val="006600"/>
                </a:solidFill>
                <a:effectLst/>
              </a:rPr>
              <a:t>B12</a:t>
            </a:r>
            <a:r>
              <a:rPr lang="pt-BR" sz="2200" b="0" dirty="0" smtClean="0">
                <a:effectLst/>
              </a:rPr>
              <a:t> para </a:t>
            </a:r>
            <a:r>
              <a:rPr lang="pt-BR" sz="2200" b="0" dirty="0" smtClean="0">
                <a:solidFill>
                  <a:srgbClr val="006600"/>
                </a:solidFill>
                <a:effectLst/>
              </a:rPr>
              <a:t>30%,</a:t>
            </a:r>
            <a:r>
              <a:rPr lang="pt-BR" sz="2200" b="0" dirty="0" smtClean="0">
                <a:effectLst/>
              </a:rPr>
              <a:t> tente </a:t>
            </a:r>
            <a:r>
              <a:rPr lang="pt-BR" sz="2200" b="0" dirty="0" smtClean="0">
                <a:solidFill>
                  <a:srgbClr val="006600"/>
                </a:solidFill>
                <a:effectLst/>
              </a:rPr>
              <a:t>29%</a:t>
            </a:r>
            <a:r>
              <a:rPr lang="pt-BR" sz="2200" b="0" dirty="0" smtClean="0">
                <a:effectLst/>
              </a:rPr>
              <a:t> e veja a nova previsão de lucro!</a:t>
            </a:r>
          </a:p>
        </p:txBody>
      </p:sp>
      <p:sp>
        <p:nvSpPr>
          <p:cNvPr id="989191" name="Oval 7"/>
          <p:cNvSpPr>
            <a:spLocks noChangeArrowheads="1"/>
          </p:cNvSpPr>
          <p:nvPr/>
        </p:nvSpPr>
        <p:spPr bwMode="auto">
          <a:xfrm>
            <a:off x="7527546" y="4374426"/>
            <a:ext cx="982662" cy="293984"/>
          </a:xfrm>
          <a:prstGeom prst="ellipse">
            <a:avLst/>
          </a:prstGeom>
          <a:noFill/>
          <a:ln w="38100" cmpd="dbl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89192" name="Oval 8"/>
          <p:cNvSpPr>
            <a:spLocks noChangeArrowheads="1"/>
          </p:cNvSpPr>
          <p:nvPr/>
        </p:nvSpPr>
        <p:spPr bwMode="auto">
          <a:xfrm>
            <a:off x="3375683" y="3318188"/>
            <a:ext cx="576903" cy="395287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98351" y="2490947"/>
            <a:ext cx="8702585" cy="1086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285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339933"/>
              </a:buClr>
              <a:buSzPct val="100000"/>
              <a:buFont typeface="Wingdings" pitchFamily="2" charset="2"/>
              <a:buChar char="ü"/>
              <a:defRPr sz="24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folHlink"/>
              </a:buClr>
              <a:buSzPct val="100000"/>
              <a:buFont typeface="Wingdings" pitchFamily="2" charset="2"/>
              <a:buChar char="ü"/>
              <a:defRPr sz="21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defRPr sz="2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3pPr>
            <a:lvl4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00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457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146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3718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29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24000" indent="-324000">
              <a:spcBef>
                <a:spcPts val="0"/>
              </a:spcBef>
              <a:buFont typeface="+mj-lt"/>
              <a:buAutoNum type="arabicPeriod" startAt="2"/>
              <a:defRPr/>
            </a:pPr>
            <a:r>
              <a:rPr lang="pt-BR" sz="2200" b="0" dirty="0" smtClean="0">
                <a:effectLst/>
              </a:rPr>
              <a:t>Na célula que contém a meta a atingir (</a:t>
            </a:r>
            <a:r>
              <a:rPr lang="pt-BR" sz="2200" dirty="0" smtClean="0">
                <a:solidFill>
                  <a:srgbClr val="006600"/>
                </a:solidFill>
                <a:effectLst/>
              </a:rPr>
              <a:t>G10</a:t>
            </a:r>
            <a:r>
              <a:rPr lang="pt-BR" sz="2200" b="0" dirty="0" smtClean="0">
                <a:effectLst/>
              </a:rPr>
              <a:t>), acione o comando</a:t>
            </a:r>
            <a:br>
              <a:rPr lang="pt-BR" sz="2200" b="0" dirty="0" smtClean="0">
                <a:effectLst/>
              </a:rPr>
            </a:br>
            <a:r>
              <a:rPr lang="pt-BR" sz="2200" u="sng" dirty="0" smtClean="0">
                <a:solidFill>
                  <a:srgbClr val="006600"/>
                </a:solidFill>
                <a:effectLst/>
              </a:rPr>
              <a:t>Dados</a:t>
            </a:r>
            <a:r>
              <a:rPr lang="pt-BR" sz="2200" dirty="0" smtClean="0">
                <a:solidFill>
                  <a:srgbClr val="006600"/>
                </a:solidFill>
                <a:effectLst/>
              </a:rPr>
              <a:t> </a:t>
            </a:r>
            <a:r>
              <a:rPr lang="pt-BR" sz="2200" b="0" dirty="0" smtClean="0">
                <a:effectLst/>
              </a:rPr>
              <a:t> </a:t>
            </a:r>
            <a:r>
              <a:rPr lang="pt-BR" sz="2200" u="sng" dirty="0" smtClean="0">
                <a:solidFill>
                  <a:schemeClr val="tx1"/>
                </a:solidFill>
                <a:effectLst/>
              </a:rPr>
              <a:t>Teste de Hipóteses</a:t>
            </a:r>
            <a:r>
              <a:rPr lang="pt-BR" sz="2200" dirty="0" smtClean="0">
                <a:solidFill>
                  <a:schemeClr val="tx1"/>
                </a:solidFill>
                <a:effectLst/>
              </a:rPr>
              <a:t>  </a:t>
            </a:r>
            <a:r>
              <a:rPr lang="pt-BR" sz="2200" u="sng" dirty="0" smtClean="0">
                <a:solidFill>
                  <a:srgbClr val="CC0000"/>
                </a:solidFill>
                <a:effectLst/>
              </a:rPr>
              <a:t>Atingir meta</a:t>
            </a:r>
            <a:r>
              <a:rPr lang="pt-BR" sz="2200" b="0" dirty="0" smtClean="0">
                <a:effectLst/>
              </a:rPr>
              <a:t>, abrindo a </a:t>
            </a:r>
            <a:r>
              <a:rPr lang="pt-BR" sz="2200" dirty="0" smtClean="0">
                <a:effectLst/>
              </a:rPr>
              <a:t>Caixa de diálogo:</a:t>
            </a:r>
            <a:endParaRPr lang="pt-BR" sz="2200" b="0" dirty="0" smtClean="0">
              <a:effectLst/>
            </a:endParaRPr>
          </a:p>
        </p:txBody>
      </p:sp>
      <p:pic>
        <p:nvPicPr>
          <p:cNvPr id="2" name="Imagem 1" descr="Atingir meta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65" y="3987798"/>
            <a:ext cx="3184688" cy="206415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-3430" y="6524121"/>
            <a:ext cx="548228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{68}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34860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89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withGroup">
                            <p:stCondLst>
                              <p:cond delay="17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89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withGroup">
                            <p:stCondLst>
                              <p:cond delay="3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89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9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9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9187" grpId="0" build="p"/>
      <p:bldP spid="989191" grpId="0" animBg="1"/>
      <p:bldP spid="989192" grpId="0" animBg="1"/>
      <p:bldP spid="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6658" name="Rectangle 2"/>
          <p:cNvSpPr>
            <a:spLocks noGrp="1" noChangeArrowheads="1"/>
          </p:cNvSpPr>
          <p:nvPr>
            <p:ph type="title"/>
          </p:nvPr>
        </p:nvSpPr>
        <p:spPr>
          <a:xfrm>
            <a:off x="736600" y="131763"/>
            <a:ext cx="7658100" cy="933450"/>
          </a:xfrm>
        </p:spPr>
        <p:txBody>
          <a:bodyPr/>
          <a:lstStyle/>
          <a:p>
            <a:pPr>
              <a:defRPr/>
            </a:pPr>
            <a:r>
              <a:rPr lang="pt-BR" dirty="0" smtClean="0"/>
              <a:t>Previsão de Receita e Lucro</a:t>
            </a:r>
          </a:p>
        </p:txBody>
      </p:sp>
      <p:sp>
        <p:nvSpPr>
          <p:cNvPr id="966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0975" y="3303588"/>
            <a:ext cx="8793163" cy="3240087"/>
          </a:xfrm>
        </p:spPr>
        <p:txBody>
          <a:bodyPr/>
          <a:lstStyle/>
          <a:p>
            <a:pPr marL="358775" indent="-358775">
              <a:lnSpc>
                <a:spcPct val="95000"/>
              </a:lnSpc>
              <a:spcBef>
                <a:spcPct val="20000"/>
              </a:spcBef>
              <a:buFont typeface="Wingdings" pitchFamily="2" charset="2"/>
              <a:buNone/>
              <a:tabLst>
                <a:tab pos="358775" algn="l"/>
              </a:tabLst>
              <a:defRPr/>
            </a:pPr>
            <a:r>
              <a:rPr lang="pt-BR" sz="2600" dirty="0" smtClean="0">
                <a:solidFill>
                  <a:srgbClr val="CC0000"/>
                </a:solidFill>
              </a:rPr>
              <a:t>Modelagem Básica:</a:t>
            </a:r>
          </a:p>
          <a:p>
            <a:pPr marL="358775" indent="-358775">
              <a:lnSpc>
                <a:spcPct val="95000"/>
              </a:lnSpc>
              <a:spcBef>
                <a:spcPct val="20000"/>
              </a:spcBef>
              <a:buFont typeface="Wingdings" pitchFamily="2" charset="2"/>
              <a:buAutoNum type="arabicPeriod"/>
              <a:tabLst>
                <a:tab pos="358775" algn="l"/>
              </a:tabLst>
              <a:defRPr/>
            </a:pPr>
            <a:r>
              <a:rPr lang="pt-BR" b="0" dirty="0" smtClean="0"/>
              <a:t>Resultados: uma previsão de receitas e lucros.</a:t>
            </a:r>
          </a:p>
          <a:p>
            <a:pPr marL="358775" indent="-358775">
              <a:lnSpc>
                <a:spcPct val="95000"/>
              </a:lnSpc>
              <a:spcBef>
                <a:spcPct val="20000"/>
              </a:spcBef>
              <a:buFont typeface="Wingdings" pitchFamily="2" charset="2"/>
              <a:buAutoNum type="arabicPeriod"/>
              <a:tabLst>
                <a:tab pos="358775" algn="l"/>
              </a:tabLst>
              <a:defRPr/>
            </a:pPr>
            <a:r>
              <a:rPr lang="pt-BR" b="0" dirty="0" smtClean="0"/>
              <a:t>Dados: detalhes e informações dos ganhos e os gastos previstos. </a:t>
            </a:r>
            <a:r>
              <a:rPr lang="pt-BR" b="0" dirty="0" smtClean="0">
                <a:effectLst/>
              </a:rPr>
              <a:t>Produtos comercializados e os respectivos custos, preços e previsões de vendas</a:t>
            </a:r>
            <a:endParaRPr lang="pt-BR" b="0" dirty="0" smtClean="0"/>
          </a:p>
          <a:p>
            <a:pPr marL="358775" indent="-358775">
              <a:lnSpc>
                <a:spcPct val="95000"/>
              </a:lnSpc>
              <a:spcBef>
                <a:spcPct val="20000"/>
              </a:spcBef>
              <a:buFont typeface="Wingdings" pitchFamily="2" charset="2"/>
              <a:buAutoNum type="arabicPeriod"/>
              <a:tabLst>
                <a:tab pos="358775" algn="l"/>
              </a:tabLst>
              <a:defRPr/>
            </a:pPr>
            <a:r>
              <a:rPr lang="pt-BR" b="0" dirty="0" smtClean="0"/>
              <a:t>Mês a mês, calcular quanto vai sobrar e fazer a soma destas sobras.</a:t>
            </a:r>
          </a:p>
          <a:p>
            <a:pPr marL="358775" indent="-358775" algn="ctr">
              <a:lnSpc>
                <a:spcPct val="95000"/>
              </a:lnSpc>
              <a:spcBef>
                <a:spcPct val="20000"/>
              </a:spcBef>
              <a:buFont typeface="Wingdings" pitchFamily="2" charset="2"/>
              <a:buNone/>
              <a:tabLst>
                <a:tab pos="358775" algn="l"/>
              </a:tabLst>
              <a:defRPr/>
            </a:pPr>
            <a:r>
              <a:rPr lang="pt-BR" b="0" dirty="0" smtClean="0"/>
              <a:t>Ver enunciado</a:t>
            </a:r>
          </a:p>
        </p:txBody>
      </p:sp>
      <p:sp>
        <p:nvSpPr>
          <p:cNvPr id="966660" name="Text Box 4"/>
          <p:cNvSpPr txBox="1">
            <a:spLocks noChangeArrowheads="1"/>
          </p:cNvSpPr>
          <p:nvPr/>
        </p:nvSpPr>
        <p:spPr bwMode="auto">
          <a:xfrm>
            <a:off x="-256" y="6518425"/>
            <a:ext cx="548228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{53}</a:t>
            </a:r>
            <a:endParaRPr lang="pt-BR" dirty="0"/>
          </a:p>
        </p:txBody>
      </p:sp>
      <p:grpSp>
        <p:nvGrpSpPr>
          <p:cNvPr id="4101" name="Group 5"/>
          <p:cNvGrpSpPr>
            <a:grpSpLocks/>
          </p:cNvGrpSpPr>
          <p:nvPr/>
        </p:nvGrpSpPr>
        <p:grpSpPr bwMode="auto">
          <a:xfrm>
            <a:off x="1241425" y="344488"/>
            <a:ext cx="6430963" cy="3933825"/>
            <a:chOff x="28" y="586"/>
            <a:chExt cx="4418" cy="3379"/>
          </a:xfrm>
        </p:grpSpPr>
        <p:graphicFrame>
          <p:nvGraphicFramePr>
            <p:cNvPr id="4102" name="Object 6"/>
            <p:cNvGraphicFramePr>
              <a:graphicFrameLocks noChangeAspect="1"/>
            </p:cNvGraphicFramePr>
            <p:nvPr/>
          </p:nvGraphicFramePr>
          <p:xfrm>
            <a:off x="28" y="586"/>
            <a:ext cx="4418" cy="337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72" name="Picture" r:id="rId4" imgW="6104467" imgH="4682067" progId="Word.Picture.8">
                    <p:embed/>
                  </p:oleObj>
                </mc:Choice>
                <mc:Fallback>
                  <p:oleObj name="Picture" r:id="rId4" imgW="6104467" imgH="4682067" progId="Word.Picture.8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" y="586"/>
                          <a:ext cx="4418" cy="337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4103" name="Picture 7" descr="MCj03326800000[1]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8" y="1875"/>
              <a:ext cx="1031" cy="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6659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21409" y="4914293"/>
            <a:ext cx="5107385" cy="1872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9475" y="2813445"/>
            <a:ext cx="4458715" cy="200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Imagem 1" descr="Atingir meta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834" y="2768330"/>
            <a:ext cx="3090465" cy="2003078"/>
          </a:xfrm>
          <a:prstGeom prst="rect">
            <a:avLst/>
          </a:prstGeom>
        </p:spPr>
      </p:pic>
      <p:pic>
        <p:nvPicPr>
          <p:cNvPr id="19" name="Imagem 18" descr="Atingir meta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835" y="699531"/>
            <a:ext cx="3090465" cy="2003079"/>
          </a:xfrm>
          <a:prstGeom prst="rect">
            <a:avLst/>
          </a:prstGeom>
        </p:spPr>
      </p:pic>
      <p:sp>
        <p:nvSpPr>
          <p:cNvPr id="991234" name="Rectangle 2"/>
          <p:cNvSpPr>
            <a:spLocks noGrp="1" noChangeArrowheads="1"/>
          </p:cNvSpPr>
          <p:nvPr>
            <p:ph type="title"/>
          </p:nvPr>
        </p:nvSpPr>
        <p:spPr>
          <a:xfrm>
            <a:off x="33650" y="-156030"/>
            <a:ext cx="9077692" cy="933450"/>
          </a:xfrm>
        </p:spPr>
        <p:txBody>
          <a:bodyPr/>
          <a:lstStyle/>
          <a:p>
            <a:pPr>
              <a:defRPr/>
            </a:pPr>
            <a:r>
              <a:rPr lang="pt-BR" sz="3200" dirty="0" smtClean="0">
                <a:effectLst/>
              </a:rPr>
              <a:t>Qual a </a:t>
            </a:r>
            <a:r>
              <a:rPr lang="pt-BR" sz="3200" dirty="0">
                <a:effectLst/>
              </a:rPr>
              <a:t>Margem para Atingir Meta de Lucro?</a:t>
            </a:r>
          </a:p>
        </p:txBody>
      </p:sp>
      <p:sp>
        <p:nvSpPr>
          <p:cNvPr id="20484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64004" y="626456"/>
            <a:ext cx="5730581" cy="2265753"/>
          </a:xfrm>
          <a:noFill/>
        </p:spPr>
        <p:txBody>
          <a:bodyPr/>
          <a:lstStyle/>
          <a:p>
            <a:pPr marL="324000" indent="-324000">
              <a:spcBef>
                <a:spcPts val="400"/>
              </a:spcBef>
              <a:buFont typeface="Wingdings" pitchFamily="2" charset="2"/>
              <a:buNone/>
            </a:pPr>
            <a:r>
              <a:rPr lang="pt-BR" sz="2000" b="0" dirty="0" smtClean="0">
                <a:effectLst/>
              </a:rPr>
              <a:t>A caixa de diálogo de Atingir meta pede 3 dados:</a:t>
            </a:r>
            <a:endParaRPr lang="pt-BR" sz="2000" b="0" u="sng" dirty="0" smtClean="0">
              <a:effectLst/>
            </a:endParaRPr>
          </a:p>
          <a:p>
            <a:pPr marL="324000" indent="-324000">
              <a:spcBef>
                <a:spcPts val="400"/>
              </a:spcBef>
              <a:buFont typeface="Wingdings" pitchFamily="2" charset="2"/>
              <a:buAutoNum type="arabicPeriod"/>
            </a:pPr>
            <a:r>
              <a:rPr lang="pt-BR" sz="2000" b="0" u="sng" dirty="0" smtClean="0">
                <a:effectLst/>
              </a:rPr>
              <a:t>Definir célula:</a:t>
            </a:r>
            <a:r>
              <a:rPr lang="pt-BR" sz="2000" b="0" dirty="0" smtClean="0">
                <a:effectLst/>
              </a:rPr>
              <a:t> </a:t>
            </a:r>
            <a:r>
              <a:rPr lang="pt-BR" sz="2000" dirty="0" smtClean="0">
                <a:solidFill>
                  <a:schemeClr val="tx1"/>
                </a:solidFill>
                <a:effectLst/>
              </a:rPr>
              <a:t>G10</a:t>
            </a:r>
            <a:r>
              <a:rPr lang="pt-BR" sz="2000" b="0" dirty="0" smtClean="0">
                <a:effectLst/>
              </a:rPr>
              <a:t> (a célula da meta)</a:t>
            </a:r>
            <a:endParaRPr lang="pt-BR" sz="2000" b="0" u="sng" dirty="0" smtClean="0">
              <a:effectLst/>
            </a:endParaRPr>
          </a:p>
          <a:p>
            <a:pPr marL="324000" indent="-324000">
              <a:spcBef>
                <a:spcPts val="400"/>
              </a:spcBef>
              <a:buFont typeface="Wingdings" pitchFamily="2" charset="2"/>
              <a:buAutoNum type="arabicPeriod"/>
            </a:pPr>
            <a:r>
              <a:rPr lang="pt-BR" sz="2000" b="0" u="sng" dirty="0" smtClean="0">
                <a:effectLst/>
              </a:rPr>
              <a:t>Para valor:</a:t>
            </a:r>
            <a:r>
              <a:rPr lang="pt-BR" sz="2000" b="0" dirty="0" smtClean="0">
                <a:effectLst/>
              </a:rPr>
              <a:t> </a:t>
            </a:r>
            <a:r>
              <a:rPr lang="pt-BR" sz="2000" dirty="0" smtClean="0">
                <a:solidFill>
                  <a:schemeClr val="tx1"/>
                </a:solidFill>
                <a:effectLst/>
              </a:rPr>
              <a:t>25000</a:t>
            </a:r>
            <a:r>
              <a:rPr lang="pt-BR" sz="2000" b="0" dirty="0" smtClean="0">
                <a:effectLst/>
              </a:rPr>
              <a:t> (digite o valor da meta a ser atingida)</a:t>
            </a:r>
          </a:p>
          <a:p>
            <a:pPr marL="324000" indent="-324000">
              <a:spcBef>
                <a:spcPts val="400"/>
              </a:spcBef>
              <a:buFont typeface="Wingdings" pitchFamily="2" charset="2"/>
              <a:buAutoNum type="arabicPeriod"/>
            </a:pPr>
            <a:r>
              <a:rPr lang="pt-BR" sz="2000" b="0" u="sng" dirty="0">
                <a:effectLst/>
              </a:rPr>
              <a:t>Alternando célula:</a:t>
            </a:r>
            <a:r>
              <a:rPr lang="pt-BR" sz="2000" b="0" dirty="0">
                <a:effectLst/>
              </a:rPr>
              <a:t> </a:t>
            </a:r>
            <a:r>
              <a:rPr lang="pt-BR" sz="2000" dirty="0">
                <a:solidFill>
                  <a:schemeClr val="tx1"/>
                </a:solidFill>
                <a:effectLst/>
              </a:rPr>
              <a:t>$B$12 </a:t>
            </a:r>
            <a:r>
              <a:rPr lang="pt-BR" sz="2000" b="0" dirty="0">
                <a:effectLst/>
              </a:rPr>
              <a:t>(clique sobre o espaço em branco (</a:t>
            </a:r>
            <a:r>
              <a:rPr lang="pt-BR" sz="2000" b="0" dirty="0">
                <a:solidFill>
                  <a:srgbClr val="006600"/>
                </a:solidFill>
                <a:effectLst/>
              </a:rPr>
              <a:t>│</a:t>
            </a:r>
            <a:r>
              <a:rPr lang="pt-BR" sz="2000" b="0" dirty="0">
                <a:effectLst/>
              </a:rPr>
              <a:t>) e depois na célula que deve ser alterada para </a:t>
            </a:r>
            <a:r>
              <a:rPr lang="pt-BR" sz="2000" b="0" dirty="0" smtClean="0">
                <a:effectLst/>
              </a:rPr>
              <a:t>Atingir Meta)</a:t>
            </a:r>
            <a:endParaRPr lang="pt-BR" sz="2000" b="0" u="sng" dirty="0" smtClean="0">
              <a:effectLst/>
            </a:endParaRPr>
          </a:p>
        </p:txBody>
      </p:sp>
      <p:sp>
        <p:nvSpPr>
          <p:cNvPr id="991252" name="Oval 20"/>
          <p:cNvSpPr>
            <a:spLocks noChangeArrowheads="1"/>
          </p:cNvSpPr>
          <p:nvPr/>
        </p:nvSpPr>
        <p:spPr bwMode="auto">
          <a:xfrm>
            <a:off x="5792467" y="6140645"/>
            <a:ext cx="814388" cy="332637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sz="2000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91253" name="Oval 21"/>
          <p:cNvSpPr>
            <a:spLocks noChangeArrowheads="1"/>
          </p:cNvSpPr>
          <p:nvPr/>
        </p:nvSpPr>
        <p:spPr bwMode="auto">
          <a:xfrm>
            <a:off x="7332639" y="3474014"/>
            <a:ext cx="706687" cy="395287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sz="2000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91255" name="Oval 23"/>
          <p:cNvSpPr>
            <a:spLocks noChangeArrowheads="1"/>
          </p:cNvSpPr>
          <p:nvPr/>
        </p:nvSpPr>
        <p:spPr bwMode="auto">
          <a:xfrm>
            <a:off x="3025311" y="3828999"/>
            <a:ext cx="730840" cy="399444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sz="2000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91256" name="Oval 24"/>
          <p:cNvSpPr>
            <a:spLocks noChangeArrowheads="1"/>
          </p:cNvSpPr>
          <p:nvPr/>
        </p:nvSpPr>
        <p:spPr bwMode="auto">
          <a:xfrm>
            <a:off x="7339389" y="1093783"/>
            <a:ext cx="626154" cy="395287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sz="2000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91258" name="Rectangle 26"/>
          <p:cNvSpPr>
            <a:spLocks noChangeArrowheads="1"/>
          </p:cNvSpPr>
          <p:nvPr/>
        </p:nvSpPr>
        <p:spPr bwMode="auto">
          <a:xfrm>
            <a:off x="66307" y="5799918"/>
            <a:ext cx="3256013" cy="78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274638" indent="-274638" algn="l">
              <a:lnSpc>
                <a:spcPct val="90000"/>
              </a:lnSpc>
              <a:spcBef>
                <a:spcPts val="0"/>
              </a:spcBef>
              <a:buClr>
                <a:srgbClr val="339933"/>
              </a:buClr>
              <a:buSzPct val="100000"/>
              <a:buFont typeface="+mj-lt"/>
              <a:buAutoNum type="arabicPeriod" startAt="5"/>
            </a:pPr>
            <a:r>
              <a:rPr lang="pt-BR" sz="2000" b="0" i="1" dirty="0" smtClean="0">
                <a:solidFill>
                  <a:srgbClr val="000099"/>
                </a:solidFill>
              </a:rPr>
              <a:t>Experimente </a:t>
            </a:r>
            <a:r>
              <a:rPr lang="pt-BR" sz="2000" i="1" u="sng" dirty="0" smtClean="0">
                <a:solidFill>
                  <a:srgbClr val="006600"/>
                </a:solidFill>
              </a:rPr>
              <a:t>Desfazer</a:t>
            </a:r>
            <a:r>
              <a:rPr lang="pt-BR" sz="2000" b="0" i="1" dirty="0">
                <a:solidFill>
                  <a:srgbClr val="000099"/>
                </a:solidFill>
              </a:rPr>
              <a:t> </a:t>
            </a:r>
            <a:r>
              <a:rPr lang="pt-BR" sz="2000" b="0" i="1" dirty="0" smtClean="0">
                <a:solidFill>
                  <a:srgbClr val="000099"/>
                </a:solidFill>
              </a:rPr>
              <a:t>e </a:t>
            </a:r>
            <a:r>
              <a:rPr lang="pt-BR" sz="2000" i="1" u="sng" dirty="0">
                <a:solidFill>
                  <a:srgbClr val="006600"/>
                </a:solidFill>
              </a:rPr>
              <a:t>Refazer</a:t>
            </a:r>
            <a:r>
              <a:rPr lang="pt-BR" sz="2000" b="0" dirty="0">
                <a:solidFill>
                  <a:srgbClr val="000099"/>
                </a:solidFill>
              </a:rPr>
              <a:t> </a:t>
            </a:r>
          </a:p>
        </p:txBody>
      </p:sp>
      <p:sp>
        <p:nvSpPr>
          <p:cNvPr id="991260" name="Oval 28"/>
          <p:cNvSpPr>
            <a:spLocks noChangeArrowheads="1"/>
          </p:cNvSpPr>
          <p:nvPr/>
        </p:nvSpPr>
        <p:spPr bwMode="auto">
          <a:xfrm>
            <a:off x="83236" y="4382597"/>
            <a:ext cx="1531312" cy="440935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sz="2000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3" name="Rectangle 26"/>
          <p:cNvSpPr>
            <a:spLocks noChangeArrowheads="1"/>
          </p:cNvSpPr>
          <p:nvPr/>
        </p:nvSpPr>
        <p:spPr bwMode="auto">
          <a:xfrm>
            <a:off x="468153" y="5054356"/>
            <a:ext cx="3484794" cy="704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365125" indent="-365125" algn="l">
              <a:lnSpc>
                <a:spcPct val="90000"/>
              </a:lnSpc>
              <a:spcBef>
                <a:spcPct val="20000"/>
              </a:spcBef>
              <a:buClr>
                <a:srgbClr val="339933"/>
              </a:buClr>
              <a:buSzPct val="100000"/>
              <a:buFont typeface="Wingdings" pitchFamily="2" charset="2"/>
              <a:buAutoNum type="arabicPeriod" startAt="4"/>
            </a:pPr>
            <a:r>
              <a:rPr lang="pt-BR" sz="2000" u="sng" dirty="0">
                <a:solidFill>
                  <a:srgbClr val="FF0000"/>
                </a:solidFill>
              </a:rPr>
              <a:t>OK</a:t>
            </a:r>
            <a:r>
              <a:rPr lang="pt-BR" sz="2000" b="0" dirty="0">
                <a:solidFill>
                  <a:srgbClr val="000099"/>
                </a:solidFill>
              </a:rPr>
              <a:t> e temos o </a:t>
            </a:r>
            <a:r>
              <a:rPr lang="pt-BR" sz="2000" b="0" dirty="0" smtClean="0">
                <a:solidFill>
                  <a:srgbClr val="000099"/>
                </a:solidFill>
              </a:rPr>
              <a:t>resultado:</a:t>
            </a:r>
            <a:br>
              <a:rPr lang="pt-BR" sz="2000" b="0" dirty="0" smtClean="0">
                <a:solidFill>
                  <a:srgbClr val="000099"/>
                </a:solidFill>
              </a:rPr>
            </a:br>
            <a:r>
              <a:rPr lang="pt-BR" sz="2000" b="0" dirty="0" smtClean="0">
                <a:solidFill>
                  <a:srgbClr val="000099"/>
                </a:solidFill>
              </a:rPr>
              <a:t>       28,9184499710816</a:t>
            </a:r>
            <a:r>
              <a:rPr lang="pt-BR" sz="2000" b="0" dirty="0">
                <a:solidFill>
                  <a:srgbClr val="000099"/>
                </a:solidFill>
              </a:rPr>
              <a:t>%</a:t>
            </a:r>
          </a:p>
        </p:txBody>
      </p:sp>
      <p:sp>
        <p:nvSpPr>
          <p:cNvPr id="25" name="Oval 20"/>
          <p:cNvSpPr>
            <a:spLocks noChangeArrowheads="1"/>
          </p:cNvSpPr>
          <p:nvPr/>
        </p:nvSpPr>
        <p:spPr bwMode="auto">
          <a:xfrm>
            <a:off x="4275409" y="6497908"/>
            <a:ext cx="685889" cy="332637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sz="2000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-11941" y="6536569"/>
            <a:ext cx="548228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/>
              <a:t>{</a:t>
            </a:r>
            <a:r>
              <a:rPr lang="pt-BR" dirty="0" smtClean="0"/>
              <a:t>69}</a:t>
            </a:r>
            <a:endParaRPr lang="pt-BR" dirty="0"/>
          </a:p>
        </p:txBody>
      </p:sp>
      <p:sp>
        <p:nvSpPr>
          <p:cNvPr id="18" name="Oval 23"/>
          <p:cNvSpPr>
            <a:spLocks noChangeArrowheads="1"/>
          </p:cNvSpPr>
          <p:nvPr/>
        </p:nvSpPr>
        <p:spPr bwMode="auto">
          <a:xfrm>
            <a:off x="2506564" y="4241220"/>
            <a:ext cx="730840" cy="399444"/>
          </a:xfrm>
          <a:prstGeom prst="ellipse">
            <a:avLst/>
          </a:prstGeom>
          <a:noFill/>
          <a:ln w="38100" cmpd="dbl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sz="20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05430" y="6126102"/>
            <a:ext cx="2119852" cy="59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5455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6" presetClass="entr" presetSubtype="2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000"/>
                                        <p:tgtEl>
                                          <p:spTgt spid="991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750"/>
                                        <p:tgtEl>
                                          <p:spTgt spid="991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1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1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9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91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1252" grpId="0" animBg="1"/>
      <p:bldP spid="991253" grpId="0" animBg="1"/>
      <p:bldP spid="991255" grpId="0" animBg="1"/>
      <p:bldP spid="991256" grpId="0" animBg="1"/>
      <p:bldP spid="991258" grpId="0"/>
      <p:bldP spid="991260" grpId="0" animBg="1"/>
      <p:bldP spid="23" grpId="0"/>
      <p:bldP spid="25" grpId="0" animBg="1"/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7" y="765433"/>
            <a:ext cx="9137954" cy="6099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7080880" y="5887173"/>
            <a:ext cx="1181378" cy="418213"/>
          </a:xfrm>
          <a:prstGeom prst="ellipse">
            <a:avLst/>
          </a:prstGeom>
          <a:noFill/>
          <a:ln w="38100" cmpd="dbl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-7378"/>
            <a:ext cx="7658100" cy="764710"/>
          </a:xfrm>
        </p:spPr>
        <p:txBody>
          <a:bodyPr/>
          <a:lstStyle/>
          <a:p>
            <a:pPr>
              <a:defRPr/>
            </a:pPr>
            <a:r>
              <a:rPr lang="pt-BR" dirty="0" smtClean="0"/>
              <a:t>Meta atingida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8595778" y="6533092"/>
            <a:ext cx="548228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{70}</a:t>
            </a:r>
            <a:endParaRPr lang="pt-BR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54402" y="764230"/>
            <a:ext cx="2155729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5"/>
          <p:cNvSpPr>
            <a:spLocks noChangeArrowheads="1"/>
          </p:cNvSpPr>
          <p:nvPr/>
        </p:nvSpPr>
        <p:spPr bwMode="auto">
          <a:xfrm>
            <a:off x="5488697" y="683712"/>
            <a:ext cx="1728174" cy="418213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17753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5330" name="Rectangle 2"/>
          <p:cNvSpPr>
            <a:spLocks noGrp="1" noChangeArrowheads="1"/>
          </p:cNvSpPr>
          <p:nvPr>
            <p:ph type="title"/>
          </p:nvPr>
        </p:nvSpPr>
        <p:spPr>
          <a:xfrm>
            <a:off x="1" y="-97371"/>
            <a:ext cx="9144000" cy="887106"/>
          </a:xfrm>
        </p:spPr>
        <p:txBody>
          <a:bodyPr/>
          <a:lstStyle/>
          <a:p>
            <a:pPr>
              <a:defRPr/>
            </a:pPr>
            <a:r>
              <a:rPr lang="pt-BR" dirty="0" smtClean="0"/>
              <a:t>Exemplo de outra formatação 2007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9667" y="683972"/>
            <a:ext cx="8415865" cy="6176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7094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Recorte de Tel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857" y="1836861"/>
            <a:ext cx="9170088" cy="3977082"/>
          </a:xfrm>
          <a:prstGeom prst="rect">
            <a:avLst/>
          </a:prstGeom>
        </p:spPr>
      </p:pic>
      <p:sp>
        <p:nvSpPr>
          <p:cNvPr id="1044482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-12700"/>
            <a:ext cx="7658100" cy="933450"/>
          </a:xfrm>
        </p:spPr>
        <p:txBody>
          <a:bodyPr/>
          <a:lstStyle/>
          <a:p>
            <a:pPr>
              <a:defRPr/>
            </a:pPr>
            <a:r>
              <a:rPr lang="pt-BR" dirty="0" smtClean="0"/>
              <a:t>Situação antes de atingir meta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1260" y="824048"/>
            <a:ext cx="8785225" cy="847725"/>
          </a:xfrm>
        </p:spPr>
        <p:txBody>
          <a:bodyPr/>
          <a:lstStyle/>
          <a:p>
            <a:pPr>
              <a:spcBef>
                <a:spcPct val="20000"/>
              </a:spcBef>
            </a:pPr>
            <a:r>
              <a:rPr lang="pt-BR" sz="2200" b="0" dirty="0" smtClean="0">
                <a:effectLst/>
              </a:rPr>
              <a:t>B12=28,0%</a:t>
            </a:r>
          </a:p>
          <a:p>
            <a:pPr>
              <a:spcBef>
                <a:spcPct val="20000"/>
              </a:spcBef>
            </a:pPr>
            <a:r>
              <a:rPr lang="pt-BR" sz="2200" b="0" dirty="0" smtClean="0">
                <a:effectLst/>
              </a:rPr>
              <a:t>Note que estamos usando TeleVideo1 ou </a:t>
            </a:r>
            <a:r>
              <a:rPr lang="pt-BR" sz="2200" dirty="0" smtClean="0">
                <a:solidFill>
                  <a:srgbClr val="006600"/>
                </a:solidFill>
                <a:effectLst/>
              </a:rPr>
              <a:t>05_11TeleVideo</a:t>
            </a:r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44459" y="1815089"/>
            <a:ext cx="1686368" cy="438253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-8727" y="6526892"/>
            <a:ext cx="548228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{71}</a:t>
            </a:r>
            <a:endParaRPr lang="pt-BR" dirty="0"/>
          </a:p>
        </p:txBody>
      </p:sp>
      <p:pic>
        <p:nvPicPr>
          <p:cNvPr id="2" name="Imagem 1" descr="Recorte de Tel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8187" y="3424237"/>
            <a:ext cx="47625" cy="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976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7378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-204755"/>
            <a:ext cx="7658100" cy="933450"/>
          </a:xfrm>
        </p:spPr>
        <p:txBody>
          <a:bodyPr/>
          <a:lstStyle/>
          <a:p>
            <a:pPr>
              <a:tabLst>
                <a:tab pos="3136900" algn="l"/>
              </a:tabLst>
              <a:defRPr/>
            </a:pPr>
            <a:r>
              <a:rPr lang="pt-BR" sz="3200" dirty="0" smtClean="0">
                <a:effectLst/>
              </a:rPr>
              <a:t>Gráficos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070" y="483699"/>
            <a:ext cx="8718550" cy="1342753"/>
          </a:xfrm>
        </p:spPr>
        <p:txBody>
          <a:bodyPr/>
          <a:lstStyle/>
          <a:p>
            <a:pPr marL="324000" indent="-324000">
              <a:spcBef>
                <a:spcPts val="300"/>
              </a:spcBef>
            </a:pPr>
            <a:r>
              <a:rPr lang="pt-BR" sz="2000" b="0" i="1" dirty="0" smtClean="0">
                <a:effectLst/>
              </a:rPr>
              <a:t>Fazer uma torta em três dimensões (</a:t>
            </a:r>
            <a:r>
              <a:rPr lang="pt-BR" sz="2000" i="1" dirty="0" smtClean="0">
                <a:solidFill>
                  <a:srgbClr val="006600"/>
                </a:solidFill>
                <a:effectLst/>
              </a:rPr>
              <a:t>Pizza 3D</a:t>
            </a:r>
            <a:r>
              <a:rPr lang="pt-BR" sz="2000" b="0" i="1" dirty="0" smtClean="0">
                <a:effectLst/>
              </a:rPr>
              <a:t>) </a:t>
            </a:r>
            <a:r>
              <a:rPr lang="pt-BR" sz="2000" b="0" i="1" dirty="0">
                <a:effectLst/>
              </a:rPr>
              <a:t>com </a:t>
            </a:r>
            <a:r>
              <a:rPr lang="pt-BR" sz="2000" b="0" i="1" dirty="0" smtClean="0">
                <a:effectLst/>
              </a:rPr>
              <a:t>a participação de cada item no lucro na TeleVideo</a:t>
            </a:r>
          </a:p>
          <a:p>
            <a:pPr marL="324000" indent="-324000">
              <a:spcBef>
                <a:spcPts val="300"/>
              </a:spcBef>
            </a:pPr>
            <a:r>
              <a:rPr lang="pt-BR" sz="2000" b="0" dirty="0" smtClean="0">
                <a:effectLst/>
              </a:rPr>
              <a:t>Neste exemplo, os </a:t>
            </a:r>
            <a:r>
              <a:rPr lang="pt-BR" sz="2000" dirty="0" smtClean="0">
                <a:effectLst/>
              </a:rPr>
              <a:t>nomes</a:t>
            </a:r>
            <a:r>
              <a:rPr lang="pt-BR" sz="2000" b="0" dirty="0" smtClean="0">
                <a:effectLst/>
              </a:rPr>
              <a:t> das variáveis estão na faixa A3:A9 e os </a:t>
            </a:r>
            <a:r>
              <a:rPr lang="pt-BR" sz="2000" dirty="0" smtClean="0">
                <a:effectLst/>
              </a:rPr>
              <a:t>dados</a:t>
            </a:r>
            <a:r>
              <a:rPr lang="pt-BR" sz="2000" b="0" dirty="0" smtClean="0">
                <a:effectLst/>
              </a:rPr>
              <a:t> estão em G3:G9, isto é informado, selecionando: </a:t>
            </a:r>
            <a:r>
              <a:rPr lang="pt-BR" sz="2000" dirty="0" smtClean="0">
                <a:solidFill>
                  <a:srgbClr val="006600"/>
                </a:solidFill>
                <a:effectLst/>
              </a:rPr>
              <a:t>A3:A9; G3:G9</a:t>
            </a:r>
          </a:p>
        </p:txBody>
      </p:sp>
      <p:sp>
        <p:nvSpPr>
          <p:cNvPr id="997383" name="Rectangle 7"/>
          <p:cNvSpPr>
            <a:spLocks noChangeArrowheads="1"/>
          </p:cNvSpPr>
          <p:nvPr/>
        </p:nvSpPr>
        <p:spPr bwMode="auto">
          <a:xfrm>
            <a:off x="37661" y="1701821"/>
            <a:ext cx="8909392" cy="1136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266700" indent="-266700" algn="l">
              <a:lnSpc>
                <a:spcPct val="90000"/>
              </a:lnSpc>
              <a:spcBef>
                <a:spcPts val="600"/>
              </a:spcBef>
              <a:buClr>
                <a:srgbClr val="339933"/>
              </a:buClr>
              <a:buSzPct val="100000"/>
              <a:buFont typeface="Wingdings" pitchFamily="2" charset="2"/>
              <a:buAutoNum type="arabicPeriod"/>
            </a:pPr>
            <a:r>
              <a:rPr lang="pt-BR" sz="2000" b="0" dirty="0">
                <a:solidFill>
                  <a:srgbClr val="000099"/>
                </a:solidFill>
              </a:rPr>
              <a:t>Pinte A3:A9 segure </a:t>
            </a:r>
            <a:r>
              <a:rPr lang="pt-BR" sz="2000" b="0" u="sng" dirty="0">
                <a:solidFill>
                  <a:srgbClr val="006600"/>
                </a:solidFill>
              </a:rPr>
              <a:t>Ctrl</a:t>
            </a:r>
            <a:r>
              <a:rPr lang="pt-BR" sz="2000" b="0" dirty="0">
                <a:solidFill>
                  <a:srgbClr val="000099"/>
                </a:solidFill>
              </a:rPr>
              <a:t> e pinte G3:G9</a:t>
            </a:r>
          </a:p>
          <a:p>
            <a:pPr marL="266700" indent="-266700" algn="l">
              <a:lnSpc>
                <a:spcPct val="90000"/>
              </a:lnSpc>
              <a:spcBef>
                <a:spcPts val="600"/>
              </a:spcBef>
              <a:buClr>
                <a:srgbClr val="339933"/>
              </a:buClr>
              <a:buSzPct val="100000"/>
              <a:buFont typeface="Wingdings" pitchFamily="2" charset="2"/>
              <a:buAutoNum type="arabicPeriod"/>
            </a:pPr>
            <a:r>
              <a:rPr lang="pt-BR" sz="2000" b="0" dirty="0" smtClean="0">
                <a:solidFill>
                  <a:srgbClr val="000099"/>
                </a:solidFill>
              </a:rPr>
              <a:t>Acione </a:t>
            </a:r>
            <a:r>
              <a:rPr lang="pt-BR" sz="2000" u="sng" dirty="0" smtClean="0">
                <a:solidFill>
                  <a:srgbClr val="006600"/>
                </a:solidFill>
              </a:rPr>
              <a:t>Pizza</a:t>
            </a:r>
            <a:r>
              <a:rPr lang="pt-BR" sz="2000" dirty="0" smtClean="0">
                <a:solidFill>
                  <a:srgbClr val="006600"/>
                </a:solidFill>
              </a:rPr>
              <a:t>: (</a:t>
            </a:r>
            <a:r>
              <a:rPr lang="pt-BR" sz="2000" b="0" dirty="0" smtClean="0">
                <a:solidFill>
                  <a:srgbClr val="000099"/>
                </a:solidFill>
              </a:rPr>
              <a:t>na guia </a:t>
            </a:r>
            <a:r>
              <a:rPr lang="pt-BR" sz="2000" u="sng" dirty="0" smtClean="0">
                <a:solidFill>
                  <a:srgbClr val="006600"/>
                </a:solidFill>
              </a:rPr>
              <a:t>Inserir</a:t>
            </a:r>
            <a:r>
              <a:rPr lang="pt-BR" sz="2000" dirty="0" smtClean="0">
                <a:solidFill>
                  <a:srgbClr val="006600"/>
                </a:solidFill>
              </a:rPr>
              <a:t>: </a:t>
            </a:r>
            <a:r>
              <a:rPr lang="pt-BR" sz="2000" b="0" dirty="0" smtClean="0">
                <a:solidFill>
                  <a:srgbClr val="000099"/>
                </a:solidFill>
              </a:rPr>
              <a:t>no grupo </a:t>
            </a:r>
            <a:r>
              <a:rPr lang="pt-BR" sz="2000" u="sng" dirty="0" smtClean="0">
                <a:solidFill>
                  <a:schemeClr val="tx1"/>
                </a:solidFill>
              </a:rPr>
              <a:t>Gráfico</a:t>
            </a:r>
            <a:r>
              <a:rPr lang="pt-BR" sz="2000" dirty="0" smtClean="0">
                <a:solidFill>
                  <a:schemeClr val="tx1"/>
                </a:solidFill>
              </a:rPr>
              <a:t>: </a:t>
            </a:r>
            <a:r>
              <a:rPr lang="pt-BR" sz="2000" b="0" dirty="0" smtClean="0">
                <a:solidFill>
                  <a:srgbClr val="000099"/>
                </a:solidFill>
              </a:rPr>
              <a:t>do menu) e escolha:</a:t>
            </a:r>
          </a:p>
          <a:p>
            <a:pPr marL="266700" indent="-266700" algn="l">
              <a:lnSpc>
                <a:spcPct val="90000"/>
              </a:lnSpc>
              <a:spcBef>
                <a:spcPts val="600"/>
              </a:spcBef>
              <a:buClr>
                <a:srgbClr val="339933"/>
              </a:buClr>
              <a:buSzPct val="100000"/>
              <a:buFont typeface="Wingdings" pitchFamily="2" charset="2"/>
              <a:buAutoNum type="arabicPeriod"/>
            </a:pPr>
            <a:r>
              <a:rPr lang="pt-BR" sz="2000" u="sng" dirty="0" smtClean="0">
                <a:solidFill>
                  <a:srgbClr val="006600"/>
                </a:solidFill>
              </a:rPr>
              <a:t>Pizza </a:t>
            </a:r>
            <a:r>
              <a:rPr lang="pt-BR" sz="2000" u="sng" dirty="0">
                <a:solidFill>
                  <a:srgbClr val="006600"/>
                </a:solidFill>
              </a:rPr>
              <a:t>3D</a:t>
            </a:r>
            <a:r>
              <a:rPr lang="pt-BR" sz="2000" b="0" dirty="0" smtClean="0">
                <a:solidFill>
                  <a:srgbClr val="000099"/>
                </a:solidFill>
              </a:rPr>
              <a:t> </a:t>
            </a:r>
            <a:r>
              <a:rPr lang="pt-BR" sz="2000" b="0" dirty="0">
                <a:solidFill>
                  <a:srgbClr val="000099"/>
                </a:solidFill>
              </a:rPr>
              <a:t>nas opções de Pizza</a:t>
            </a:r>
          </a:p>
        </p:txBody>
      </p:sp>
      <p:sp>
        <p:nvSpPr>
          <p:cNvPr id="997384" name="Oval 8"/>
          <p:cNvSpPr>
            <a:spLocks noChangeArrowheads="1"/>
          </p:cNvSpPr>
          <p:nvPr/>
        </p:nvSpPr>
        <p:spPr bwMode="auto">
          <a:xfrm>
            <a:off x="1216718" y="3024761"/>
            <a:ext cx="549798" cy="336547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sz="2000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0" name="Oval 8"/>
          <p:cNvSpPr>
            <a:spLocks noChangeArrowheads="1"/>
          </p:cNvSpPr>
          <p:nvPr/>
        </p:nvSpPr>
        <p:spPr bwMode="auto">
          <a:xfrm>
            <a:off x="3169220" y="5221244"/>
            <a:ext cx="506943" cy="439683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sz="2000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1" name="Oval 8"/>
          <p:cNvSpPr>
            <a:spLocks noChangeArrowheads="1"/>
          </p:cNvSpPr>
          <p:nvPr/>
        </p:nvSpPr>
        <p:spPr bwMode="auto">
          <a:xfrm>
            <a:off x="3057423" y="3259746"/>
            <a:ext cx="607854" cy="654139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sz="2000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6486032" y="3350053"/>
            <a:ext cx="2636196" cy="1085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285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339933"/>
              </a:buClr>
              <a:buSzPct val="100000"/>
              <a:buFont typeface="Wingdings" pitchFamily="2" charset="2"/>
              <a:buChar char="ü"/>
              <a:defRPr sz="24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folHlink"/>
              </a:buClr>
              <a:buSzPct val="100000"/>
              <a:buFont typeface="Wingdings" pitchFamily="2" charset="2"/>
              <a:buChar char="ü"/>
              <a:defRPr sz="21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defRPr sz="2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3pPr>
            <a:lvl4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00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457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146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3718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29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266700" indent="-266700">
              <a:lnSpc>
                <a:spcPct val="85000"/>
              </a:lnSpc>
              <a:spcBef>
                <a:spcPts val="0"/>
              </a:spcBef>
            </a:pPr>
            <a:r>
              <a:rPr lang="pt-BR" sz="1900" b="0" i="1" dirty="0" smtClean="0">
                <a:effectLst/>
              </a:rPr>
              <a:t>Note abaixo, que se a tela diminuir, os </a:t>
            </a:r>
            <a:r>
              <a:rPr lang="pt-BR" sz="1900" i="1" dirty="0" smtClean="0">
                <a:solidFill>
                  <a:srgbClr val="C00000"/>
                </a:solidFill>
                <a:effectLst/>
              </a:rPr>
              <a:t>ícones</a:t>
            </a:r>
            <a:r>
              <a:rPr lang="pt-BR" sz="1900" b="0" i="1" dirty="0" smtClean="0">
                <a:effectLst/>
              </a:rPr>
              <a:t> passam a ter outros arranjos!</a:t>
            </a:r>
            <a:endParaRPr lang="pt-BR" sz="1900" dirty="0" smtClean="0">
              <a:solidFill>
                <a:srgbClr val="006600"/>
              </a:solidFill>
              <a:effectLst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8584551" y="6522011"/>
            <a:ext cx="548228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{71}</a:t>
            </a:r>
            <a:endParaRPr lang="pt-BR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416690" y="4492450"/>
            <a:ext cx="2727310" cy="2023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Oval 8"/>
          <p:cNvSpPr>
            <a:spLocks noChangeArrowheads="1"/>
          </p:cNvSpPr>
          <p:nvPr/>
        </p:nvSpPr>
        <p:spPr bwMode="auto">
          <a:xfrm>
            <a:off x="7961248" y="5061859"/>
            <a:ext cx="736438" cy="427688"/>
          </a:xfrm>
          <a:prstGeom prst="ellipse">
            <a:avLst/>
          </a:prstGeom>
          <a:noFill/>
          <a:ln w="38100" cmpd="dbl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sz="2000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2" name="Grupo 1"/>
          <p:cNvGrpSpPr/>
          <p:nvPr/>
        </p:nvGrpSpPr>
        <p:grpSpPr>
          <a:xfrm>
            <a:off x="13843" y="2875474"/>
            <a:ext cx="6288985" cy="3983168"/>
            <a:chOff x="13843" y="2875474"/>
            <a:chExt cx="6288985" cy="3983168"/>
          </a:xfrm>
        </p:grpSpPr>
        <p:pic>
          <p:nvPicPr>
            <p:cNvPr id="3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43" y="2878865"/>
              <a:ext cx="6288985" cy="3979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41834" y="2875474"/>
              <a:ext cx="641455" cy="2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29702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7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7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75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75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75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 advAuto="1000"/>
      <p:bldP spid="997383" grpId="0"/>
      <p:bldP spid="997384" grpId="0" animBg="1"/>
      <p:bldP spid="10" grpId="0" animBg="1"/>
      <p:bldP spid="11" grpId="0" animBg="1"/>
      <p:bldP spid="12" grpId="0" build="p" advAuto="1000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/>
          <p:cNvGrpSpPr/>
          <p:nvPr/>
        </p:nvGrpSpPr>
        <p:grpSpPr>
          <a:xfrm>
            <a:off x="1951631" y="2163137"/>
            <a:ext cx="7167360" cy="4688037"/>
            <a:chOff x="2340430" y="2387709"/>
            <a:chExt cx="6778560" cy="4460627"/>
          </a:xfrm>
        </p:grpSpPr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40430" y="2387709"/>
              <a:ext cx="6778560" cy="44606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194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51638" y="2387709"/>
              <a:ext cx="466725" cy="161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602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5428" y="492741"/>
            <a:ext cx="8615677" cy="1834921"/>
          </a:xfrm>
        </p:spPr>
        <p:txBody>
          <a:bodyPr/>
          <a:lstStyle/>
          <a:p>
            <a:pPr marL="0" indent="266700">
              <a:spcBef>
                <a:spcPts val="300"/>
              </a:spcBef>
            </a:pPr>
            <a:r>
              <a:rPr lang="pt-BR" sz="2000" b="0" dirty="0">
                <a:effectLst/>
              </a:rPr>
              <a:t>Acionada a opção Pizza 3D</a:t>
            </a:r>
          </a:p>
          <a:p>
            <a:pPr marL="0" indent="266700">
              <a:spcBef>
                <a:spcPts val="300"/>
              </a:spcBef>
            </a:pPr>
            <a:r>
              <a:rPr lang="pt-BR" sz="2000" b="0" dirty="0">
                <a:effectLst/>
              </a:rPr>
              <a:t>Note </a:t>
            </a:r>
            <a:r>
              <a:rPr lang="pt-BR" sz="2000" b="0" dirty="0" smtClean="0">
                <a:effectLst/>
              </a:rPr>
              <a:t>o novo Menu </a:t>
            </a:r>
            <a:r>
              <a:rPr lang="pt-BR" sz="2000" b="0" dirty="0">
                <a:effectLst/>
              </a:rPr>
              <a:t>de </a:t>
            </a:r>
            <a:r>
              <a:rPr lang="pt-BR" sz="2000" dirty="0" smtClean="0">
                <a:solidFill>
                  <a:schemeClr val="tx1"/>
                </a:solidFill>
              </a:rPr>
              <a:t>Ferramentas de Gráfico: Design</a:t>
            </a:r>
          </a:p>
          <a:p>
            <a:pPr marL="266700" indent="-266700">
              <a:spcBef>
                <a:spcPts val="300"/>
              </a:spcBef>
              <a:buFont typeface="+mj-lt"/>
              <a:buAutoNum type="arabicPeriod" startAt="4"/>
            </a:pPr>
            <a:r>
              <a:rPr lang="pt-BR" sz="2000" b="0" dirty="0">
                <a:effectLst/>
              </a:rPr>
              <a:t>Altere o Nível de  </a:t>
            </a:r>
            <a:r>
              <a:rPr lang="pt-BR" sz="2000" u="sng" dirty="0">
                <a:solidFill>
                  <a:srgbClr val="006600"/>
                </a:solidFill>
                <a:effectLst/>
              </a:rPr>
              <a:t>Zoom</a:t>
            </a:r>
            <a:r>
              <a:rPr lang="pt-BR" sz="2000" b="0" dirty="0">
                <a:effectLst/>
              </a:rPr>
              <a:t> para </a:t>
            </a:r>
            <a:r>
              <a:rPr lang="pt-BR" sz="2000" u="sng" dirty="0">
                <a:solidFill>
                  <a:srgbClr val="006600"/>
                </a:solidFill>
                <a:effectLst/>
              </a:rPr>
              <a:t>70</a:t>
            </a:r>
            <a:r>
              <a:rPr lang="pt-BR" sz="2000" u="sng" dirty="0" smtClean="0">
                <a:solidFill>
                  <a:srgbClr val="006600"/>
                </a:solidFill>
                <a:effectLst/>
              </a:rPr>
              <a:t>%</a:t>
            </a:r>
          </a:p>
          <a:p>
            <a:pPr marL="266700" indent="-266700">
              <a:spcBef>
                <a:spcPts val="300"/>
              </a:spcBef>
              <a:buFont typeface="+mj-lt"/>
              <a:buAutoNum type="arabicPeriod" startAt="4"/>
            </a:pPr>
            <a:r>
              <a:rPr lang="pt-BR" sz="2000" b="0" u="sng" dirty="0">
                <a:effectLst/>
              </a:rPr>
              <a:t>Clique</a:t>
            </a:r>
            <a:r>
              <a:rPr lang="pt-BR" sz="2000" b="0" dirty="0">
                <a:effectLst/>
              </a:rPr>
              <a:t> em cima do gráfico </a:t>
            </a:r>
            <a:r>
              <a:rPr lang="pt-BR" sz="2000" b="0" dirty="0" smtClean="0">
                <a:effectLst/>
              </a:rPr>
              <a:t>e </a:t>
            </a:r>
            <a:r>
              <a:rPr lang="pt-BR" sz="2000" b="0" u="sng" dirty="0" smtClean="0">
                <a:effectLst/>
              </a:rPr>
              <a:t>arraste</a:t>
            </a:r>
            <a:r>
              <a:rPr lang="pt-BR" sz="2000" b="0" dirty="0" smtClean="0">
                <a:effectLst/>
              </a:rPr>
              <a:t> </a:t>
            </a:r>
            <a:r>
              <a:rPr lang="pt-BR" sz="2000" b="0" dirty="0">
                <a:effectLst/>
              </a:rPr>
              <a:t>para </a:t>
            </a:r>
            <a:r>
              <a:rPr lang="pt-BR" sz="2000" b="0" dirty="0" smtClean="0">
                <a:effectLst/>
              </a:rPr>
              <a:t>baixo, ocupando de </a:t>
            </a:r>
            <a:r>
              <a:rPr lang="pt-BR" sz="2000" u="sng" dirty="0" smtClean="0">
                <a:effectLst/>
              </a:rPr>
              <a:t>C13:H26</a:t>
            </a:r>
          </a:p>
          <a:p>
            <a:pPr marL="266700" indent="-266700">
              <a:spcBef>
                <a:spcPts val="300"/>
              </a:spcBef>
              <a:buFont typeface="+mj-lt"/>
              <a:buAutoNum type="arabicPeriod" startAt="4"/>
            </a:pPr>
            <a:r>
              <a:rPr lang="pt-BR" sz="2000" dirty="0"/>
              <a:t>Acione </a:t>
            </a:r>
            <a:r>
              <a:rPr lang="pt-BR" sz="2000" dirty="0" smtClean="0">
                <a:solidFill>
                  <a:schemeClr val="tx1"/>
                </a:solidFill>
              </a:rPr>
              <a:t>Layout1 </a:t>
            </a:r>
            <a:r>
              <a:rPr lang="pt-BR" sz="2000" dirty="0" smtClean="0"/>
              <a:t>do </a:t>
            </a:r>
            <a:r>
              <a:rPr lang="pt-BR" sz="2000" u="sng" dirty="0" smtClean="0">
                <a:solidFill>
                  <a:srgbClr val="006600"/>
                </a:solidFill>
              </a:rPr>
              <a:t>Layout </a:t>
            </a:r>
            <a:r>
              <a:rPr lang="pt-BR" sz="2000" u="sng" dirty="0">
                <a:solidFill>
                  <a:srgbClr val="006600"/>
                </a:solidFill>
              </a:rPr>
              <a:t>de Gráfico</a:t>
            </a:r>
            <a:r>
              <a:rPr lang="pt-BR" sz="2000" dirty="0" smtClean="0"/>
              <a:t>:</a:t>
            </a:r>
            <a:endParaRPr lang="pt-BR" sz="2000" dirty="0">
              <a:solidFill>
                <a:schemeClr val="tx1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27088" y="-232460"/>
            <a:ext cx="7658100" cy="933450"/>
          </a:xfrm>
        </p:spPr>
        <p:txBody>
          <a:bodyPr/>
          <a:lstStyle/>
          <a:p>
            <a:r>
              <a:rPr lang="pt-BR" sz="3200" dirty="0" smtClean="0">
                <a:effectLst/>
              </a:rPr>
              <a:t>Layout de Gráfico</a:t>
            </a:r>
            <a:endParaRPr lang="pt-BR" sz="3200" dirty="0">
              <a:effectLst/>
            </a:endParaRPr>
          </a:p>
        </p:txBody>
      </p:sp>
      <p:sp>
        <p:nvSpPr>
          <p:cNvPr id="13" name="Rectangle 5"/>
          <p:cNvSpPr txBox="1">
            <a:spLocks noChangeArrowheads="1"/>
          </p:cNvSpPr>
          <p:nvPr/>
        </p:nvSpPr>
        <p:spPr bwMode="auto">
          <a:xfrm>
            <a:off x="8000" y="2258673"/>
            <a:ext cx="2084655" cy="3122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defPPr>
              <a:defRPr lang="pt-BR"/>
            </a:defPPr>
            <a:lvl1pPr marL="358775" indent="-358775" algn="l">
              <a:lnSpc>
                <a:spcPct val="90000"/>
              </a:lnSpc>
              <a:spcBef>
                <a:spcPct val="20000"/>
              </a:spcBef>
              <a:buClr>
                <a:srgbClr val="339933"/>
              </a:buClr>
              <a:buSzPct val="100000"/>
              <a:buFont typeface="Wingdings" pitchFamily="2" charset="2"/>
              <a:buAutoNum type="arabicPeriod"/>
              <a:defRPr sz="2000" b="0">
                <a:solidFill>
                  <a:srgbClr val="000099"/>
                </a:solidFill>
              </a:defRPr>
            </a:lvl1pPr>
          </a:lstStyle>
          <a:p>
            <a:pPr marL="266700" indent="-266700">
              <a:lnSpc>
                <a:spcPct val="95000"/>
              </a:lnSpc>
              <a:spcBef>
                <a:spcPts val="200"/>
              </a:spcBef>
              <a:buFont typeface="+mj-lt"/>
              <a:buAutoNum type="arabicPeriod" startAt="7"/>
            </a:pPr>
            <a:r>
              <a:rPr lang="pt-BR" sz="1900" dirty="0" smtClean="0"/>
              <a:t>Digite </a:t>
            </a:r>
            <a:r>
              <a:rPr lang="pt-BR" sz="1900" dirty="0"/>
              <a:t>o titulo</a:t>
            </a:r>
            <a:r>
              <a:rPr lang="pt-BR" sz="1900" dirty="0" smtClean="0"/>
              <a:t>: “</a:t>
            </a:r>
            <a:r>
              <a:rPr lang="pt-BR" sz="1900" b="1" dirty="0" smtClean="0">
                <a:solidFill>
                  <a:srgbClr val="FF0000"/>
                </a:solidFill>
              </a:rPr>
              <a:t>Distribuição de Lucros</a:t>
            </a:r>
            <a:r>
              <a:rPr lang="pt-BR" sz="1900" dirty="0" smtClean="0"/>
              <a:t>” em vermelho</a:t>
            </a:r>
          </a:p>
          <a:p>
            <a:pPr marL="266700" indent="-266700">
              <a:lnSpc>
                <a:spcPct val="95000"/>
              </a:lnSpc>
              <a:spcBef>
                <a:spcPts val="200"/>
              </a:spcBef>
              <a:buFont typeface="+mj-lt"/>
              <a:buAutoNum type="arabicPeriod" startAt="7"/>
            </a:pPr>
            <a:r>
              <a:rPr lang="pt-BR" sz="1900" dirty="0"/>
              <a:t>Experimente outras opções </a:t>
            </a:r>
            <a:r>
              <a:rPr lang="pt-BR" sz="1900" dirty="0" smtClean="0"/>
              <a:t>de </a:t>
            </a:r>
            <a:r>
              <a:rPr lang="pt-BR" sz="1900" b="1" dirty="0" smtClean="0"/>
              <a:t>Layout</a:t>
            </a:r>
          </a:p>
          <a:p>
            <a:pPr marL="266700" indent="-266700">
              <a:lnSpc>
                <a:spcPct val="95000"/>
              </a:lnSpc>
              <a:spcBef>
                <a:spcPts val="200"/>
              </a:spcBef>
              <a:buFont typeface="+mj-lt"/>
              <a:buAutoNum type="arabicPeriod" startAt="7"/>
            </a:pPr>
            <a:r>
              <a:rPr lang="pt-BR" sz="1900" dirty="0"/>
              <a:t>Faça os </a:t>
            </a:r>
            <a:r>
              <a:rPr lang="pt-BR" sz="1900" dirty="0" smtClean="0"/>
              <a:t>Exercícios propostos a seguir.</a:t>
            </a:r>
            <a:endParaRPr lang="pt-BR" sz="1900" dirty="0"/>
          </a:p>
        </p:txBody>
      </p:sp>
      <p:sp>
        <p:nvSpPr>
          <p:cNvPr id="11" name="Oval 8"/>
          <p:cNvSpPr>
            <a:spLocks noChangeArrowheads="1"/>
          </p:cNvSpPr>
          <p:nvPr/>
        </p:nvSpPr>
        <p:spPr bwMode="auto">
          <a:xfrm>
            <a:off x="4252428" y="2491334"/>
            <a:ext cx="698500" cy="627136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sz="2000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-15906" y="6530791"/>
            <a:ext cx="844784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{71-72}</a:t>
            </a:r>
            <a:endParaRPr lang="pt-BR" dirty="0"/>
          </a:p>
        </p:txBody>
      </p:sp>
      <p:sp>
        <p:nvSpPr>
          <p:cNvPr id="14" name="Oval 8"/>
          <p:cNvSpPr>
            <a:spLocks noChangeArrowheads="1"/>
          </p:cNvSpPr>
          <p:nvPr/>
        </p:nvSpPr>
        <p:spPr bwMode="auto">
          <a:xfrm>
            <a:off x="7834952" y="2118333"/>
            <a:ext cx="1278466" cy="504439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sz="2000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72516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Recorte de Tel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615" y="755865"/>
            <a:ext cx="7716592" cy="6072072"/>
          </a:xfrm>
          <a:prstGeom prst="rect">
            <a:avLst/>
          </a:prstGeom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-14543" y="6514094"/>
            <a:ext cx="548228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{73}</a:t>
            </a:r>
            <a:endParaRPr lang="pt-BR" dirty="0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58615"/>
            <a:ext cx="9144000" cy="933450"/>
          </a:xfrm>
        </p:spPr>
        <p:txBody>
          <a:bodyPr/>
          <a:lstStyle/>
          <a:p>
            <a:pPr>
              <a:defRPr/>
            </a:pPr>
            <a:r>
              <a:rPr lang="pt-BR" dirty="0" smtClean="0"/>
              <a:t>Gráfico: Distribuição de Lucros</a:t>
            </a:r>
          </a:p>
        </p:txBody>
      </p:sp>
    </p:spTree>
    <p:extLst>
      <p:ext uri="{BB962C8B-B14F-4D97-AF65-F5344CB8AC3E}">
        <p14:creationId xmlns:p14="http://schemas.microsoft.com/office/powerpoint/2010/main" val="23142514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474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22496"/>
            <a:ext cx="7658100" cy="933450"/>
          </a:xfrm>
        </p:spPr>
        <p:txBody>
          <a:bodyPr/>
          <a:lstStyle/>
          <a:p>
            <a:pPr>
              <a:defRPr/>
            </a:pPr>
            <a:r>
              <a:rPr lang="pt-BR" sz="4400" dirty="0" smtClean="0"/>
              <a:t>Tarefas</a:t>
            </a:r>
          </a:p>
        </p:txBody>
      </p:sp>
      <p:sp>
        <p:nvSpPr>
          <p:cNvPr id="1001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4625" y="976583"/>
            <a:ext cx="8761413" cy="5693847"/>
          </a:xfrm>
        </p:spPr>
        <p:txBody>
          <a:bodyPr/>
          <a:lstStyle/>
          <a:p>
            <a:pPr marL="358775" indent="-358775">
              <a:lnSpc>
                <a:spcPct val="95000"/>
              </a:lnSpc>
              <a:spcBef>
                <a:spcPct val="25000"/>
              </a:spcBef>
              <a:buFont typeface="Wingdings" pitchFamily="2" charset="2"/>
              <a:buAutoNum type="arabicPeriod"/>
            </a:pPr>
            <a:r>
              <a:rPr lang="pt-BR" sz="2200" b="0" dirty="0" smtClean="0">
                <a:effectLst/>
              </a:rPr>
              <a:t>Em </a:t>
            </a:r>
            <a:r>
              <a:rPr lang="pt-BR" sz="2200" dirty="0" smtClean="0">
                <a:solidFill>
                  <a:srgbClr val="006600"/>
                </a:solidFill>
                <a:effectLst/>
              </a:rPr>
              <a:t>C9</a:t>
            </a:r>
            <a:r>
              <a:rPr lang="pt-BR" sz="2200" b="0" dirty="0" smtClean="0">
                <a:effectLst/>
              </a:rPr>
              <a:t> mude o conteúdo de </a:t>
            </a:r>
            <a:r>
              <a:rPr lang="pt-BR" sz="2200" dirty="0" smtClean="0">
                <a:solidFill>
                  <a:srgbClr val="006600"/>
                </a:solidFill>
                <a:effectLst/>
              </a:rPr>
              <a:t>15</a:t>
            </a:r>
            <a:r>
              <a:rPr lang="pt-BR" sz="2200" b="0" dirty="0" smtClean="0">
                <a:effectLst/>
              </a:rPr>
              <a:t> para </a:t>
            </a:r>
            <a:r>
              <a:rPr lang="pt-BR" sz="2200" dirty="0" smtClean="0">
                <a:solidFill>
                  <a:srgbClr val="006600"/>
                </a:solidFill>
                <a:effectLst/>
              </a:rPr>
              <a:t>45</a:t>
            </a:r>
            <a:r>
              <a:rPr lang="pt-BR" sz="2200" b="0" dirty="0" smtClean="0">
                <a:effectLst/>
              </a:rPr>
              <a:t> e veja o que acontece com o gráfico</a:t>
            </a:r>
          </a:p>
          <a:p>
            <a:pPr marL="358775" indent="-358775">
              <a:lnSpc>
                <a:spcPct val="95000"/>
              </a:lnSpc>
              <a:spcBef>
                <a:spcPct val="25000"/>
              </a:spcBef>
              <a:buFont typeface="Wingdings" pitchFamily="2" charset="2"/>
              <a:buAutoNum type="arabicPeriod"/>
            </a:pPr>
            <a:r>
              <a:rPr lang="pt-BR" sz="2200" b="0" dirty="0" smtClean="0">
                <a:effectLst/>
              </a:rPr>
              <a:t>Volte para </a:t>
            </a:r>
            <a:r>
              <a:rPr lang="pt-BR" sz="2200" dirty="0" smtClean="0">
                <a:solidFill>
                  <a:srgbClr val="006600"/>
                </a:solidFill>
                <a:effectLst/>
              </a:rPr>
              <a:t>15</a:t>
            </a:r>
            <a:r>
              <a:rPr lang="pt-BR" sz="2200" b="0" dirty="0" smtClean="0">
                <a:effectLst/>
              </a:rPr>
              <a:t> o conteúdo de</a:t>
            </a:r>
            <a:r>
              <a:rPr lang="pt-BR" sz="2200" dirty="0" smtClean="0">
                <a:solidFill>
                  <a:srgbClr val="006600"/>
                </a:solidFill>
                <a:effectLst/>
              </a:rPr>
              <a:t> C9</a:t>
            </a:r>
            <a:r>
              <a:rPr lang="pt-BR" sz="2200" b="0" dirty="0" smtClean="0">
                <a:effectLst/>
              </a:rPr>
              <a:t> e grave COM OUTRO NOME (</a:t>
            </a:r>
            <a:r>
              <a:rPr lang="pt-BR" sz="2200" dirty="0" smtClean="0">
                <a:solidFill>
                  <a:srgbClr val="006600"/>
                </a:solidFill>
                <a:effectLst/>
              </a:rPr>
              <a:t>Televideo2</a:t>
            </a:r>
            <a:r>
              <a:rPr lang="pt-BR" sz="2200" b="0" dirty="0" smtClean="0">
                <a:effectLst/>
              </a:rPr>
              <a:t>) no </a:t>
            </a:r>
            <a:r>
              <a:rPr lang="pt-BR" sz="2200" u="sng" dirty="0" smtClean="0">
                <a:effectLst/>
              </a:rPr>
              <a:t>Desktop</a:t>
            </a:r>
            <a:r>
              <a:rPr lang="pt-BR" sz="2200" b="0" dirty="0" smtClean="0">
                <a:effectLst/>
              </a:rPr>
              <a:t> (ou </a:t>
            </a:r>
            <a:r>
              <a:rPr lang="pt-BR" sz="2200" b="0" i="1" dirty="0" smtClean="0">
                <a:effectLst/>
              </a:rPr>
              <a:t>pen drive</a:t>
            </a:r>
            <a:r>
              <a:rPr lang="pt-BR" sz="2200" b="0" dirty="0" smtClean="0">
                <a:effectLst/>
              </a:rPr>
              <a:t>) acionando </a:t>
            </a:r>
            <a:r>
              <a:rPr lang="pt-BR" sz="2200" u="sng" dirty="0" smtClean="0">
                <a:solidFill>
                  <a:srgbClr val="006600"/>
                </a:solidFill>
                <a:effectLst/>
              </a:rPr>
              <a:t>Arquivar</a:t>
            </a:r>
            <a:r>
              <a:rPr lang="pt-BR" sz="2200" b="0" dirty="0" smtClean="0">
                <a:effectLst/>
              </a:rPr>
              <a:t> </a:t>
            </a:r>
            <a:r>
              <a:rPr lang="pt-BR" sz="2200" b="0" dirty="0">
                <a:effectLst/>
              </a:rPr>
              <a:t>(</a:t>
            </a:r>
            <a:r>
              <a:rPr lang="pt-BR" sz="2200" b="0" u="sng" dirty="0">
                <a:effectLst/>
              </a:rPr>
              <a:t>Botão do </a:t>
            </a:r>
            <a:r>
              <a:rPr lang="pt-BR" sz="2200" b="0" u="sng" dirty="0" smtClean="0">
                <a:effectLst/>
              </a:rPr>
              <a:t>Office no 2007</a:t>
            </a:r>
            <a:r>
              <a:rPr lang="pt-BR" sz="2200" b="0" dirty="0" smtClean="0">
                <a:effectLst/>
              </a:rPr>
              <a:t>) </a:t>
            </a:r>
            <a:r>
              <a:rPr lang="pt-BR" sz="2200" u="sng" dirty="0" smtClean="0">
                <a:solidFill>
                  <a:srgbClr val="006600"/>
                </a:solidFill>
                <a:effectLst/>
              </a:rPr>
              <a:t>Salvar </a:t>
            </a:r>
            <a:r>
              <a:rPr lang="pt-BR" sz="2200" u="sng" dirty="0">
                <a:solidFill>
                  <a:srgbClr val="006600"/>
                </a:solidFill>
                <a:effectLst/>
              </a:rPr>
              <a:t>como</a:t>
            </a:r>
            <a:r>
              <a:rPr lang="pt-BR" sz="2200" b="0" dirty="0" smtClean="0">
                <a:effectLst/>
              </a:rPr>
              <a:t> e </a:t>
            </a:r>
            <a:r>
              <a:rPr lang="pt-BR" sz="2200" u="sng" dirty="0">
                <a:solidFill>
                  <a:srgbClr val="006600"/>
                </a:solidFill>
                <a:effectLst/>
              </a:rPr>
              <a:t>Feche</a:t>
            </a:r>
            <a:r>
              <a:rPr lang="pt-BR" sz="2200" b="0" dirty="0" smtClean="0">
                <a:effectLst/>
              </a:rPr>
              <a:t> o Excel</a:t>
            </a:r>
          </a:p>
          <a:p>
            <a:pPr marL="358775" indent="-358775">
              <a:lnSpc>
                <a:spcPct val="95000"/>
              </a:lnSpc>
              <a:spcBef>
                <a:spcPct val="25000"/>
              </a:spcBef>
              <a:buFont typeface="Wingdings" pitchFamily="2" charset="2"/>
              <a:buAutoNum type="arabicPeriod"/>
            </a:pPr>
            <a:r>
              <a:rPr lang="pt-BR" sz="2200" b="0" dirty="0" smtClean="0">
                <a:effectLst/>
              </a:rPr>
              <a:t>Retorne ao Excel e carregue novamente a planilha Televidio1 (ou </a:t>
            </a:r>
            <a:r>
              <a:rPr lang="pt-BR" sz="2200" dirty="0" smtClean="0">
                <a:solidFill>
                  <a:srgbClr val="006600"/>
                </a:solidFill>
                <a:effectLst/>
              </a:rPr>
              <a:t>05_11TeleVideo</a:t>
            </a:r>
            <a:r>
              <a:rPr lang="pt-BR" sz="2200" b="0" dirty="0" smtClean="0">
                <a:effectLst/>
              </a:rPr>
              <a:t>) para </a:t>
            </a:r>
            <a:r>
              <a:rPr lang="pt-BR" sz="2200" dirty="0" smtClean="0">
                <a:effectLst/>
              </a:rPr>
              <a:t>realizar as tarefas abaixo</a:t>
            </a:r>
            <a:r>
              <a:rPr lang="pt-BR" sz="2200" b="0" dirty="0" smtClean="0">
                <a:effectLst/>
              </a:rPr>
              <a:t> {pág.  73 a 82}:</a:t>
            </a:r>
            <a:endParaRPr lang="pt-BR" sz="2200" b="0" i="1" dirty="0" smtClean="0">
              <a:effectLst/>
            </a:endParaRPr>
          </a:p>
          <a:p>
            <a:pPr marL="756000" lvl="1" indent="-358775">
              <a:lnSpc>
                <a:spcPct val="95000"/>
              </a:lnSpc>
              <a:spcBef>
                <a:spcPts val="600"/>
              </a:spcBef>
              <a:buClr>
                <a:srgbClr val="CC0000"/>
              </a:buClr>
            </a:pPr>
            <a:r>
              <a:rPr lang="pt-BR" sz="2200" i="1" dirty="0" smtClean="0">
                <a:solidFill>
                  <a:srgbClr val="006600"/>
                </a:solidFill>
                <a:effectLst/>
              </a:rPr>
              <a:t>Tente fazer as </a:t>
            </a:r>
            <a:r>
              <a:rPr lang="pt-BR" sz="2200" i="1" dirty="0">
                <a:solidFill>
                  <a:srgbClr val="FF0000"/>
                </a:solidFill>
                <a:effectLst/>
              </a:rPr>
              <a:t>Amostras</a:t>
            </a:r>
            <a:r>
              <a:rPr lang="pt-BR" sz="2200" i="1" dirty="0">
                <a:solidFill>
                  <a:srgbClr val="006600"/>
                </a:solidFill>
                <a:effectLst/>
              </a:rPr>
              <a:t> </a:t>
            </a:r>
            <a:r>
              <a:rPr lang="pt-BR" sz="2200" i="1" dirty="0" smtClean="0">
                <a:solidFill>
                  <a:srgbClr val="006600"/>
                </a:solidFill>
                <a:effectLst/>
              </a:rPr>
              <a:t>de Gráficos 1 e 2 (a seguir</a:t>
            </a:r>
            <a:r>
              <a:rPr lang="pt-BR" sz="2200" b="0" i="1" dirty="0">
                <a:effectLst/>
              </a:rPr>
              <a:t>) {</a:t>
            </a:r>
            <a:r>
              <a:rPr lang="pt-BR" sz="2200" b="0" i="1" dirty="0" smtClean="0">
                <a:effectLst/>
              </a:rPr>
              <a:t>5.15}</a:t>
            </a:r>
          </a:p>
          <a:p>
            <a:pPr marL="756000" lvl="1" indent="-358775">
              <a:lnSpc>
                <a:spcPct val="95000"/>
              </a:lnSpc>
              <a:spcBef>
                <a:spcPts val="600"/>
              </a:spcBef>
              <a:buClr>
                <a:srgbClr val="CC0000"/>
              </a:buClr>
            </a:pPr>
            <a:r>
              <a:rPr lang="pt-BR" sz="2200" b="0" i="1" dirty="0" smtClean="0">
                <a:effectLst/>
              </a:rPr>
              <a:t>Uso da Auditoria {5.16}</a:t>
            </a:r>
          </a:p>
          <a:p>
            <a:pPr marL="756000" lvl="1" indent="-358775">
              <a:lnSpc>
                <a:spcPct val="95000"/>
              </a:lnSpc>
              <a:spcBef>
                <a:spcPts val="600"/>
              </a:spcBef>
              <a:buClr>
                <a:srgbClr val="CC0000"/>
              </a:buClr>
            </a:pPr>
            <a:r>
              <a:rPr lang="pt-BR" sz="2200" b="0" i="1" dirty="0" smtClean="0">
                <a:effectLst/>
              </a:rPr>
              <a:t>Impressão e visualização prévia de planilhas {5.17}</a:t>
            </a:r>
          </a:p>
          <a:p>
            <a:pPr marL="756000" lvl="1" indent="-358775">
              <a:lnSpc>
                <a:spcPct val="95000"/>
              </a:lnSpc>
              <a:spcBef>
                <a:spcPts val="600"/>
              </a:spcBef>
              <a:buClr>
                <a:srgbClr val="CC0000"/>
              </a:buClr>
            </a:pPr>
            <a:r>
              <a:rPr lang="pt-BR" sz="2200" b="0" i="1" dirty="0" smtClean="0">
                <a:effectLst/>
              </a:rPr>
              <a:t>Ajustes e configuração da impressão</a:t>
            </a:r>
          </a:p>
          <a:p>
            <a:pPr marL="756000" lvl="1" indent="-358775">
              <a:lnSpc>
                <a:spcPct val="95000"/>
              </a:lnSpc>
              <a:spcBef>
                <a:spcPts val="600"/>
              </a:spcBef>
              <a:buClr>
                <a:srgbClr val="CC0000"/>
              </a:buClr>
            </a:pPr>
            <a:r>
              <a:rPr lang="pt-BR" sz="2200" b="0" i="1" dirty="0" smtClean="0">
                <a:effectLst/>
              </a:rPr>
              <a:t>Cabeçalho e rodapé</a:t>
            </a:r>
          </a:p>
          <a:p>
            <a:pPr marL="756000" lvl="1" indent="-358775">
              <a:lnSpc>
                <a:spcPct val="95000"/>
              </a:lnSpc>
              <a:spcBef>
                <a:spcPts val="600"/>
              </a:spcBef>
              <a:buClr>
                <a:srgbClr val="CC0000"/>
              </a:buClr>
            </a:pPr>
            <a:r>
              <a:rPr lang="pt-BR" sz="2200" b="0" i="1" dirty="0" smtClean="0">
                <a:effectLst/>
              </a:rPr>
              <a:t>Impressão de uma planilha</a:t>
            </a:r>
          </a:p>
          <a:p>
            <a:pPr marL="756000" lvl="1" indent="-358775">
              <a:lnSpc>
                <a:spcPct val="95000"/>
              </a:lnSpc>
              <a:spcBef>
                <a:spcPts val="600"/>
              </a:spcBef>
              <a:buClr>
                <a:srgbClr val="CC0000"/>
              </a:buClr>
            </a:pPr>
            <a:r>
              <a:rPr lang="pt-BR" sz="2200" b="0" i="1" dirty="0" smtClean="0">
                <a:effectLst/>
              </a:rPr>
              <a:t>Tente fazer sozinho o exercício de fixação </a:t>
            </a:r>
            <a:r>
              <a:rPr lang="pt-BR" sz="2200" dirty="0" smtClean="0">
                <a:solidFill>
                  <a:srgbClr val="006600"/>
                </a:solidFill>
                <a:effectLst/>
              </a:rPr>
              <a:t>WinnerSports </a:t>
            </a:r>
            <a:r>
              <a:rPr lang="pt-BR" sz="2200" b="0" i="1" dirty="0">
                <a:effectLst/>
              </a:rPr>
              <a:t>{72} </a:t>
            </a:r>
            <a:r>
              <a:rPr lang="pt-BR" sz="2200" b="0" i="1" dirty="0" smtClean="0">
                <a:effectLst/>
              </a:rPr>
              <a:t> 05_20Winner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-12419" y="6527882"/>
            <a:ext cx="844784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{73-82</a:t>
            </a:r>
            <a:r>
              <a:rPr lang="pt-BR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12959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1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1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1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1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1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14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14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14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14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14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1475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-11651" y="6537327"/>
            <a:ext cx="548228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{74}</a:t>
            </a:r>
            <a:endParaRPr lang="pt-BR" dirty="0"/>
          </a:p>
        </p:txBody>
      </p:sp>
      <p:sp>
        <p:nvSpPr>
          <p:cNvPr id="15" name="Rectangle 2"/>
          <p:cNvSpPr>
            <a:spLocks noGrp="1" noChangeArrowheads="1"/>
          </p:cNvSpPr>
          <p:nvPr>
            <p:ph type="title"/>
          </p:nvPr>
        </p:nvSpPr>
        <p:spPr>
          <a:xfrm>
            <a:off x="9027" y="-141518"/>
            <a:ext cx="9134973" cy="838200"/>
          </a:xfrm>
        </p:spPr>
        <p:txBody>
          <a:bodyPr/>
          <a:lstStyle/>
          <a:p>
            <a:pPr>
              <a:defRPr/>
            </a:pPr>
            <a:r>
              <a:rPr lang="pt-BR" dirty="0" smtClean="0"/>
              <a:t>Gráficos 1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76" y="660076"/>
            <a:ext cx="9085166" cy="565364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60523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9027" y="-141518"/>
            <a:ext cx="9134973" cy="838200"/>
          </a:xfrm>
        </p:spPr>
        <p:txBody>
          <a:bodyPr/>
          <a:lstStyle/>
          <a:p>
            <a:pPr>
              <a:defRPr/>
            </a:pPr>
            <a:r>
              <a:rPr lang="pt-BR" dirty="0" smtClean="0"/>
              <a:t>Gráficos 2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800" y="654808"/>
            <a:ext cx="9093632" cy="565890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-11651" y="6537327"/>
            <a:ext cx="548228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{74}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1272295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754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114300"/>
            <a:ext cx="7658100" cy="933450"/>
          </a:xfrm>
        </p:spPr>
        <p:txBody>
          <a:bodyPr/>
          <a:lstStyle/>
          <a:p>
            <a:pPr>
              <a:defRPr/>
            </a:pPr>
            <a:r>
              <a:rPr lang="pt-BR" dirty="0" smtClean="0"/>
              <a:t>Dados - Enunciado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0350" y="1101725"/>
            <a:ext cx="8564563" cy="5337175"/>
          </a:xfrm>
        </p:spPr>
        <p:txBody>
          <a:bodyPr/>
          <a:lstStyle/>
          <a:p>
            <a:pPr>
              <a:lnSpc>
                <a:spcPct val="95000"/>
              </a:lnSpc>
              <a:spcBef>
                <a:spcPts val="600"/>
              </a:spcBef>
            </a:pPr>
            <a:r>
              <a:rPr lang="pt-BR" sz="2200" b="0" dirty="0" smtClean="0">
                <a:effectLst/>
              </a:rPr>
              <a:t>Linha de 7 produtos: TV LCD de 19; 22; 27 e 29 polegadas, DVD simples e HDMI e Blu-Ray.</a:t>
            </a:r>
          </a:p>
          <a:p>
            <a:pPr>
              <a:lnSpc>
                <a:spcPct val="95000"/>
              </a:lnSpc>
              <a:spcBef>
                <a:spcPts val="600"/>
              </a:spcBef>
            </a:pPr>
            <a:r>
              <a:rPr lang="pt-BR" sz="2200" b="0" dirty="0" smtClean="0">
                <a:effectLst/>
              </a:rPr>
              <a:t>Os custos unitários são: 260, 320, 600, 680, 200, 310 e 400.</a:t>
            </a:r>
          </a:p>
          <a:p>
            <a:pPr>
              <a:lnSpc>
                <a:spcPct val="95000"/>
              </a:lnSpc>
              <a:spcBef>
                <a:spcPts val="600"/>
              </a:spcBef>
            </a:pPr>
            <a:r>
              <a:rPr lang="pt-BR" sz="2200" b="0" dirty="0" smtClean="0">
                <a:effectLst/>
              </a:rPr>
              <a:t>A TeleVideo trabalha com projeções baseadas em dados estatísticos e em análises de cenário econômico, recebe de empresa especializada previsões de vendas para cada aparelho da linha de produtos.</a:t>
            </a:r>
          </a:p>
          <a:p>
            <a:pPr>
              <a:lnSpc>
                <a:spcPct val="95000"/>
              </a:lnSpc>
              <a:spcBef>
                <a:spcPts val="600"/>
              </a:spcBef>
            </a:pPr>
            <a:r>
              <a:rPr lang="pt-BR" sz="2200" dirty="0" smtClean="0">
                <a:effectLst/>
              </a:rPr>
              <a:t>Variáveis e Regras de relacionamento entre elas; estrutura:</a:t>
            </a:r>
          </a:p>
          <a:p>
            <a:pPr lvl="1">
              <a:lnSpc>
                <a:spcPct val="95000"/>
              </a:lnSpc>
              <a:spcBef>
                <a:spcPts val="600"/>
              </a:spcBef>
              <a:buClr>
                <a:srgbClr val="CC0000"/>
              </a:buClr>
              <a:buFont typeface="Wingdings" pitchFamily="2" charset="2"/>
              <a:buChar char="Ø"/>
            </a:pPr>
            <a:r>
              <a:rPr lang="pt-BR" sz="2200" b="0" dirty="0" smtClean="0">
                <a:effectLst/>
              </a:rPr>
              <a:t> </a:t>
            </a:r>
            <a:r>
              <a:rPr lang="pt-BR" sz="2200" dirty="0" smtClean="0">
                <a:effectLst/>
              </a:rPr>
              <a:t>CMV</a:t>
            </a:r>
            <a:r>
              <a:rPr lang="pt-BR" sz="2200" b="0" dirty="0" smtClean="0">
                <a:effectLst/>
              </a:rPr>
              <a:t> (Custo dos Produtos – </a:t>
            </a:r>
            <a:r>
              <a:rPr lang="pt-BR" sz="2000" dirty="0" smtClean="0">
                <a:effectLst/>
              </a:rPr>
              <a:t>C</a:t>
            </a:r>
            <a:r>
              <a:rPr lang="pt-BR" sz="2000" b="0" dirty="0" smtClean="0">
                <a:effectLst/>
              </a:rPr>
              <a:t>usto das </a:t>
            </a:r>
            <a:r>
              <a:rPr lang="pt-BR" sz="2000" dirty="0" smtClean="0">
                <a:effectLst/>
              </a:rPr>
              <a:t>M</a:t>
            </a:r>
            <a:r>
              <a:rPr lang="pt-BR" sz="2000" b="0" dirty="0" smtClean="0">
                <a:effectLst/>
              </a:rPr>
              <a:t>ercadorias </a:t>
            </a:r>
            <a:r>
              <a:rPr lang="pt-BR" sz="2000" dirty="0" smtClean="0">
                <a:effectLst/>
              </a:rPr>
              <a:t>V</a:t>
            </a:r>
            <a:r>
              <a:rPr lang="pt-BR" sz="2000" b="0" dirty="0" smtClean="0">
                <a:effectLst/>
              </a:rPr>
              <a:t>endidas</a:t>
            </a:r>
            <a:r>
              <a:rPr lang="pt-BR" sz="2200" b="0" dirty="0" smtClean="0">
                <a:effectLst/>
              </a:rPr>
              <a:t>)</a:t>
            </a:r>
          </a:p>
          <a:p>
            <a:pPr lvl="1">
              <a:lnSpc>
                <a:spcPct val="95000"/>
              </a:lnSpc>
              <a:spcBef>
                <a:spcPts val="600"/>
              </a:spcBef>
              <a:buClr>
                <a:srgbClr val="CC0000"/>
              </a:buClr>
              <a:buFont typeface="Wingdings" pitchFamily="2" charset="2"/>
              <a:buChar char="Ø"/>
            </a:pPr>
            <a:r>
              <a:rPr lang="pt-BR" sz="2200" b="0" dirty="0" smtClean="0">
                <a:effectLst/>
              </a:rPr>
              <a:t> </a:t>
            </a:r>
            <a:r>
              <a:rPr lang="pt-BR" sz="2200" dirty="0" smtClean="0">
                <a:effectLst/>
              </a:rPr>
              <a:t>Margem</a:t>
            </a:r>
            <a:r>
              <a:rPr lang="pt-BR" sz="2200" b="0" dirty="0" smtClean="0">
                <a:effectLst/>
              </a:rPr>
              <a:t> = 28%</a:t>
            </a:r>
          </a:p>
          <a:p>
            <a:pPr lvl="1">
              <a:lnSpc>
                <a:spcPct val="95000"/>
              </a:lnSpc>
              <a:spcBef>
                <a:spcPts val="600"/>
              </a:spcBef>
              <a:buClr>
                <a:srgbClr val="CC0000"/>
              </a:buClr>
              <a:buFont typeface="Wingdings" pitchFamily="2" charset="2"/>
              <a:buChar char="Ø"/>
            </a:pPr>
            <a:r>
              <a:rPr lang="pt-BR" sz="2200" b="0" dirty="0" smtClean="0">
                <a:effectLst/>
              </a:rPr>
              <a:t> </a:t>
            </a:r>
            <a:r>
              <a:rPr lang="pt-BR" sz="2200" dirty="0" smtClean="0">
                <a:effectLst/>
              </a:rPr>
              <a:t>Preço</a:t>
            </a:r>
            <a:r>
              <a:rPr lang="pt-BR" sz="2200" b="0" dirty="0" smtClean="0">
                <a:effectLst/>
              </a:rPr>
              <a:t> = Custo + Margem (Custo + Valor da Margem)</a:t>
            </a:r>
          </a:p>
          <a:p>
            <a:pPr lvl="1">
              <a:lnSpc>
                <a:spcPct val="95000"/>
              </a:lnSpc>
              <a:spcBef>
                <a:spcPts val="600"/>
              </a:spcBef>
              <a:buClr>
                <a:srgbClr val="CC0000"/>
              </a:buClr>
              <a:buFont typeface="Wingdings" pitchFamily="2" charset="2"/>
              <a:buChar char="Ø"/>
            </a:pPr>
            <a:r>
              <a:rPr lang="pt-BR" sz="2200" b="0" dirty="0" smtClean="0">
                <a:effectLst/>
              </a:rPr>
              <a:t> </a:t>
            </a:r>
            <a:r>
              <a:rPr lang="pt-BR" sz="2200" dirty="0" smtClean="0">
                <a:effectLst/>
              </a:rPr>
              <a:t>Receita</a:t>
            </a:r>
            <a:r>
              <a:rPr lang="pt-BR" sz="2200" b="0" dirty="0" smtClean="0">
                <a:effectLst/>
              </a:rPr>
              <a:t> = Volume * Preço</a:t>
            </a:r>
          </a:p>
          <a:p>
            <a:pPr lvl="1">
              <a:lnSpc>
                <a:spcPct val="95000"/>
              </a:lnSpc>
              <a:spcBef>
                <a:spcPts val="600"/>
              </a:spcBef>
              <a:buClr>
                <a:srgbClr val="CC0000"/>
              </a:buClr>
              <a:buFont typeface="Wingdings" pitchFamily="2" charset="2"/>
              <a:buChar char="Ø"/>
            </a:pPr>
            <a:r>
              <a:rPr lang="pt-BR" sz="2200" b="0" dirty="0" smtClean="0">
                <a:effectLst/>
              </a:rPr>
              <a:t> </a:t>
            </a:r>
            <a:r>
              <a:rPr lang="pt-BR" sz="2200" dirty="0" smtClean="0">
                <a:effectLst/>
              </a:rPr>
              <a:t>Lucro</a:t>
            </a:r>
            <a:r>
              <a:rPr lang="pt-BR" sz="2200" b="0" dirty="0" smtClean="0">
                <a:effectLst/>
              </a:rPr>
              <a:t> = Receita - Custo</a:t>
            </a:r>
          </a:p>
          <a:p>
            <a:pPr lvl="1">
              <a:lnSpc>
                <a:spcPct val="95000"/>
              </a:lnSpc>
              <a:spcBef>
                <a:spcPts val="600"/>
              </a:spcBef>
              <a:buClr>
                <a:srgbClr val="CC0000"/>
              </a:buClr>
              <a:buFont typeface="Wingdings" pitchFamily="2" charset="2"/>
              <a:buChar char="Ø"/>
            </a:pPr>
            <a:r>
              <a:rPr lang="pt-BR" sz="2200" b="0" dirty="0" smtClean="0">
                <a:effectLst/>
              </a:rPr>
              <a:t> </a:t>
            </a:r>
            <a:r>
              <a:rPr lang="pt-BR" sz="2200" dirty="0" smtClean="0">
                <a:effectLst/>
              </a:rPr>
              <a:t>Partic</a:t>
            </a:r>
            <a:r>
              <a:rPr lang="pt-BR" sz="2200" b="0" dirty="0" smtClean="0">
                <a:effectLst/>
              </a:rPr>
              <a:t>ipação de cada item no lucro total</a:t>
            </a:r>
          </a:p>
        </p:txBody>
      </p:sp>
      <p:sp>
        <p:nvSpPr>
          <p:cNvPr id="970756" name="Text Box 4"/>
          <p:cNvSpPr txBox="1">
            <a:spLocks noChangeArrowheads="1"/>
          </p:cNvSpPr>
          <p:nvPr/>
        </p:nvSpPr>
        <p:spPr bwMode="auto">
          <a:xfrm>
            <a:off x="-11149" y="6529059"/>
            <a:ext cx="844784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{53-54}</a:t>
            </a:r>
            <a:endParaRPr lang="pt-BR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Recorte de Tela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9697" y="2801065"/>
            <a:ext cx="8564303" cy="4034871"/>
          </a:xfrm>
          <a:prstGeom prst="rect">
            <a:avLst/>
          </a:prstGeom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-21772"/>
            <a:ext cx="7658100" cy="624218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r>
              <a:rPr lang="pt-BR" dirty="0" smtClean="0"/>
              <a:t>Auditoria – Rastrear precedentes</a:t>
            </a:r>
            <a:endParaRPr lang="pt-BR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-1018" y="6537327"/>
            <a:ext cx="548228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{74}</a:t>
            </a:r>
            <a:endParaRPr lang="pt-BR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63632" y="621668"/>
            <a:ext cx="2692596" cy="2493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3718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Recorte de Tel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772" y="1593551"/>
            <a:ext cx="9184901" cy="3957926"/>
          </a:xfrm>
          <a:prstGeom prst="rect">
            <a:avLst/>
          </a:prstGeom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0"/>
            <a:ext cx="7658100" cy="624218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r>
              <a:rPr lang="pt-BR" dirty="0" smtClean="0"/>
              <a:t>Auditoria – Rastrear dependentes</a:t>
            </a:r>
            <a:endParaRPr lang="pt-BR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4703" y="6518425"/>
            <a:ext cx="548228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{75}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29496335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Recorte de Tel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688" y="3364225"/>
            <a:ext cx="9188348" cy="2644343"/>
          </a:xfrm>
          <a:prstGeom prst="rect">
            <a:avLst/>
          </a:prstGeom>
        </p:spPr>
      </p:pic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0"/>
            <a:ext cx="7658100" cy="624218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r>
              <a:rPr lang="pt-BR" dirty="0" smtClean="0"/>
              <a:t>Mostrar Fórmulas</a:t>
            </a:r>
            <a:endParaRPr lang="pt-BR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-260" y="6524726"/>
            <a:ext cx="548228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{75}</a:t>
            </a:r>
            <a:endParaRPr lang="pt-BR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87087" y="624831"/>
            <a:ext cx="4981247" cy="2637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493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0"/>
            <a:ext cx="7658100" cy="624218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r>
              <a:rPr lang="pt-BR" dirty="0" smtClean="0"/>
              <a:t>Visualização de Impressão</a:t>
            </a:r>
            <a:endParaRPr lang="pt-BR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-13136" y="6519515"/>
            <a:ext cx="844784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{79-80}</a:t>
            </a:r>
            <a:endParaRPr lang="pt-BR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84515" y="655329"/>
            <a:ext cx="7859486" cy="6202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754220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0"/>
            <a:ext cx="7658100" cy="624218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r>
              <a:rPr lang="pt-BR" dirty="0"/>
              <a:t>Layout de página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-3912" y="6518426"/>
            <a:ext cx="548228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{81}</a:t>
            </a:r>
            <a:endParaRPr lang="pt-B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4"/>
          <a:stretch/>
        </p:blipFill>
        <p:spPr bwMode="auto">
          <a:xfrm>
            <a:off x="2150606" y="695447"/>
            <a:ext cx="6984000" cy="6152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527120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0"/>
            <a:ext cx="7658100" cy="624218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r>
              <a:rPr lang="pt-BR" dirty="0" smtClean="0"/>
              <a:t>Exercício de fixação</a:t>
            </a:r>
            <a:endParaRPr lang="pt-BR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-8243" y="6524727"/>
            <a:ext cx="548228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{82</a:t>
            </a:r>
            <a:r>
              <a:rPr lang="pt-BR" dirty="0"/>
              <a:t>}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2372" y="631018"/>
            <a:ext cx="7750629" cy="6140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16757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714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-91441"/>
            <a:ext cx="7658100" cy="933450"/>
          </a:xfrm>
        </p:spPr>
        <p:txBody>
          <a:bodyPr/>
          <a:lstStyle/>
          <a:p>
            <a:pPr>
              <a:defRPr/>
            </a:pPr>
            <a:r>
              <a:rPr lang="pt-BR" dirty="0" smtClean="0"/>
              <a:t>Estruturar o problema na Planilha</a:t>
            </a:r>
          </a:p>
        </p:txBody>
      </p:sp>
      <p:sp>
        <p:nvSpPr>
          <p:cNvPr id="1011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8098" y="700857"/>
            <a:ext cx="8564563" cy="652463"/>
          </a:xfrm>
        </p:spPr>
        <p:txBody>
          <a:bodyPr/>
          <a:lstStyle/>
          <a:p>
            <a:pPr>
              <a:lnSpc>
                <a:spcPct val="95000"/>
              </a:lnSpc>
              <a:spcBef>
                <a:spcPct val="20000"/>
              </a:spcBef>
              <a:defRPr/>
            </a:pPr>
            <a:r>
              <a:rPr lang="pt-BR" b="0" dirty="0" smtClean="0">
                <a:effectLst/>
              </a:rPr>
              <a:t>Colocar os itens na vertical e as rubricas na horizontal!</a:t>
            </a:r>
          </a:p>
          <a:p>
            <a:pPr>
              <a:defRPr/>
            </a:pPr>
            <a:r>
              <a:rPr lang="pt-BR" b="0" dirty="0" smtClean="0">
                <a:effectLst/>
              </a:rPr>
              <a:t>Abrir </a:t>
            </a:r>
            <a:r>
              <a:rPr lang="pt-BR" dirty="0" smtClean="0">
                <a:effectLst/>
              </a:rPr>
              <a:t>05_01TeleVideo</a:t>
            </a:r>
            <a:r>
              <a:rPr lang="pt-BR" dirty="0" smtClean="0"/>
              <a:t> (</a:t>
            </a:r>
            <a:r>
              <a:rPr lang="pt-BR" dirty="0" smtClean="0">
                <a:solidFill>
                  <a:srgbClr val="006600"/>
                </a:solidFill>
              </a:rPr>
              <a:t>Esta em</a:t>
            </a:r>
            <a:r>
              <a:rPr lang="pt-BR" dirty="0" smtClean="0">
                <a:solidFill>
                  <a:srgbClr val="006600"/>
                </a:solidFill>
                <a:effectLst/>
              </a:rPr>
              <a:t>: www.fgv.br/cia/excel)</a:t>
            </a:r>
          </a:p>
          <a:p>
            <a:pPr marL="457200" indent="-457200">
              <a:lnSpc>
                <a:spcPct val="95000"/>
              </a:lnSpc>
              <a:spcBef>
                <a:spcPct val="20000"/>
              </a:spcBef>
              <a:defRPr/>
            </a:pPr>
            <a:endParaRPr lang="pt-BR" dirty="0" smtClean="0">
              <a:effectLst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-23582" y="6527742"/>
            <a:ext cx="548228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{54}</a:t>
            </a:r>
            <a:endParaRPr lang="pt-B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4967" y="1691869"/>
            <a:ext cx="8652681" cy="5229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04194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62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-139700"/>
            <a:ext cx="7658100" cy="933450"/>
          </a:xfrm>
        </p:spPr>
        <p:txBody>
          <a:bodyPr/>
          <a:lstStyle/>
          <a:p>
            <a:pPr>
              <a:defRPr/>
            </a:pPr>
            <a:r>
              <a:rPr lang="pt-BR" dirty="0" smtClean="0">
                <a:effectLst/>
              </a:rPr>
              <a:t>Valores e Zoom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-10107" y="6507793"/>
            <a:ext cx="844784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{54-56}</a:t>
            </a:r>
            <a:endParaRPr lang="pt-BR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" y="813018"/>
            <a:ext cx="9157648" cy="5599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6728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Recorte de Tel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886" y="4734040"/>
            <a:ext cx="2374934" cy="1708451"/>
          </a:xfrm>
          <a:prstGeom prst="rect">
            <a:avLst/>
          </a:prstGeom>
        </p:spPr>
      </p:pic>
      <p:pic>
        <p:nvPicPr>
          <p:cNvPr id="6" name="Imagem 5" descr="Recorte de Tela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80750" y="3874446"/>
            <a:ext cx="6549213" cy="2971270"/>
          </a:xfrm>
          <a:prstGeom prst="rect">
            <a:avLst/>
          </a:prstGeom>
        </p:spPr>
      </p:pic>
      <p:sp>
        <p:nvSpPr>
          <p:cNvPr id="976898" name="Rectangle 2"/>
          <p:cNvSpPr>
            <a:spLocks noGrp="1" noChangeArrowheads="1"/>
          </p:cNvSpPr>
          <p:nvPr>
            <p:ph type="title"/>
          </p:nvPr>
        </p:nvSpPr>
        <p:spPr>
          <a:xfrm>
            <a:off x="348343" y="-141515"/>
            <a:ext cx="8588827" cy="933450"/>
          </a:xfrm>
        </p:spPr>
        <p:txBody>
          <a:bodyPr/>
          <a:lstStyle/>
          <a:p>
            <a:pPr>
              <a:defRPr/>
            </a:pPr>
            <a:r>
              <a:rPr lang="pt-BR" sz="3200" dirty="0" smtClean="0">
                <a:effectLst/>
              </a:rPr>
              <a:t>Definindo nomes de conjuntos de células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11436" y="1006439"/>
            <a:ext cx="3295650" cy="996950"/>
          </a:xfrm>
        </p:spPr>
        <p:txBody>
          <a:bodyPr/>
          <a:lstStyle/>
          <a:p>
            <a:pPr marL="284163" indent="-284163">
              <a:spcBef>
                <a:spcPct val="20000"/>
              </a:spcBef>
              <a:buFont typeface="Wingdings" pitchFamily="2" charset="2"/>
              <a:buAutoNum type="arabicPeriod"/>
            </a:pPr>
            <a:r>
              <a:rPr lang="pt-BR" sz="2000" b="0" dirty="0" smtClean="0">
                <a:effectLst/>
              </a:rPr>
              <a:t>Pinte a área dos dados, inclusive os cabeçalhos: </a:t>
            </a:r>
            <a:r>
              <a:rPr lang="pt-BR" sz="2000" dirty="0" smtClean="0">
                <a:solidFill>
                  <a:srgbClr val="006600"/>
                </a:solidFill>
                <a:effectLst/>
              </a:rPr>
              <a:t>B1:H8</a:t>
            </a:r>
          </a:p>
          <a:p>
            <a:pPr marL="0" indent="0">
              <a:spcBef>
                <a:spcPct val="20000"/>
              </a:spcBef>
              <a:buNone/>
            </a:pPr>
            <a:endParaRPr lang="pt-BR" sz="1200" dirty="0" smtClean="0">
              <a:solidFill>
                <a:srgbClr val="006600"/>
              </a:solidFill>
              <a:effectLst/>
            </a:endParaRPr>
          </a:p>
        </p:txBody>
      </p:sp>
      <p:sp>
        <p:nvSpPr>
          <p:cNvPr id="8200" name="Rectangle 16"/>
          <p:cNvSpPr>
            <a:spLocks noChangeArrowheads="1"/>
          </p:cNvSpPr>
          <p:nvPr/>
        </p:nvSpPr>
        <p:spPr bwMode="auto">
          <a:xfrm>
            <a:off x="7734" y="2510505"/>
            <a:ext cx="9144001" cy="1065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284163" indent="-284163" algn="l">
              <a:spcBef>
                <a:spcPct val="30000"/>
              </a:spcBef>
              <a:buClr>
                <a:srgbClr val="339933"/>
              </a:buClr>
              <a:buSzPct val="100000"/>
              <a:buFont typeface="Wingdings" pitchFamily="2" charset="2"/>
              <a:buAutoNum type="arabicPeriod" startAt="2"/>
            </a:pPr>
            <a:r>
              <a:rPr lang="pt-BR" sz="2000" b="0" dirty="0" smtClean="0">
                <a:solidFill>
                  <a:srgbClr val="000099"/>
                </a:solidFill>
              </a:rPr>
              <a:t>Selecione: </a:t>
            </a:r>
            <a:r>
              <a:rPr lang="pt-BR" sz="2000" u="sng" dirty="0" smtClean="0">
                <a:solidFill>
                  <a:srgbClr val="006600"/>
                </a:solidFill>
              </a:rPr>
              <a:t>Fórmulas</a:t>
            </a:r>
            <a:r>
              <a:rPr lang="pt-BR" sz="2000" b="0" dirty="0" smtClean="0">
                <a:solidFill>
                  <a:srgbClr val="000099"/>
                </a:solidFill>
              </a:rPr>
              <a:t> opção </a:t>
            </a:r>
            <a:r>
              <a:rPr lang="pt-BR" sz="2000" u="sng" dirty="0" smtClean="0">
                <a:solidFill>
                  <a:srgbClr val="006600"/>
                </a:solidFill>
              </a:rPr>
              <a:t>Criar </a:t>
            </a:r>
            <a:r>
              <a:rPr lang="pt-BR" sz="2000" u="sng" dirty="0">
                <a:solidFill>
                  <a:srgbClr val="006600"/>
                </a:solidFill>
              </a:rPr>
              <a:t>a partir da seleção</a:t>
            </a:r>
            <a:r>
              <a:rPr lang="pt-BR" sz="2000" b="0" dirty="0">
                <a:solidFill>
                  <a:srgbClr val="000099"/>
                </a:solidFill>
              </a:rPr>
              <a:t> </a:t>
            </a:r>
            <a:r>
              <a:rPr lang="pt-BR" sz="2000" b="0" dirty="0" smtClean="0">
                <a:solidFill>
                  <a:srgbClr val="000099"/>
                </a:solidFill>
              </a:rPr>
              <a:t>da guia (grupo):</a:t>
            </a:r>
            <a:br>
              <a:rPr lang="pt-BR" sz="2000" b="0" dirty="0" smtClean="0">
                <a:solidFill>
                  <a:srgbClr val="000099"/>
                </a:solidFill>
              </a:rPr>
            </a:br>
            <a:r>
              <a:rPr lang="pt-BR" sz="2000" b="0" u="sng" dirty="0" smtClean="0">
                <a:solidFill>
                  <a:srgbClr val="000099"/>
                </a:solidFill>
              </a:rPr>
              <a:t>Nomes </a:t>
            </a:r>
            <a:r>
              <a:rPr lang="pt-BR" sz="2000" b="0" u="sng" dirty="0">
                <a:solidFill>
                  <a:srgbClr val="000099"/>
                </a:solidFill>
              </a:rPr>
              <a:t>Definidos</a:t>
            </a:r>
          </a:p>
        </p:txBody>
      </p:sp>
      <p:sp>
        <p:nvSpPr>
          <p:cNvPr id="8201" name="Rectangle 17"/>
          <p:cNvSpPr>
            <a:spLocks noChangeArrowheads="1"/>
          </p:cNvSpPr>
          <p:nvPr/>
        </p:nvSpPr>
        <p:spPr bwMode="auto">
          <a:xfrm>
            <a:off x="-1" y="3167855"/>
            <a:ext cx="9125609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284163" indent="-284163" algn="l">
              <a:lnSpc>
                <a:spcPct val="90000"/>
              </a:lnSpc>
              <a:spcBef>
                <a:spcPct val="20000"/>
              </a:spcBef>
              <a:buClr>
                <a:srgbClr val="339933"/>
              </a:buClr>
              <a:buSzPct val="100000"/>
              <a:buFont typeface="Wingdings" pitchFamily="2" charset="2"/>
              <a:buAutoNum type="arabicPeriod" startAt="3"/>
            </a:pPr>
            <a:r>
              <a:rPr lang="pt-BR" sz="2000" b="0" dirty="0" smtClean="0">
                <a:solidFill>
                  <a:srgbClr val="000099"/>
                </a:solidFill>
              </a:rPr>
              <a:t>Na </a:t>
            </a:r>
            <a:r>
              <a:rPr lang="pt-BR" sz="2000" b="0" dirty="0">
                <a:solidFill>
                  <a:srgbClr val="000099"/>
                </a:solidFill>
              </a:rPr>
              <a:t>caixa de diálogos clique no botão </a:t>
            </a:r>
            <a:r>
              <a:rPr lang="pt-BR" sz="2000" u="sng" dirty="0">
                <a:solidFill>
                  <a:srgbClr val="006600"/>
                </a:solidFill>
              </a:rPr>
              <a:t>OK</a:t>
            </a:r>
            <a:r>
              <a:rPr lang="pt-BR" sz="2000" b="0" dirty="0">
                <a:solidFill>
                  <a:srgbClr val="000099"/>
                </a:solidFill>
              </a:rPr>
              <a:t> (o Excel já "entende" que o nome de cada coluna </a:t>
            </a:r>
            <a:r>
              <a:rPr lang="pt-BR" sz="2000" b="0" dirty="0" smtClean="0">
                <a:solidFill>
                  <a:srgbClr val="000099"/>
                </a:solidFill>
              </a:rPr>
              <a:t>será</a:t>
            </a:r>
            <a:br>
              <a:rPr lang="pt-BR" sz="2000" b="0" dirty="0" smtClean="0">
                <a:solidFill>
                  <a:srgbClr val="000099"/>
                </a:solidFill>
              </a:rPr>
            </a:br>
            <a:r>
              <a:rPr lang="pt-BR" sz="2000" b="0" dirty="0" smtClean="0">
                <a:solidFill>
                  <a:srgbClr val="000099"/>
                </a:solidFill>
              </a:rPr>
              <a:t>o título da mesma, </a:t>
            </a:r>
            <a:br>
              <a:rPr lang="pt-BR" sz="2000" b="0" dirty="0" smtClean="0">
                <a:solidFill>
                  <a:srgbClr val="000099"/>
                </a:solidFill>
              </a:rPr>
            </a:br>
            <a:r>
              <a:rPr lang="pt-BR" sz="2000" b="0" dirty="0" smtClean="0">
                <a:solidFill>
                  <a:srgbClr val="000099"/>
                </a:solidFill>
              </a:rPr>
              <a:t>na linha 1: opção</a:t>
            </a:r>
            <a:br>
              <a:rPr lang="pt-BR" sz="2000" b="0" dirty="0" smtClean="0">
                <a:solidFill>
                  <a:srgbClr val="000099"/>
                </a:solidFill>
              </a:rPr>
            </a:br>
            <a:r>
              <a:rPr lang="pt-BR" sz="2000" b="0" dirty="0" smtClean="0">
                <a:solidFill>
                  <a:srgbClr val="000099"/>
                </a:solidFill>
              </a:rPr>
              <a:t>Linha superior)</a:t>
            </a:r>
            <a:endParaRPr lang="pt-BR" sz="2000" b="0" dirty="0">
              <a:solidFill>
                <a:srgbClr val="000099"/>
              </a:solidFill>
            </a:endParaRPr>
          </a:p>
        </p:txBody>
      </p:sp>
      <p:sp>
        <p:nvSpPr>
          <p:cNvPr id="976915" name="Oval 19"/>
          <p:cNvSpPr>
            <a:spLocks noChangeArrowheads="1"/>
          </p:cNvSpPr>
          <p:nvPr/>
        </p:nvSpPr>
        <p:spPr bwMode="auto">
          <a:xfrm>
            <a:off x="240057" y="5144320"/>
            <a:ext cx="1085296" cy="313532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Oval 19"/>
          <p:cNvSpPr>
            <a:spLocks noChangeArrowheads="1"/>
          </p:cNvSpPr>
          <p:nvPr/>
        </p:nvSpPr>
        <p:spPr bwMode="auto">
          <a:xfrm>
            <a:off x="5028844" y="3918844"/>
            <a:ext cx="518994" cy="395287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Oval 19"/>
          <p:cNvSpPr>
            <a:spLocks noChangeArrowheads="1"/>
          </p:cNvSpPr>
          <p:nvPr/>
        </p:nvSpPr>
        <p:spPr bwMode="auto">
          <a:xfrm>
            <a:off x="7432111" y="4498989"/>
            <a:ext cx="1227699" cy="235051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Imagem 3" descr="Recorte de Tela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0520" y="600359"/>
            <a:ext cx="5962597" cy="1941300"/>
          </a:xfrm>
          <a:prstGeom prst="rect">
            <a:avLst/>
          </a:prstGeom>
        </p:spPr>
      </p:pic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5026" y="6525134"/>
            <a:ext cx="844784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{56-57}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105819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76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76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76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" grpId="0"/>
      <p:bldP spid="8201" grpId="0"/>
      <p:bldP spid="976915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68741" y="4464627"/>
            <a:ext cx="1849135" cy="2432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Imagem 3" descr="Recorte de Tela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8279" y="3515363"/>
            <a:ext cx="1926033" cy="2563162"/>
          </a:xfrm>
          <a:prstGeom prst="rect">
            <a:avLst/>
          </a:prstGeom>
        </p:spPr>
      </p:pic>
      <p:pic>
        <p:nvPicPr>
          <p:cNvPr id="2" name="Imagem 1" descr="Recorte de Tela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55" y="1617147"/>
            <a:ext cx="5215603" cy="3944505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6823" y="563877"/>
            <a:ext cx="2464842" cy="2970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4002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-216667"/>
            <a:ext cx="7658100" cy="933450"/>
          </a:xfrm>
        </p:spPr>
        <p:txBody>
          <a:bodyPr/>
          <a:lstStyle/>
          <a:p>
            <a:pPr>
              <a:defRPr/>
            </a:pPr>
            <a:r>
              <a:rPr lang="pt-BR" sz="3200" dirty="0" smtClean="0">
                <a:effectLst/>
              </a:rPr>
              <a:t>Definir nome para uma única célula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2111" y="580509"/>
            <a:ext cx="5747617" cy="1036865"/>
          </a:xfrm>
        </p:spPr>
        <p:txBody>
          <a:bodyPr/>
          <a:lstStyle/>
          <a:p>
            <a:pPr marL="346075" indent="-346075">
              <a:lnSpc>
                <a:spcPct val="95000"/>
              </a:lnSpc>
              <a:spcBef>
                <a:spcPts val="300"/>
              </a:spcBef>
              <a:buFont typeface="Wingdings" pitchFamily="2" charset="2"/>
              <a:buAutoNum type="arabicPeriod"/>
            </a:pPr>
            <a:r>
              <a:rPr lang="pt-BR" sz="2000" b="0" dirty="0" smtClean="0">
                <a:effectLst/>
              </a:rPr>
              <a:t>clique sobre a célula a ser nomeada: </a:t>
            </a:r>
            <a:r>
              <a:rPr lang="pt-BR" sz="2000" dirty="0" smtClean="0">
                <a:solidFill>
                  <a:srgbClr val="006600"/>
                </a:solidFill>
                <a:effectLst/>
              </a:rPr>
              <a:t>B12</a:t>
            </a:r>
            <a:endParaRPr lang="pt-BR" sz="2000" b="0" dirty="0" smtClean="0">
              <a:effectLst/>
            </a:endParaRPr>
          </a:p>
          <a:p>
            <a:pPr marL="346075" indent="-346075">
              <a:lnSpc>
                <a:spcPct val="95000"/>
              </a:lnSpc>
              <a:spcBef>
                <a:spcPts val="300"/>
              </a:spcBef>
              <a:buFont typeface="Wingdings" pitchFamily="2" charset="2"/>
              <a:buAutoNum type="arabicPeriod"/>
            </a:pPr>
            <a:r>
              <a:rPr lang="pt-BR" sz="2000" b="0" dirty="0" smtClean="0">
                <a:effectLst/>
              </a:rPr>
              <a:t>Em </a:t>
            </a:r>
            <a:r>
              <a:rPr lang="pt-BR" sz="2000" dirty="0">
                <a:solidFill>
                  <a:srgbClr val="006600"/>
                </a:solidFill>
                <a:effectLst/>
              </a:rPr>
              <a:t>B12</a:t>
            </a:r>
            <a:r>
              <a:rPr lang="pt-BR" sz="2000" b="0" dirty="0" smtClean="0">
                <a:effectLst/>
              </a:rPr>
              <a:t> ative o comando</a:t>
            </a:r>
            <a:r>
              <a:rPr lang="pt-BR" sz="2000" b="0" dirty="0" smtClean="0"/>
              <a:t> </a:t>
            </a:r>
            <a:r>
              <a:rPr lang="pt-BR" sz="2000" u="sng" dirty="0" smtClean="0">
                <a:solidFill>
                  <a:srgbClr val="006600"/>
                </a:solidFill>
                <a:effectLst/>
              </a:rPr>
              <a:t>Fórmulas</a:t>
            </a:r>
            <a:r>
              <a:rPr lang="pt-BR" sz="2000" dirty="0" smtClean="0">
                <a:solidFill>
                  <a:srgbClr val="006600"/>
                </a:solidFill>
                <a:effectLst/>
              </a:rPr>
              <a:t>:</a:t>
            </a:r>
            <a:r>
              <a:rPr lang="pt-BR" sz="2000" dirty="0" smtClean="0">
                <a:effectLst/>
              </a:rPr>
              <a:t> </a:t>
            </a:r>
            <a:r>
              <a:rPr lang="pt-BR" sz="2000" u="sng" dirty="0" smtClean="0">
                <a:solidFill>
                  <a:srgbClr val="006600"/>
                </a:solidFill>
                <a:effectLst/>
              </a:rPr>
              <a:t>Definir Nomes</a:t>
            </a:r>
            <a:r>
              <a:rPr lang="pt-BR" sz="2000" dirty="0" smtClean="0">
                <a:effectLst/>
              </a:rPr>
              <a:t> </a:t>
            </a:r>
            <a:r>
              <a:rPr lang="pt-BR" sz="2000" b="0" dirty="0" smtClean="0">
                <a:effectLst/>
              </a:rPr>
              <a:t>na guia: </a:t>
            </a:r>
            <a:r>
              <a:rPr lang="pt-BR" sz="2000" b="0" u="sng" dirty="0" smtClean="0">
                <a:solidFill>
                  <a:schemeClr val="tx1"/>
                </a:solidFill>
                <a:effectLst/>
              </a:rPr>
              <a:t>Nomes Definidos</a:t>
            </a:r>
            <a:r>
              <a:rPr lang="pt-BR" sz="2000" b="0" dirty="0" smtClean="0">
                <a:solidFill>
                  <a:schemeClr val="tx1"/>
                </a:solidFill>
                <a:effectLst/>
              </a:rPr>
              <a:t>;</a:t>
            </a:r>
            <a:r>
              <a:rPr lang="pt-BR" sz="2000" b="0" dirty="0" smtClean="0">
                <a:effectLst/>
              </a:rPr>
              <a:t> aparece:</a:t>
            </a:r>
            <a:endParaRPr lang="pt-BR" sz="2000" dirty="0" smtClean="0">
              <a:solidFill>
                <a:srgbClr val="006600"/>
              </a:solidFill>
              <a:effectLst/>
            </a:endParaRP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 bwMode="auto">
          <a:xfrm>
            <a:off x="8254" y="5588465"/>
            <a:ext cx="5334455" cy="80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285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339933"/>
              </a:buClr>
              <a:buSzPct val="100000"/>
              <a:buFont typeface="Wingdings" pitchFamily="2" charset="2"/>
              <a:buChar char="ü"/>
              <a:defRPr sz="24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folHlink"/>
              </a:buClr>
              <a:buSzPct val="100000"/>
              <a:buFont typeface="Wingdings" pitchFamily="2" charset="2"/>
              <a:buChar char="ü"/>
              <a:defRPr sz="21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defRPr sz="2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3pPr>
            <a:lvl4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00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457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146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3718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29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24000" indent="-324000">
              <a:lnSpc>
                <a:spcPct val="100000"/>
              </a:lnSpc>
              <a:spcBef>
                <a:spcPts val="600"/>
              </a:spcBef>
              <a:buFont typeface="+mj-lt"/>
              <a:buAutoNum type="arabicPeriod" startAt="3"/>
            </a:pPr>
            <a:r>
              <a:rPr lang="pt-BR" sz="2000" dirty="0" smtClean="0">
                <a:solidFill>
                  <a:schemeClr val="tx1"/>
                </a:solidFill>
                <a:effectLst/>
              </a:rPr>
              <a:t>Novo Nome </a:t>
            </a:r>
            <a:r>
              <a:rPr lang="pt-BR" sz="2000" b="0" dirty="0" smtClean="0">
                <a:effectLst/>
              </a:rPr>
              <a:t>sugere </a:t>
            </a:r>
            <a:r>
              <a:rPr lang="pt-BR" sz="2000" dirty="0" smtClean="0">
                <a:solidFill>
                  <a:schemeClr val="tx1"/>
                </a:solidFill>
                <a:effectLst/>
              </a:rPr>
              <a:t>Margem,</a:t>
            </a:r>
            <a:r>
              <a:rPr lang="pt-BR" sz="2000" b="0" dirty="0" smtClean="0">
                <a:effectLst/>
              </a:rPr>
              <a:t> para $B$12</a:t>
            </a:r>
            <a:br>
              <a:rPr lang="pt-BR" sz="2000" b="0" dirty="0" smtClean="0">
                <a:effectLst/>
              </a:rPr>
            </a:br>
            <a:r>
              <a:rPr lang="pt-BR" sz="2000" b="0" dirty="0" smtClean="0">
                <a:effectLst/>
              </a:rPr>
              <a:t>da pasta Plan1, para terminar clicar no </a:t>
            </a:r>
            <a:r>
              <a:rPr lang="pt-BR" sz="2000" u="sng" dirty="0" smtClean="0">
                <a:solidFill>
                  <a:srgbClr val="006600"/>
                </a:solidFill>
                <a:effectLst/>
              </a:rPr>
              <a:t>OK</a:t>
            </a:r>
            <a:endParaRPr lang="pt-BR" sz="2000" dirty="0" smtClean="0">
              <a:solidFill>
                <a:srgbClr val="006600"/>
              </a:solidFill>
              <a:effectLst/>
            </a:endParaRP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2203585" y="6389435"/>
            <a:ext cx="4928745" cy="402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285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339933"/>
              </a:buClr>
              <a:buSzPct val="100000"/>
              <a:buFont typeface="Wingdings" pitchFamily="2" charset="2"/>
              <a:buChar char="ü"/>
              <a:defRPr sz="24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folHlink"/>
              </a:buClr>
              <a:buSzPct val="100000"/>
              <a:buFont typeface="Wingdings" pitchFamily="2" charset="2"/>
              <a:buChar char="ü"/>
              <a:defRPr sz="21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defRPr sz="2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3pPr>
            <a:lvl4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00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457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146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3718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29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55600" indent="-355600">
              <a:lnSpc>
                <a:spcPct val="100000"/>
              </a:lnSpc>
              <a:spcBef>
                <a:spcPts val="600"/>
              </a:spcBef>
              <a:buFont typeface="+mj-lt"/>
              <a:buAutoNum type="arabicPeriod" startAt="4"/>
            </a:pPr>
            <a:r>
              <a:rPr lang="pt-BR" sz="2000" b="0" dirty="0" smtClean="0">
                <a:effectLst/>
              </a:rPr>
              <a:t>Para ver a lista de nomes clicar em </a:t>
            </a:r>
            <a:r>
              <a:rPr lang="pt-BR" sz="2000" b="0" dirty="0" smtClean="0">
                <a:effectLst/>
                <a:sym typeface="Wingdings 3"/>
              </a:rPr>
              <a:t></a:t>
            </a:r>
            <a:endParaRPr lang="pt-BR" sz="2000" dirty="0" smtClean="0">
              <a:solidFill>
                <a:srgbClr val="006600"/>
              </a:solidFill>
              <a:effectLst/>
            </a:endParaRPr>
          </a:p>
        </p:txBody>
      </p:sp>
      <p:sp>
        <p:nvSpPr>
          <p:cNvPr id="1024015" name="Oval 15"/>
          <p:cNvSpPr>
            <a:spLocks noChangeArrowheads="1"/>
          </p:cNvSpPr>
          <p:nvPr/>
        </p:nvSpPr>
        <p:spPr bwMode="auto">
          <a:xfrm>
            <a:off x="6685676" y="560419"/>
            <a:ext cx="1313407" cy="322262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4014" name="Oval 14"/>
          <p:cNvSpPr>
            <a:spLocks noChangeArrowheads="1"/>
          </p:cNvSpPr>
          <p:nvPr/>
        </p:nvSpPr>
        <p:spPr bwMode="auto">
          <a:xfrm>
            <a:off x="3618960" y="4948898"/>
            <a:ext cx="395288" cy="318695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Oval 15"/>
          <p:cNvSpPr>
            <a:spLocks noChangeArrowheads="1"/>
          </p:cNvSpPr>
          <p:nvPr/>
        </p:nvSpPr>
        <p:spPr bwMode="auto">
          <a:xfrm>
            <a:off x="2871062" y="3589400"/>
            <a:ext cx="681038" cy="322262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Oval 14"/>
          <p:cNvSpPr>
            <a:spLocks noChangeArrowheads="1"/>
          </p:cNvSpPr>
          <p:nvPr/>
        </p:nvSpPr>
        <p:spPr bwMode="auto">
          <a:xfrm>
            <a:off x="8698066" y="4403666"/>
            <a:ext cx="395288" cy="407262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Oval 14"/>
          <p:cNvSpPr>
            <a:spLocks noChangeArrowheads="1"/>
          </p:cNvSpPr>
          <p:nvPr/>
        </p:nvSpPr>
        <p:spPr bwMode="auto">
          <a:xfrm>
            <a:off x="6203051" y="3406141"/>
            <a:ext cx="395288" cy="407262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-7773" y="6529466"/>
            <a:ext cx="844784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/>
              <a:t>{</a:t>
            </a:r>
            <a:r>
              <a:rPr lang="pt-BR" dirty="0" smtClean="0"/>
              <a:t>58-59}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137371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40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40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4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4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40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40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24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75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75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6" grpId="0"/>
      <p:bldP spid="1024015" grpId="0" animBg="1"/>
      <p:bldP spid="1024014" grpId="0" animBg="1"/>
      <p:bldP spid="23" grpId="0" animBg="1"/>
      <p:bldP spid="22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95186" y="576810"/>
            <a:ext cx="2347913" cy="319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0926" y="3767685"/>
            <a:ext cx="2231611" cy="307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Imagem 3" descr="Recorte de Tela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5373" y="1435808"/>
            <a:ext cx="5539767" cy="4250086"/>
          </a:xfrm>
          <a:prstGeom prst="rect">
            <a:avLst/>
          </a:prstGeom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588" y="562386"/>
            <a:ext cx="763588" cy="319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15821" name="Oval 13"/>
          <p:cNvSpPr>
            <a:spLocks noChangeArrowheads="1"/>
          </p:cNvSpPr>
          <p:nvPr/>
        </p:nvSpPr>
        <p:spPr bwMode="auto">
          <a:xfrm>
            <a:off x="19587" y="533671"/>
            <a:ext cx="763588" cy="346075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15822" name="Oval 14"/>
          <p:cNvSpPr>
            <a:spLocks noChangeArrowheads="1"/>
          </p:cNvSpPr>
          <p:nvPr/>
        </p:nvSpPr>
        <p:spPr bwMode="auto">
          <a:xfrm>
            <a:off x="1083107" y="684936"/>
            <a:ext cx="894557" cy="916581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15827" name="Rectangle 19"/>
          <p:cNvSpPr>
            <a:spLocks noGrp="1" noChangeArrowheads="1"/>
          </p:cNvSpPr>
          <p:nvPr>
            <p:ph type="title"/>
          </p:nvPr>
        </p:nvSpPr>
        <p:spPr>
          <a:xfrm>
            <a:off x="527050" y="-241300"/>
            <a:ext cx="8240713" cy="933450"/>
          </a:xfrm>
        </p:spPr>
        <p:txBody>
          <a:bodyPr/>
          <a:lstStyle/>
          <a:p>
            <a:pPr>
              <a:defRPr/>
            </a:pPr>
            <a:r>
              <a:rPr lang="pt-BR" sz="3200" dirty="0" smtClean="0">
                <a:effectLst/>
              </a:rPr>
              <a:t>Ver definições de nomes de células</a:t>
            </a:r>
          </a:p>
        </p:txBody>
      </p:sp>
      <p:sp>
        <p:nvSpPr>
          <p:cNvPr id="1015826" name="Oval 18"/>
          <p:cNvSpPr>
            <a:spLocks noChangeArrowheads="1"/>
          </p:cNvSpPr>
          <p:nvPr/>
        </p:nvSpPr>
        <p:spPr bwMode="auto">
          <a:xfrm>
            <a:off x="577691" y="4232948"/>
            <a:ext cx="1642994" cy="346075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15828" name="AutoShape 20"/>
          <p:cNvSpPr>
            <a:spLocks noChangeArrowheads="1"/>
          </p:cNvSpPr>
          <p:nvPr/>
        </p:nvSpPr>
        <p:spPr bwMode="auto">
          <a:xfrm>
            <a:off x="2612703" y="5990267"/>
            <a:ext cx="2280444" cy="820377"/>
          </a:xfrm>
          <a:prstGeom prst="wedgeRoundRectCallout">
            <a:avLst>
              <a:gd name="adj1" fmla="val -68547"/>
              <a:gd name="adj2" fmla="val -237566"/>
              <a:gd name="adj3" fmla="val 16667"/>
            </a:avLst>
          </a:prstGeom>
          <a:solidFill>
            <a:srgbClr val="FFFF99"/>
          </a:solidFill>
          <a:ln w="12700">
            <a:solidFill>
              <a:srgbClr val="0000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/>
          <a:p>
            <a:pPr>
              <a:defRPr/>
            </a:pPr>
            <a:r>
              <a:rPr lang="pt-BR" sz="1800" u="sng" dirty="0" smtClean="0">
                <a:solidFill>
                  <a:srgbClr val="006600"/>
                </a:solidFill>
              </a:rPr>
              <a:t>Usar em Fórmulas </a:t>
            </a:r>
            <a:r>
              <a:rPr lang="pt-BR" sz="1800" dirty="0" smtClean="0">
                <a:solidFill>
                  <a:srgbClr val="000099"/>
                </a:solidFill>
              </a:rPr>
              <a:t>os nomes criados</a:t>
            </a:r>
            <a:endParaRPr lang="pt-BR" sz="1800" u="sng" dirty="0">
              <a:solidFill>
                <a:srgbClr val="000099"/>
              </a:solidFill>
            </a:endParaRPr>
          </a:p>
        </p:txBody>
      </p:sp>
      <p:sp>
        <p:nvSpPr>
          <p:cNvPr id="1015824" name="Oval 16"/>
          <p:cNvSpPr>
            <a:spLocks noChangeArrowheads="1"/>
          </p:cNvSpPr>
          <p:nvPr/>
        </p:nvSpPr>
        <p:spPr bwMode="auto">
          <a:xfrm>
            <a:off x="3432286" y="1399043"/>
            <a:ext cx="1479346" cy="364442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AutoShape 20"/>
          <p:cNvSpPr>
            <a:spLocks noChangeArrowheads="1"/>
          </p:cNvSpPr>
          <p:nvPr/>
        </p:nvSpPr>
        <p:spPr bwMode="auto">
          <a:xfrm>
            <a:off x="5757149" y="540614"/>
            <a:ext cx="2994025" cy="753268"/>
          </a:xfrm>
          <a:prstGeom prst="wedgeRoundRectCallout">
            <a:avLst>
              <a:gd name="adj1" fmla="val -95087"/>
              <a:gd name="adj2" fmla="val 64534"/>
              <a:gd name="adj3" fmla="val 16667"/>
            </a:avLst>
          </a:prstGeom>
          <a:solidFill>
            <a:srgbClr val="FFFF99"/>
          </a:solidFill>
          <a:ln w="12700">
            <a:solidFill>
              <a:srgbClr val="0000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/>
          <a:p>
            <a:pPr>
              <a:defRPr/>
            </a:pPr>
            <a:r>
              <a:rPr lang="pt-BR" sz="1800" u="sng" dirty="0" smtClean="0">
                <a:solidFill>
                  <a:srgbClr val="006600"/>
                </a:solidFill>
              </a:rPr>
              <a:t>Gerenciador de Nomes </a:t>
            </a:r>
            <a:r>
              <a:rPr lang="pt-BR" sz="1800" dirty="0" smtClean="0">
                <a:solidFill>
                  <a:srgbClr val="000099"/>
                </a:solidFill>
              </a:rPr>
              <a:t>de células</a:t>
            </a:r>
            <a:endParaRPr lang="pt-BR" sz="1800" u="sng" dirty="0">
              <a:solidFill>
                <a:srgbClr val="000099"/>
              </a:solidFill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-10926" y="6522011"/>
            <a:ext cx="548228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/>
              <a:t>{</a:t>
            </a:r>
            <a:r>
              <a:rPr lang="pt-BR" dirty="0" smtClean="0"/>
              <a:t>59}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238124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15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15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15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15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015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015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15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15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5821" grpId="0" animBg="1"/>
      <p:bldP spid="1015822" grpId="0" animBg="1"/>
      <p:bldP spid="1015826" grpId="0" animBg="1"/>
      <p:bldP spid="1015828" grpId="0" animBg="1"/>
      <p:bldP spid="1015824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07181" y="4995069"/>
            <a:ext cx="3014475" cy="1854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58"/>
          <a:stretch/>
        </p:blipFill>
        <p:spPr bwMode="auto">
          <a:xfrm>
            <a:off x="2852382" y="4841318"/>
            <a:ext cx="3256447" cy="2012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1722" y="2681587"/>
            <a:ext cx="3093096" cy="2072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62141" y="625073"/>
            <a:ext cx="2982976" cy="1991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44367" y="655289"/>
            <a:ext cx="2508220" cy="1568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78946" name="Rectangle 2"/>
          <p:cNvSpPr>
            <a:spLocks noGrp="1" noChangeArrowheads="1"/>
          </p:cNvSpPr>
          <p:nvPr>
            <p:ph type="title"/>
          </p:nvPr>
        </p:nvSpPr>
        <p:spPr>
          <a:xfrm>
            <a:off x="761585" y="-170961"/>
            <a:ext cx="7658100" cy="933450"/>
          </a:xfrm>
        </p:spPr>
        <p:txBody>
          <a:bodyPr/>
          <a:lstStyle/>
          <a:p>
            <a:pPr>
              <a:defRPr/>
            </a:pPr>
            <a:r>
              <a:rPr lang="pt-BR" sz="3200" dirty="0" smtClean="0">
                <a:effectLst/>
              </a:rPr>
              <a:t>Fórmulas com nomes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031" y="538236"/>
            <a:ext cx="3446102" cy="1442964"/>
          </a:xfrm>
        </p:spPr>
        <p:txBody>
          <a:bodyPr/>
          <a:lstStyle/>
          <a:p>
            <a:pPr marL="274638" indent="-274638">
              <a:spcBef>
                <a:spcPts val="600"/>
              </a:spcBef>
              <a:buFont typeface="Wingdings" pitchFamily="2" charset="2"/>
              <a:buAutoNum type="arabicPeriod"/>
            </a:pPr>
            <a:r>
              <a:rPr lang="pt-BR" sz="2000" b="0" dirty="0" smtClean="0">
                <a:effectLst/>
              </a:rPr>
              <a:t>para calcular o CMV em </a:t>
            </a:r>
            <a:r>
              <a:rPr lang="pt-BR" sz="2000" b="0" dirty="0" smtClean="0">
                <a:solidFill>
                  <a:srgbClr val="006600"/>
                </a:solidFill>
                <a:effectLst/>
              </a:rPr>
              <a:t>D2</a:t>
            </a:r>
            <a:r>
              <a:rPr lang="pt-BR" sz="2000" b="0" dirty="0" smtClean="0">
                <a:effectLst/>
              </a:rPr>
              <a:t> a fórmula seria =B2*C2, mas ao invés de digitar a fórmula, podemos “digitar” nomes:</a:t>
            </a:r>
          </a:p>
        </p:txBody>
      </p:sp>
      <p:sp>
        <p:nvSpPr>
          <p:cNvPr id="11271" name="Rectangle 16"/>
          <p:cNvSpPr>
            <a:spLocks noChangeArrowheads="1"/>
          </p:cNvSpPr>
          <p:nvPr/>
        </p:nvSpPr>
        <p:spPr bwMode="auto">
          <a:xfrm>
            <a:off x="415925" y="3643313"/>
            <a:ext cx="3721100" cy="2703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346075" indent="-346075" algn="l">
              <a:lnSpc>
                <a:spcPct val="90000"/>
              </a:lnSpc>
              <a:spcBef>
                <a:spcPct val="20000"/>
              </a:spcBef>
              <a:buClr>
                <a:srgbClr val="339933"/>
              </a:buClr>
              <a:buSzPct val="100000"/>
              <a:buFont typeface="Wingdings" pitchFamily="2" charset="2"/>
              <a:buAutoNum type="arabicPeriod" startAt="2"/>
            </a:pPr>
            <a:endParaRPr lang="pt-BR" sz="2000" b="0" dirty="0">
              <a:solidFill>
                <a:srgbClr val="000099"/>
              </a:solidFill>
            </a:endParaRPr>
          </a:p>
        </p:txBody>
      </p:sp>
      <p:sp>
        <p:nvSpPr>
          <p:cNvPr id="978966" name="Oval 22"/>
          <p:cNvSpPr>
            <a:spLocks noChangeArrowheads="1"/>
          </p:cNvSpPr>
          <p:nvPr/>
        </p:nvSpPr>
        <p:spPr bwMode="auto">
          <a:xfrm>
            <a:off x="5158854" y="5433867"/>
            <a:ext cx="777332" cy="300607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-1724" y="3766890"/>
            <a:ext cx="6079743" cy="2690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285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339933"/>
              </a:buClr>
              <a:buSzPct val="100000"/>
              <a:buFont typeface="Wingdings" pitchFamily="2" charset="2"/>
              <a:buChar char="ü"/>
              <a:defRPr sz="24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folHlink"/>
              </a:buClr>
              <a:buSzPct val="100000"/>
              <a:buFont typeface="Wingdings" pitchFamily="2" charset="2"/>
              <a:buChar char="ü"/>
              <a:defRPr sz="21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defRPr sz="2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3pPr>
            <a:lvl4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00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457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146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3718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29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274638" indent="-274638">
              <a:lnSpc>
                <a:spcPct val="95000"/>
              </a:lnSpc>
              <a:spcBef>
                <a:spcPts val="0"/>
              </a:spcBef>
              <a:buFont typeface="+mj-lt"/>
              <a:buAutoNum type="arabicPeriod" startAt="3"/>
            </a:pPr>
            <a:r>
              <a:rPr lang="pt-BR" sz="2000" b="0" dirty="0">
                <a:effectLst/>
              </a:rPr>
              <a:t>a</a:t>
            </a:r>
            <a:r>
              <a:rPr lang="pt-BR" sz="2000" b="0" dirty="0" smtClean="0">
                <a:effectLst/>
              </a:rPr>
              <a:t>pague e vamos fazer de outra maneira: </a:t>
            </a:r>
            <a:br>
              <a:rPr lang="pt-BR" sz="2000" b="0" dirty="0" smtClean="0">
                <a:effectLst/>
              </a:rPr>
            </a:br>
            <a:r>
              <a:rPr lang="pt-BR" sz="2000" b="0" dirty="0" smtClean="0">
                <a:effectLst/>
              </a:rPr>
              <a:t>escrever a fórmula com a lista de nomes: </a:t>
            </a:r>
            <a:br>
              <a:rPr lang="pt-BR" sz="2000" b="0" dirty="0" smtClean="0">
                <a:effectLst/>
              </a:rPr>
            </a:br>
            <a:r>
              <a:rPr lang="pt-BR" sz="2000" b="0" dirty="0" smtClean="0">
                <a:effectLst/>
              </a:rPr>
              <a:t>comece com = e clique em </a:t>
            </a:r>
            <a:r>
              <a:rPr lang="pt-BR" sz="2000" u="sng" dirty="0" smtClean="0">
                <a:solidFill>
                  <a:srgbClr val="006600"/>
                </a:solidFill>
                <a:effectLst/>
              </a:rPr>
              <a:t>Usar </a:t>
            </a:r>
            <a:r>
              <a:rPr lang="pt-BR" sz="2000" u="sng" dirty="0">
                <a:solidFill>
                  <a:srgbClr val="006600"/>
                </a:solidFill>
                <a:effectLst/>
              </a:rPr>
              <a:t>em Fórmula</a:t>
            </a:r>
            <a:r>
              <a:rPr lang="pt-BR" sz="2000" b="0" dirty="0">
                <a:effectLst/>
              </a:rPr>
              <a:t>: </a:t>
            </a:r>
            <a:r>
              <a:rPr lang="pt-BR" sz="2000" b="0" dirty="0" smtClean="0">
                <a:effectLst/>
              </a:rPr>
              <a:t/>
            </a:r>
            <a:br>
              <a:rPr lang="pt-BR" sz="2000" b="0" dirty="0" smtClean="0">
                <a:effectLst/>
              </a:rPr>
            </a:br>
            <a:r>
              <a:rPr lang="pt-BR" sz="2000" b="0" dirty="0" smtClean="0">
                <a:effectLst/>
              </a:rPr>
              <a:t>acione da lista:</a:t>
            </a:r>
            <a:br>
              <a:rPr lang="pt-BR" sz="2000" b="0" dirty="0" smtClean="0">
                <a:effectLst/>
              </a:rPr>
            </a:br>
            <a:r>
              <a:rPr lang="pt-BR" sz="2000" dirty="0" smtClean="0">
                <a:solidFill>
                  <a:schemeClr val="tx1"/>
                </a:solidFill>
                <a:effectLst/>
              </a:rPr>
              <a:t>Custo_unit </a:t>
            </a:r>
            <a:r>
              <a:rPr lang="pt-BR" sz="2000" b="0" dirty="0">
                <a:effectLst/>
              </a:rPr>
              <a:t>e digite </a:t>
            </a:r>
            <a:r>
              <a:rPr lang="pt-BR" sz="2000" dirty="0" smtClean="0">
                <a:solidFill>
                  <a:schemeClr val="tx1"/>
                </a:solidFill>
                <a:effectLst/>
              </a:rPr>
              <a:t>*</a:t>
            </a:r>
            <a:br>
              <a:rPr lang="pt-BR" sz="2000" dirty="0" smtClean="0">
                <a:solidFill>
                  <a:schemeClr val="tx1"/>
                </a:solidFill>
                <a:effectLst/>
              </a:rPr>
            </a:br>
            <a:r>
              <a:rPr lang="pt-BR" sz="2000" b="0" dirty="0" smtClean="0">
                <a:effectLst/>
              </a:rPr>
              <a:t>clique novamente em</a:t>
            </a:r>
            <a:r>
              <a:rPr lang="pt-BR" sz="2000" b="0" dirty="0">
                <a:effectLst/>
              </a:rPr>
              <a:t/>
            </a:r>
            <a:br>
              <a:rPr lang="pt-BR" sz="2000" b="0" dirty="0">
                <a:effectLst/>
              </a:rPr>
            </a:br>
            <a:r>
              <a:rPr lang="pt-BR" sz="2000" u="sng" dirty="0" smtClean="0">
                <a:solidFill>
                  <a:srgbClr val="006600"/>
                </a:solidFill>
                <a:effectLst/>
              </a:rPr>
              <a:t>Usar </a:t>
            </a:r>
            <a:r>
              <a:rPr lang="pt-BR" sz="2000" u="sng" dirty="0">
                <a:solidFill>
                  <a:srgbClr val="006600"/>
                </a:solidFill>
                <a:effectLst/>
              </a:rPr>
              <a:t>em Fórmula</a:t>
            </a:r>
            <a:r>
              <a:rPr lang="pt-BR" sz="2000" b="0" dirty="0" smtClean="0">
                <a:effectLst/>
              </a:rPr>
              <a:t>: </a:t>
            </a:r>
            <a:br>
              <a:rPr lang="pt-BR" sz="2000" b="0" dirty="0" smtClean="0">
                <a:effectLst/>
              </a:rPr>
            </a:br>
            <a:r>
              <a:rPr lang="pt-BR" sz="2000" b="0" dirty="0" smtClean="0">
                <a:effectLst/>
              </a:rPr>
              <a:t>selecione </a:t>
            </a:r>
            <a:r>
              <a:rPr lang="pt-BR" sz="2000" dirty="0" smtClean="0">
                <a:solidFill>
                  <a:schemeClr val="tx1"/>
                </a:solidFill>
                <a:effectLst/>
              </a:rPr>
              <a:t>Volume </a:t>
            </a:r>
            <a:r>
              <a:rPr lang="pt-BR" sz="2000" b="0" dirty="0" smtClean="0">
                <a:effectLst/>
              </a:rPr>
              <a:t>e</a:t>
            </a:r>
            <a:r>
              <a:rPr lang="pt-BR" sz="2000" dirty="0" smtClean="0">
                <a:solidFill>
                  <a:schemeClr val="tx1"/>
                </a:solidFill>
                <a:effectLst/>
              </a:rPr>
              <a:t/>
            </a:r>
            <a:br>
              <a:rPr lang="pt-BR" sz="2000" dirty="0" smtClean="0">
                <a:solidFill>
                  <a:schemeClr val="tx1"/>
                </a:solidFill>
                <a:effectLst/>
              </a:rPr>
            </a:br>
            <a:r>
              <a:rPr lang="pt-BR" sz="2000" dirty="0" smtClean="0">
                <a:solidFill>
                  <a:schemeClr val="tx1"/>
                </a:solidFill>
                <a:effectLst/>
              </a:rPr>
              <a:t>Enter</a:t>
            </a: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6240" y="1962818"/>
            <a:ext cx="6062860" cy="1879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285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339933"/>
              </a:buClr>
              <a:buSzPct val="100000"/>
              <a:buFont typeface="Wingdings" pitchFamily="2" charset="2"/>
              <a:buChar char="ü"/>
              <a:defRPr sz="24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folHlink"/>
              </a:buClr>
              <a:buSzPct val="100000"/>
              <a:buFont typeface="Wingdings" pitchFamily="2" charset="2"/>
              <a:buChar char="ü"/>
              <a:defRPr sz="21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defRPr sz="2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3pPr>
            <a:lvl4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00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457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146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3718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29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274638" indent="-274638">
              <a:spcBef>
                <a:spcPts val="0"/>
              </a:spcBef>
              <a:buFont typeface="+mj-lt"/>
              <a:buAutoNum type="arabicPeriod" startAt="2"/>
            </a:pPr>
            <a:r>
              <a:rPr lang="pt-BR" sz="2000" dirty="0" smtClean="0">
                <a:solidFill>
                  <a:srgbClr val="006600"/>
                </a:solidFill>
                <a:effectLst/>
              </a:rPr>
              <a:t>D2</a:t>
            </a:r>
            <a:r>
              <a:rPr lang="pt-BR" sz="2000" b="0" dirty="0" smtClean="0">
                <a:effectLst/>
              </a:rPr>
              <a:t>=</a:t>
            </a:r>
            <a:r>
              <a:rPr lang="pt-BR" sz="2000" dirty="0" smtClean="0">
                <a:solidFill>
                  <a:srgbClr val="006600"/>
                </a:solidFill>
                <a:effectLst/>
              </a:rPr>
              <a:t>custo_unit*volume</a:t>
            </a:r>
            <a:br>
              <a:rPr lang="pt-BR" sz="2000" dirty="0" smtClean="0">
                <a:solidFill>
                  <a:srgbClr val="006600"/>
                </a:solidFill>
                <a:effectLst/>
              </a:rPr>
            </a:br>
            <a:r>
              <a:rPr lang="pt-BR" sz="2000" b="0" dirty="0" smtClean="0">
                <a:effectLst/>
              </a:rPr>
              <a:t>Note que ao digitar </a:t>
            </a:r>
            <a:r>
              <a:rPr lang="pt-BR" sz="2000" dirty="0" smtClean="0">
                <a:solidFill>
                  <a:schemeClr val="tx1"/>
                </a:solidFill>
                <a:effectLst/>
              </a:rPr>
              <a:t>=cus </a:t>
            </a:r>
            <a:r>
              <a:rPr lang="pt-BR" sz="2000" b="0" dirty="0" smtClean="0">
                <a:effectLst/>
              </a:rPr>
              <a:t>aparece uma caixa sugerindo </a:t>
            </a:r>
            <a:r>
              <a:rPr lang="pt-BR" sz="2000" dirty="0" smtClean="0">
                <a:effectLst/>
              </a:rPr>
              <a:t>custo_unit</a:t>
            </a:r>
            <a:r>
              <a:rPr lang="pt-BR" sz="2000" b="0" dirty="0" smtClean="0">
                <a:effectLst/>
              </a:rPr>
              <a:t>, (basta clicar no envelope amarelo para aceitar a sugestão), após digitar </a:t>
            </a:r>
            <a:r>
              <a:rPr lang="pt-BR" sz="2000" dirty="0" smtClean="0">
                <a:solidFill>
                  <a:schemeClr val="tx1"/>
                </a:solidFill>
                <a:effectLst/>
              </a:rPr>
              <a:t>*vo </a:t>
            </a:r>
            <a:r>
              <a:rPr lang="pt-BR" sz="2000" b="0" dirty="0" smtClean="0">
                <a:effectLst/>
              </a:rPr>
              <a:t>é sugerido </a:t>
            </a:r>
            <a:r>
              <a:rPr lang="pt-BR" sz="2000" dirty="0" smtClean="0">
                <a:effectLst/>
              </a:rPr>
              <a:t>Volume</a:t>
            </a:r>
            <a:r>
              <a:rPr lang="pt-BR" sz="2000" b="0" dirty="0" smtClean="0">
                <a:effectLst/>
              </a:rPr>
              <a:t>, clique no envelope amarelo e temos a fórmula com nomes</a:t>
            </a:r>
          </a:p>
        </p:txBody>
      </p:sp>
      <p:sp>
        <p:nvSpPr>
          <p:cNvPr id="17" name="Oval 22"/>
          <p:cNvSpPr>
            <a:spLocks noChangeArrowheads="1"/>
          </p:cNvSpPr>
          <p:nvPr/>
        </p:nvSpPr>
        <p:spPr bwMode="auto">
          <a:xfrm>
            <a:off x="4817660" y="1093546"/>
            <a:ext cx="1118525" cy="762550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Oval 22"/>
          <p:cNvSpPr>
            <a:spLocks noChangeArrowheads="1"/>
          </p:cNvSpPr>
          <p:nvPr/>
        </p:nvSpPr>
        <p:spPr bwMode="auto">
          <a:xfrm>
            <a:off x="8288453" y="1472084"/>
            <a:ext cx="416354" cy="254389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Oval 22"/>
          <p:cNvSpPr>
            <a:spLocks noChangeArrowheads="1"/>
          </p:cNvSpPr>
          <p:nvPr/>
        </p:nvSpPr>
        <p:spPr bwMode="auto">
          <a:xfrm>
            <a:off x="8233861" y="6430039"/>
            <a:ext cx="872732" cy="307745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>
              <a:defRPr/>
            </a:pPr>
            <a:endParaRPr lang="pt-B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-311" y="6522560"/>
            <a:ext cx="548228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/>
              <a:t>{</a:t>
            </a:r>
            <a:r>
              <a:rPr lang="pt-BR" dirty="0" smtClean="0"/>
              <a:t>59}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00097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6" presetClass="entr" presetSubtype="2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750"/>
                                        <p:tgtEl>
                                          <p:spTgt spid="978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8966" grpId="0" animBg="1"/>
      <p:bldP spid="15" grpId="0"/>
      <p:bldP spid="16" grpId="0"/>
      <p:bldP spid="17" grpId="0" animBg="1"/>
      <p:bldP spid="14" grpId="0" animBg="1"/>
      <p:bldP spid="21" grpId="0" animBg="1"/>
    </p:bldLst>
  </p:timing>
</p:sld>
</file>

<file path=ppt/theme/theme1.xml><?xml version="1.0" encoding="utf-8"?>
<a:theme xmlns:a="http://schemas.openxmlformats.org/drawingml/2006/main" name="Ppt">
  <a:themeElements>
    <a:clrScheme name="Ppt 7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3399FF"/>
      </a:accent1>
      <a:accent2>
        <a:srgbClr val="99FFCC"/>
      </a:accent2>
      <a:accent3>
        <a:srgbClr val="FFFFFF"/>
      </a:accent3>
      <a:accent4>
        <a:srgbClr val="000000"/>
      </a:accent4>
      <a:accent5>
        <a:srgbClr val="ADCAFF"/>
      </a:accent5>
      <a:accent6>
        <a:srgbClr val="8AE7B9"/>
      </a:accent6>
      <a:hlink>
        <a:srgbClr val="CC00CC"/>
      </a:hlink>
      <a:folHlink>
        <a:srgbClr val="B2B2B2"/>
      </a:folHlink>
    </a:clrScheme>
    <a:fontScheme name="Pp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700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t-BR" sz="3200" b="1" i="0" u="none" strike="noStrike" cap="none" normalizeH="0" baseline="0" smtClean="0">
            <a:ln>
              <a:noFill/>
            </a:ln>
            <a:solidFill>
              <a:srgbClr val="CC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700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t-BR" sz="3200" b="1" i="0" u="none" strike="noStrike" cap="none" normalizeH="0" baseline="0" smtClean="0">
            <a:ln>
              <a:noFill/>
            </a:ln>
            <a:solidFill>
              <a:srgbClr val="CC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Pp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3902191719</TotalTime>
  <Pages>30</Pages>
  <Words>1343</Words>
  <Application>Microsoft Office PowerPoint</Application>
  <PresentationFormat>Papel Carta (216 x 279 mm)</PresentationFormat>
  <Paragraphs>190</Paragraphs>
  <Slides>35</Slides>
  <Notes>35</Notes>
  <HiddenSlides>0</HiddenSlides>
  <MMClips>0</MMClips>
  <ScaleCrop>false</ScaleCrop>
  <HeadingPairs>
    <vt:vector size="8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Servidores OLE inseridos</vt:lpstr>
      </vt:variant>
      <vt:variant>
        <vt:i4>1</vt:i4>
      </vt:variant>
      <vt:variant>
        <vt:lpstr>Títulos de slides</vt:lpstr>
      </vt:variant>
      <vt:variant>
        <vt:i4>35</vt:i4>
      </vt:variant>
    </vt:vector>
  </HeadingPairs>
  <TitlesOfParts>
    <vt:vector size="41" baseType="lpstr">
      <vt:lpstr>Arial</vt:lpstr>
      <vt:lpstr>Times New Roman</vt:lpstr>
      <vt:lpstr>Wingdings</vt:lpstr>
      <vt:lpstr>Wingdings 3</vt:lpstr>
      <vt:lpstr>Ppt</vt:lpstr>
      <vt:lpstr>Picture</vt:lpstr>
      <vt:lpstr>TeleVideo - Sumário</vt:lpstr>
      <vt:lpstr>Previsão de Receita e Lucro</vt:lpstr>
      <vt:lpstr>Dados - Enunciado</vt:lpstr>
      <vt:lpstr>Estruturar o problema na Planilha</vt:lpstr>
      <vt:lpstr>Valores e Zoom</vt:lpstr>
      <vt:lpstr>Definindo nomes de conjuntos de células</vt:lpstr>
      <vt:lpstr>Definir nome para uma única célula</vt:lpstr>
      <vt:lpstr>Ver definições de nomes de células</vt:lpstr>
      <vt:lpstr>Fórmulas com nomes</vt:lpstr>
      <vt:lpstr>Fórmulas com nomes de variáveis</vt:lpstr>
      <vt:lpstr>Copiando fórmulas com nomes</vt:lpstr>
      <vt:lpstr>Cópia de blocos de células</vt:lpstr>
      <vt:lpstr>Cópia em área não contígua</vt:lpstr>
      <vt:lpstr>Cópia da Participação</vt:lpstr>
      <vt:lpstr>Localizar e Substituir </vt:lpstr>
      <vt:lpstr>Inserindo e excluindo linhas e colunas</vt:lpstr>
      <vt:lpstr>Salvar / Gravar a Planilha</vt:lpstr>
      <vt:lpstr>Ortografia </vt:lpstr>
      <vt:lpstr>Atingir meta</vt:lpstr>
      <vt:lpstr>Qual a Margem para Atingir Meta de Lucro?</vt:lpstr>
      <vt:lpstr>Meta atingida</vt:lpstr>
      <vt:lpstr>Exemplo de outra formatação 2007</vt:lpstr>
      <vt:lpstr>Situação antes de atingir meta</vt:lpstr>
      <vt:lpstr>Gráficos</vt:lpstr>
      <vt:lpstr>Layout de Gráfico</vt:lpstr>
      <vt:lpstr>Gráfico: Distribuição de Lucros</vt:lpstr>
      <vt:lpstr>Tarefas</vt:lpstr>
      <vt:lpstr>Gráficos 1</vt:lpstr>
      <vt:lpstr>Gráficos 2</vt:lpstr>
      <vt:lpstr>Auditoria – Rastrear precedentes</vt:lpstr>
      <vt:lpstr>Auditoria – Rastrear dependentes</vt:lpstr>
      <vt:lpstr>Mostrar Fórmulas</vt:lpstr>
      <vt:lpstr>Visualização de Impressão</vt:lpstr>
      <vt:lpstr>Layout de página</vt:lpstr>
      <vt:lpstr>Exercício de fixação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Tecnologia de Informação: Cenário e Tendências</dc:title>
  <dc:subject>Apostila PEC</dc:subject>
  <dc:creator>Fernando S. Meirelles</dc:creator>
  <cp:lastModifiedBy>F. Meirelles</cp:lastModifiedBy>
  <cp:revision>1018</cp:revision>
  <cp:lastPrinted>2014-01-28T03:21:08Z</cp:lastPrinted>
  <dcterms:created xsi:type="dcterms:W3CDTF">1996-12-31T19:37:38Z</dcterms:created>
  <dcterms:modified xsi:type="dcterms:W3CDTF">2016-01-26T20:59:26Z</dcterms:modified>
</cp:coreProperties>
</file>