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1" r:id="rId2"/>
    <p:sldMasterId id="2147483677" r:id="rId3"/>
    <p:sldMasterId id="2147483693" r:id="rId4"/>
  </p:sldMasterIdLst>
  <p:notesMasterIdLst>
    <p:notesMasterId r:id="rId39"/>
  </p:notesMasterIdLst>
  <p:handoutMasterIdLst>
    <p:handoutMasterId r:id="rId40"/>
  </p:handoutMasterIdLst>
  <p:sldIdLst>
    <p:sldId id="693" r:id="rId5"/>
    <p:sldId id="811" r:id="rId6"/>
    <p:sldId id="732" r:id="rId7"/>
    <p:sldId id="824" r:id="rId8"/>
    <p:sldId id="822" r:id="rId9"/>
    <p:sldId id="825" r:id="rId10"/>
    <p:sldId id="733" r:id="rId11"/>
    <p:sldId id="734" r:id="rId12"/>
    <p:sldId id="738" r:id="rId13"/>
    <p:sldId id="739" r:id="rId14"/>
    <p:sldId id="700" r:id="rId15"/>
    <p:sldId id="701" r:id="rId16"/>
    <p:sldId id="782" r:id="rId17"/>
    <p:sldId id="812" r:id="rId18"/>
    <p:sldId id="813" r:id="rId19"/>
    <p:sldId id="797" r:id="rId20"/>
    <p:sldId id="785" r:id="rId21"/>
    <p:sldId id="743" r:id="rId22"/>
    <p:sldId id="767" r:id="rId23"/>
    <p:sldId id="745" r:id="rId24"/>
    <p:sldId id="770" r:id="rId25"/>
    <p:sldId id="771" r:id="rId26"/>
    <p:sldId id="814" r:id="rId27"/>
    <p:sldId id="815" r:id="rId28"/>
    <p:sldId id="774" r:id="rId29"/>
    <p:sldId id="775" r:id="rId30"/>
    <p:sldId id="776" r:id="rId31"/>
    <p:sldId id="777" r:id="rId32"/>
    <p:sldId id="778" r:id="rId33"/>
    <p:sldId id="779" r:id="rId34"/>
    <p:sldId id="801" r:id="rId35"/>
    <p:sldId id="780" r:id="rId36"/>
    <p:sldId id="817" r:id="rId37"/>
    <p:sldId id="820" r:id="rId38"/>
  </p:sldIdLst>
  <p:sldSz cx="9144000" cy="6858000" type="letter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pt-BR"/>
    </a:defPPr>
    <a:lvl1pPr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CC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00CC"/>
    <a:srgbClr val="000099"/>
    <a:srgbClr val="FFFF99"/>
    <a:srgbClr val="663300"/>
    <a:srgbClr val="66FF33"/>
    <a:srgbClr val="FFFF6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85" autoAdjust="0"/>
    <p:restoredTop sz="99574" autoAdjust="0"/>
  </p:normalViewPr>
  <p:slideViewPr>
    <p:cSldViewPr snapToGrid="0">
      <p:cViewPr varScale="1">
        <p:scale>
          <a:sx n="81" d="100"/>
          <a:sy n="81" d="100"/>
        </p:scale>
        <p:origin x="606" y="66"/>
      </p:cViewPr>
      <p:guideLst>
        <p:guide orient="horz" pos="253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90" d="100"/>
        <a:sy n="9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52" y="48"/>
      </p:cViewPr>
      <p:guideLst>
        <p:guide orient="horz" pos="3222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E8B426-546F-41C0-966C-31EC9A0007F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</dgm:pt>
    <dgm:pt modelId="{615D9DEA-710E-45A9-B415-4DDF6113119F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Planilha</a:t>
          </a:r>
        </a:p>
      </dgm:t>
    </dgm:pt>
    <dgm:pt modelId="{EF80E164-68E7-4D81-A5D0-920D4913F19D}" type="parTrans" cxnId="{24D58A22-B269-44F9-A6B3-417EF39E4716}">
      <dgm:prSet/>
      <dgm:spPr/>
      <dgm:t>
        <a:bodyPr/>
        <a:lstStyle/>
        <a:p>
          <a:endParaRPr lang="pt-BR"/>
        </a:p>
      </dgm:t>
    </dgm:pt>
    <dgm:pt modelId="{92EA0700-EF5E-4DE8-980B-DCC69F5475E6}" type="sibTrans" cxnId="{24D58A22-B269-44F9-A6B3-417EF39E4716}">
      <dgm:prSet/>
      <dgm:spPr/>
      <dgm:t>
        <a:bodyPr/>
        <a:lstStyle/>
        <a:p>
          <a:endParaRPr lang="pt-BR"/>
        </a:p>
      </dgm:t>
    </dgm:pt>
    <dgm:pt modelId="{16CFB2EA-8FF6-4CA0-9C9A-41DB40267D94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Modelo</a:t>
          </a:r>
        </a:p>
      </dgm:t>
    </dgm:pt>
    <dgm:pt modelId="{A12F3254-F4B8-466F-9190-067F2E9ACCBF}" type="parTrans" cxnId="{8A65CFDB-8AFC-47C0-8534-ED338C0060DA}">
      <dgm:prSet/>
      <dgm:spPr/>
      <dgm:t>
        <a:bodyPr/>
        <a:lstStyle/>
        <a:p>
          <a:endParaRPr lang="pt-BR"/>
        </a:p>
      </dgm:t>
    </dgm:pt>
    <dgm:pt modelId="{4AB650AD-BA3B-4EEA-BD1F-8884EC3F733A}" type="sibTrans" cxnId="{8A65CFDB-8AFC-47C0-8534-ED338C0060DA}">
      <dgm:prSet/>
      <dgm:spPr/>
      <dgm:t>
        <a:bodyPr/>
        <a:lstStyle/>
        <a:p>
          <a:endParaRPr lang="pt-BR"/>
        </a:p>
      </dgm:t>
    </dgm:pt>
    <dgm:pt modelId="{63C37D4F-278D-42A5-8935-A589E6CBD5D9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Protótipo</a:t>
          </a:r>
        </a:p>
      </dgm:t>
    </dgm:pt>
    <dgm:pt modelId="{B040FBD1-C449-4732-A274-71233E31743E}" type="parTrans" cxnId="{56609EC7-F826-40F8-AE53-AB0731F650B3}">
      <dgm:prSet/>
      <dgm:spPr/>
      <dgm:t>
        <a:bodyPr/>
        <a:lstStyle/>
        <a:p>
          <a:endParaRPr lang="pt-BR"/>
        </a:p>
      </dgm:t>
    </dgm:pt>
    <dgm:pt modelId="{09526D0D-D15B-4ACD-97E2-BB5421E8A453}" type="sibTrans" cxnId="{56609EC7-F826-40F8-AE53-AB0731F650B3}">
      <dgm:prSet/>
      <dgm:spPr/>
      <dgm:t>
        <a:bodyPr/>
        <a:lstStyle/>
        <a:p>
          <a:endParaRPr lang="pt-BR"/>
        </a:p>
      </dgm:t>
    </dgm:pt>
    <dgm:pt modelId="{E4130E2B-88FC-40DE-92AA-57FC0A05E636}" type="pres">
      <dgm:prSet presAssocID="{9DE8B426-546F-41C0-966C-31EC9A0007FA}" presName="cycle" presStyleCnt="0">
        <dgm:presLayoutVars>
          <dgm:dir/>
          <dgm:resizeHandles val="exact"/>
        </dgm:presLayoutVars>
      </dgm:prSet>
      <dgm:spPr/>
    </dgm:pt>
    <dgm:pt modelId="{947401EE-E720-4E39-9F99-40C5D95393D7}" type="pres">
      <dgm:prSet presAssocID="{615D9DEA-710E-45A9-B415-4DDF6113119F}" presName="dummy" presStyleCnt="0"/>
      <dgm:spPr/>
    </dgm:pt>
    <dgm:pt modelId="{51D25FA0-0FED-4A7D-AAFF-5F107CC5032C}" type="pres">
      <dgm:prSet presAssocID="{615D9DEA-710E-45A9-B415-4DDF6113119F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1639933-F223-41EF-BDDA-04E986111E24}" type="pres">
      <dgm:prSet presAssocID="{92EA0700-EF5E-4DE8-980B-DCC69F5475E6}" presName="sibTrans" presStyleLbl="node1" presStyleIdx="0" presStyleCnt="3"/>
      <dgm:spPr/>
      <dgm:t>
        <a:bodyPr/>
        <a:lstStyle/>
        <a:p>
          <a:endParaRPr lang="pt-BR"/>
        </a:p>
      </dgm:t>
    </dgm:pt>
    <dgm:pt modelId="{A58DF362-2213-424A-8C90-37C1FF4E93D7}" type="pres">
      <dgm:prSet presAssocID="{16CFB2EA-8FF6-4CA0-9C9A-41DB40267D94}" presName="dummy" presStyleCnt="0"/>
      <dgm:spPr/>
    </dgm:pt>
    <dgm:pt modelId="{D207CA4E-ACEB-4215-96C6-C2F38DA44EDD}" type="pres">
      <dgm:prSet presAssocID="{16CFB2EA-8FF6-4CA0-9C9A-41DB40267D94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A76991C-F68F-4E55-8CD3-B7623047A7C6}" type="pres">
      <dgm:prSet presAssocID="{4AB650AD-BA3B-4EEA-BD1F-8884EC3F733A}" presName="sibTrans" presStyleLbl="node1" presStyleIdx="1" presStyleCnt="3"/>
      <dgm:spPr/>
      <dgm:t>
        <a:bodyPr/>
        <a:lstStyle/>
        <a:p>
          <a:endParaRPr lang="pt-BR"/>
        </a:p>
      </dgm:t>
    </dgm:pt>
    <dgm:pt modelId="{094E90C1-C725-44F8-86B0-8AF1BEACAD25}" type="pres">
      <dgm:prSet presAssocID="{63C37D4F-278D-42A5-8935-A589E6CBD5D9}" presName="dummy" presStyleCnt="0"/>
      <dgm:spPr/>
    </dgm:pt>
    <dgm:pt modelId="{36068FF1-72E7-4892-8674-81E139BCEB51}" type="pres">
      <dgm:prSet presAssocID="{63C37D4F-278D-42A5-8935-A589E6CBD5D9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93342D8-472A-4A4B-B896-6B64DDF19021}" type="pres">
      <dgm:prSet presAssocID="{09526D0D-D15B-4ACD-97E2-BB5421E8A453}" presName="sibTrans" presStyleLbl="node1" presStyleIdx="2" presStyleCnt="3"/>
      <dgm:spPr/>
      <dgm:t>
        <a:bodyPr/>
        <a:lstStyle/>
        <a:p>
          <a:endParaRPr lang="pt-BR"/>
        </a:p>
      </dgm:t>
    </dgm:pt>
  </dgm:ptLst>
  <dgm:cxnLst>
    <dgm:cxn modelId="{F2E0CE52-17F3-434F-B2DC-D83B12F66736}" type="presOf" srcId="{16CFB2EA-8FF6-4CA0-9C9A-41DB40267D94}" destId="{D207CA4E-ACEB-4215-96C6-C2F38DA44EDD}" srcOrd="0" destOrd="0" presId="urn:microsoft.com/office/officeart/2005/8/layout/cycle1"/>
    <dgm:cxn modelId="{8A65CFDB-8AFC-47C0-8534-ED338C0060DA}" srcId="{9DE8B426-546F-41C0-966C-31EC9A0007FA}" destId="{16CFB2EA-8FF6-4CA0-9C9A-41DB40267D94}" srcOrd="1" destOrd="0" parTransId="{A12F3254-F4B8-466F-9190-067F2E9ACCBF}" sibTransId="{4AB650AD-BA3B-4EEA-BD1F-8884EC3F733A}"/>
    <dgm:cxn modelId="{56609EC7-F826-40F8-AE53-AB0731F650B3}" srcId="{9DE8B426-546F-41C0-966C-31EC9A0007FA}" destId="{63C37D4F-278D-42A5-8935-A589E6CBD5D9}" srcOrd="2" destOrd="0" parTransId="{B040FBD1-C449-4732-A274-71233E31743E}" sibTransId="{09526D0D-D15B-4ACD-97E2-BB5421E8A453}"/>
    <dgm:cxn modelId="{24D58A22-B269-44F9-A6B3-417EF39E4716}" srcId="{9DE8B426-546F-41C0-966C-31EC9A0007FA}" destId="{615D9DEA-710E-45A9-B415-4DDF6113119F}" srcOrd="0" destOrd="0" parTransId="{EF80E164-68E7-4D81-A5D0-920D4913F19D}" sibTransId="{92EA0700-EF5E-4DE8-980B-DCC69F5475E6}"/>
    <dgm:cxn modelId="{2D68823F-BF61-498C-BDF1-E10E149F8C7C}" type="presOf" srcId="{615D9DEA-710E-45A9-B415-4DDF6113119F}" destId="{51D25FA0-0FED-4A7D-AAFF-5F107CC5032C}" srcOrd="0" destOrd="0" presId="urn:microsoft.com/office/officeart/2005/8/layout/cycle1"/>
    <dgm:cxn modelId="{27CF42A3-6E9A-445C-9B41-9C14407280D4}" type="presOf" srcId="{09526D0D-D15B-4ACD-97E2-BB5421E8A453}" destId="{593342D8-472A-4A4B-B896-6B64DDF19021}" srcOrd="0" destOrd="0" presId="urn:microsoft.com/office/officeart/2005/8/layout/cycle1"/>
    <dgm:cxn modelId="{6D7E3CDB-5E2D-434D-866C-2336DBAAE857}" type="presOf" srcId="{63C37D4F-278D-42A5-8935-A589E6CBD5D9}" destId="{36068FF1-72E7-4892-8674-81E139BCEB51}" srcOrd="0" destOrd="0" presId="urn:microsoft.com/office/officeart/2005/8/layout/cycle1"/>
    <dgm:cxn modelId="{3C322FEC-3196-48D7-9390-76BE53E795C2}" type="presOf" srcId="{92EA0700-EF5E-4DE8-980B-DCC69F5475E6}" destId="{81639933-F223-41EF-BDDA-04E986111E24}" srcOrd="0" destOrd="0" presId="urn:microsoft.com/office/officeart/2005/8/layout/cycle1"/>
    <dgm:cxn modelId="{A27B3401-06A6-4E7E-990A-23D428F3919D}" type="presOf" srcId="{4AB650AD-BA3B-4EEA-BD1F-8884EC3F733A}" destId="{6A76991C-F68F-4E55-8CD3-B7623047A7C6}" srcOrd="0" destOrd="0" presId="urn:microsoft.com/office/officeart/2005/8/layout/cycle1"/>
    <dgm:cxn modelId="{04DE7493-59BD-4BD8-9594-16B609F8073A}" type="presOf" srcId="{9DE8B426-546F-41C0-966C-31EC9A0007FA}" destId="{E4130E2B-88FC-40DE-92AA-57FC0A05E636}" srcOrd="0" destOrd="0" presId="urn:microsoft.com/office/officeart/2005/8/layout/cycle1"/>
    <dgm:cxn modelId="{02393FF2-01B3-4EBC-B213-34C7F994434B}" type="presParOf" srcId="{E4130E2B-88FC-40DE-92AA-57FC0A05E636}" destId="{947401EE-E720-4E39-9F99-40C5D95393D7}" srcOrd="0" destOrd="0" presId="urn:microsoft.com/office/officeart/2005/8/layout/cycle1"/>
    <dgm:cxn modelId="{98E769A7-5B2F-4BAE-B867-4CAEC8E7D71E}" type="presParOf" srcId="{E4130E2B-88FC-40DE-92AA-57FC0A05E636}" destId="{51D25FA0-0FED-4A7D-AAFF-5F107CC5032C}" srcOrd="1" destOrd="0" presId="urn:microsoft.com/office/officeart/2005/8/layout/cycle1"/>
    <dgm:cxn modelId="{06CE1532-16EE-4A7F-A55C-DB4CDE36376C}" type="presParOf" srcId="{E4130E2B-88FC-40DE-92AA-57FC0A05E636}" destId="{81639933-F223-41EF-BDDA-04E986111E24}" srcOrd="2" destOrd="0" presId="urn:microsoft.com/office/officeart/2005/8/layout/cycle1"/>
    <dgm:cxn modelId="{031A6192-EE76-40F6-A7E8-75983A12C85E}" type="presParOf" srcId="{E4130E2B-88FC-40DE-92AA-57FC0A05E636}" destId="{A58DF362-2213-424A-8C90-37C1FF4E93D7}" srcOrd="3" destOrd="0" presId="urn:microsoft.com/office/officeart/2005/8/layout/cycle1"/>
    <dgm:cxn modelId="{F01DFC0E-4327-41A1-A854-2B016064A341}" type="presParOf" srcId="{E4130E2B-88FC-40DE-92AA-57FC0A05E636}" destId="{D207CA4E-ACEB-4215-96C6-C2F38DA44EDD}" srcOrd="4" destOrd="0" presId="urn:microsoft.com/office/officeart/2005/8/layout/cycle1"/>
    <dgm:cxn modelId="{B92D950B-0FC4-43D8-8D38-75FCB92A6CE7}" type="presParOf" srcId="{E4130E2B-88FC-40DE-92AA-57FC0A05E636}" destId="{6A76991C-F68F-4E55-8CD3-B7623047A7C6}" srcOrd="5" destOrd="0" presId="urn:microsoft.com/office/officeart/2005/8/layout/cycle1"/>
    <dgm:cxn modelId="{E679530E-BABB-46D4-8390-6C681BE169F5}" type="presParOf" srcId="{E4130E2B-88FC-40DE-92AA-57FC0A05E636}" destId="{094E90C1-C725-44F8-86B0-8AF1BEACAD25}" srcOrd="6" destOrd="0" presId="urn:microsoft.com/office/officeart/2005/8/layout/cycle1"/>
    <dgm:cxn modelId="{91A80B34-916E-436C-8D94-8F24269F99EB}" type="presParOf" srcId="{E4130E2B-88FC-40DE-92AA-57FC0A05E636}" destId="{36068FF1-72E7-4892-8674-81E139BCEB51}" srcOrd="7" destOrd="0" presId="urn:microsoft.com/office/officeart/2005/8/layout/cycle1"/>
    <dgm:cxn modelId="{DD00B0D7-FA71-4207-8DE8-CACF04A381C3}" type="presParOf" srcId="{E4130E2B-88FC-40DE-92AA-57FC0A05E636}" destId="{593342D8-472A-4A4B-B896-6B64DDF19021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EFDFA3-4024-4753-A563-8E5D73FBA52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</dgm:pt>
    <dgm:pt modelId="{E673F438-3C19-4989-9001-343FD508B4B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Planilha</a:t>
          </a:r>
        </a:p>
      </dgm:t>
    </dgm:pt>
    <dgm:pt modelId="{9815955E-85AC-4F23-9F0C-1DD165B6B007}" type="parTrans" cxnId="{7F80A599-9D4B-4EA0-8180-C532AB8143C6}">
      <dgm:prSet/>
      <dgm:spPr/>
      <dgm:t>
        <a:bodyPr/>
        <a:lstStyle/>
        <a:p>
          <a:endParaRPr lang="pt-BR"/>
        </a:p>
      </dgm:t>
    </dgm:pt>
    <dgm:pt modelId="{77B29AD9-433A-4816-AE01-BE4481631AC1}" type="sibTrans" cxnId="{7F80A599-9D4B-4EA0-8180-C532AB8143C6}">
      <dgm:prSet/>
      <dgm:spPr/>
      <dgm:t>
        <a:bodyPr/>
        <a:lstStyle/>
        <a:p>
          <a:endParaRPr lang="pt-BR"/>
        </a:p>
      </dgm:t>
    </dgm:pt>
    <dgm:pt modelId="{F2C085E8-861D-4C29-ABF5-A3428FA02F1F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Modelo</a:t>
          </a:r>
        </a:p>
      </dgm:t>
    </dgm:pt>
    <dgm:pt modelId="{D933C086-3065-4105-BD36-686DB6B82F94}" type="parTrans" cxnId="{DC5B99CF-A57E-4226-B28B-27D0FC63B2B4}">
      <dgm:prSet/>
      <dgm:spPr/>
      <dgm:t>
        <a:bodyPr/>
        <a:lstStyle/>
        <a:p>
          <a:endParaRPr lang="pt-BR"/>
        </a:p>
      </dgm:t>
    </dgm:pt>
    <dgm:pt modelId="{929A3DA5-AB11-4389-A309-A9D3A2D76904}" type="sibTrans" cxnId="{DC5B99CF-A57E-4226-B28B-27D0FC63B2B4}">
      <dgm:prSet/>
      <dgm:spPr/>
      <dgm:t>
        <a:bodyPr/>
        <a:lstStyle/>
        <a:p>
          <a:endParaRPr lang="pt-BR"/>
        </a:p>
      </dgm:t>
    </dgm:pt>
    <dgm:pt modelId="{EE8184F6-9ED7-436C-9970-B5536139FF2C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Protótipo</a:t>
          </a:r>
        </a:p>
      </dgm:t>
    </dgm:pt>
    <dgm:pt modelId="{366DFC43-77E7-4B3D-9C97-A131E9C2B908}" type="parTrans" cxnId="{46F4FCBB-69F7-4A77-A445-06CB2F7AA7C1}">
      <dgm:prSet/>
      <dgm:spPr/>
      <dgm:t>
        <a:bodyPr/>
        <a:lstStyle/>
        <a:p>
          <a:endParaRPr lang="pt-BR"/>
        </a:p>
      </dgm:t>
    </dgm:pt>
    <dgm:pt modelId="{84562DF3-730E-4686-8739-BCC43084B39F}" type="sibTrans" cxnId="{46F4FCBB-69F7-4A77-A445-06CB2F7AA7C1}">
      <dgm:prSet/>
      <dgm:spPr/>
      <dgm:t>
        <a:bodyPr/>
        <a:lstStyle/>
        <a:p>
          <a:endParaRPr lang="pt-BR"/>
        </a:p>
      </dgm:t>
    </dgm:pt>
    <dgm:pt modelId="{D171C893-E661-41FF-9F2A-3BBAA55E7B11}" type="pres">
      <dgm:prSet presAssocID="{2BEFDFA3-4024-4753-A563-8E5D73FBA52A}" presName="cycle" presStyleCnt="0">
        <dgm:presLayoutVars>
          <dgm:dir/>
          <dgm:resizeHandles val="exact"/>
        </dgm:presLayoutVars>
      </dgm:prSet>
      <dgm:spPr/>
    </dgm:pt>
    <dgm:pt modelId="{35265392-24AD-48E5-BF8C-D03C9681128B}" type="pres">
      <dgm:prSet presAssocID="{E673F438-3C19-4989-9001-343FD508B4BE}" presName="dummy" presStyleCnt="0"/>
      <dgm:spPr/>
    </dgm:pt>
    <dgm:pt modelId="{C90C8EDD-8B08-438C-B1B4-782F7C5EDBFD}" type="pres">
      <dgm:prSet presAssocID="{E673F438-3C19-4989-9001-343FD508B4BE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8C57649-BCCD-484A-951D-4E4AE309D006}" type="pres">
      <dgm:prSet presAssocID="{77B29AD9-433A-4816-AE01-BE4481631AC1}" presName="sibTrans" presStyleLbl="node1" presStyleIdx="0" presStyleCnt="3"/>
      <dgm:spPr/>
      <dgm:t>
        <a:bodyPr/>
        <a:lstStyle/>
        <a:p>
          <a:endParaRPr lang="pt-BR"/>
        </a:p>
      </dgm:t>
    </dgm:pt>
    <dgm:pt modelId="{0971F1A8-3EB7-4B5F-B61B-C2846C4F79F6}" type="pres">
      <dgm:prSet presAssocID="{F2C085E8-861D-4C29-ABF5-A3428FA02F1F}" presName="dummy" presStyleCnt="0"/>
      <dgm:spPr/>
    </dgm:pt>
    <dgm:pt modelId="{956A4661-298E-43F8-96DA-3BDDA74F6793}" type="pres">
      <dgm:prSet presAssocID="{F2C085E8-861D-4C29-ABF5-A3428FA02F1F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7291816-2EB3-42F2-9EB1-60F34CB728E4}" type="pres">
      <dgm:prSet presAssocID="{929A3DA5-AB11-4389-A309-A9D3A2D76904}" presName="sibTrans" presStyleLbl="node1" presStyleIdx="1" presStyleCnt="3"/>
      <dgm:spPr/>
      <dgm:t>
        <a:bodyPr/>
        <a:lstStyle/>
        <a:p>
          <a:endParaRPr lang="pt-BR"/>
        </a:p>
      </dgm:t>
    </dgm:pt>
    <dgm:pt modelId="{6CE7CDDF-1ABB-47C1-8FE5-DA6A523F31C7}" type="pres">
      <dgm:prSet presAssocID="{EE8184F6-9ED7-436C-9970-B5536139FF2C}" presName="dummy" presStyleCnt="0"/>
      <dgm:spPr/>
    </dgm:pt>
    <dgm:pt modelId="{CE0B38B9-0F13-4E72-BA46-557E53BB1D2A}" type="pres">
      <dgm:prSet presAssocID="{EE8184F6-9ED7-436C-9970-B5536139FF2C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F8F6474-2110-47D2-B794-4FA10EFE30C0}" type="pres">
      <dgm:prSet presAssocID="{84562DF3-730E-4686-8739-BCC43084B39F}" presName="sibTrans" presStyleLbl="node1" presStyleIdx="2" presStyleCnt="3"/>
      <dgm:spPr/>
      <dgm:t>
        <a:bodyPr/>
        <a:lstStyle/>
        <a:p>
          <a:endParaRPr lang="pt-BR"/>
        </a:p>
      </dgm:t>
    </dgm:pt>
  </dgm:ptLst>
  <dgm:cxnLst>
    <dgm:cxn modelId="{D8B25B81-56D5-42B1-9164-3E442E1DA85C}" type="presOf" srcId="{EE8184F6-9ED7-436C-9970-B5536139FF2C}" destId="{CE0B38B9-0F13-4E72-BA46-557E53BB1D2A}" srcOrd="0" destOrd="0" presId="urn:microsoft.com/office/officeart/2005/8/layout/cycle1"/>
    <dgm:cxn modelId="{F36199A2-9F36-4FFC-AE95-6BB1867C6CCF}" type="presOf" srcId="{84562DF3-730E-4686-8739-BCC43084B39F}" destId="{1F8F6474-2110-47D2-B794-4FA10EFE30C0}" srcOrd="0" destOrd="0" presId="urn:microsoft.com/office/officeart/2005/8/layout/cycle1"/>
    <dgm:cxn modelId="{B21CEAAD-4646-4331-881D-3BC4B1F61341}" type="presOf" srcId="{2BEFDFA3-4024-4753-A563-8E5D73FBA52A}" destId="{D171C893-E661-41FF-9F2A-3BBAA55E7B11}" srcOrd="0" destOrd="0" presId="urn:microsoft.com/office/officeart/2005/8/layout/cycle1"/>
    <dgm:cxn modelId="{499AE77C-851D-477C-B19C-4D2D2B932933}" type="presOf" srcId="{F2C085E8-861D-4C29-ABF5-A3428FA02F1F}" destId="{956A4661-298E-43F8-96DA-3BDDA74F6793}" srcOrd="0" destOrd="0" presId="urn:microsoft.com/office/officeart/2005/8/layout/cycle1"/>
    <dgm:cxn modelId="{46F4FCBB-69F7-4A77-A445-06CB2F7AA7C1}" srcId="{2BEFDFA3-4024-4753-A563-8E5D73FBA52A}" destId="{EE8184F6-9ED7-436C-9970-B5536139FF2C}" srcOrd="2" destOrd="0" parTransId="{366DFC43-77E7-4B3D-9C97-A131E9C2B908}" sibTransId="{84562DF3-730E-4686-8739-BCC43084B39F}"/>
    <dgm:cxn modelId="{826358C6-3110-4AF4-A9BC-F08156A24B25}" type="presOf" srcId="{E673F438-3C19-4989-9001-343FD508B4BE}" destId="{C90C8EDD-8B08-438C-B1B4-782F7C5EDBFD}" srcOrd="0" destOrd="0" presId="urn:microsoft.com/office/officeart/2005/8/layout/cycle1"/>
    <dgm:cxn modelId="{DB9C3B09-3CAC-4189-9748-0F542B5E7B11}" type="presOf" srcId="{929A3DA5-AB11-4389-A309-A9D3A2D76904}" destId="{67291816-2EB3-42F2-9EB1-60F34CB728E4}" srcOrd="0" destOrd="0" presId="urn:microsoft.com/office/officeart/2005/8/layout/cycle1"/>
    <dgm:cxn modelId="{7F80A599-9D4B-4EA0-8180-C532AB8143C6}" srcId="{2BEFDFA3-4024-4753-A563-8E5D73FBA52A}" destId="{E673F438-3C19-4989-9001-343FD508B4BE}" srcOrd="0" destOrd="0" parTransId="{9815955E-85AC-4F23-9F0C-1DD165B6B007}" sibTransId="{77B29AD9-433A-4816-AE01-BE4481631AC1}"/>
    <dgm:cxn modelId="{12BA0434-BA4E-4195-B0C2-D0F72BA27F6E}" type="presOf" srcId="{77B29AD9-433A-4816-AE01-BE4481631AC1}" destId="{28C57649-BCCD-484A-951D-4E4AE309D006}" srcOrd="0" destOrd="0" presId="urn:microsoft.com/office/officeart/2005/8/layout/cycle1"/>
    <dgm:cxn modelId="{DC5B99CF-A57E-4226-B28B-27D0FC63B2B4}" srcId="{2BEFDFA3-4024-4753-A563-8E5D73FBA52A}" destId="{F2C085E8-861D-4C29-ABF5-A3428FA02F1F}" srcOrd="1" destOrd="0" parTransId="{D933C086-3065-4105-BD36-686DB6B82F94}" sibTransId="{929A3DA5-AB11-4389-A309-A9D3A2D76904}"/>
    <dgm:cxn modelId="{8C534C26-5928-4C53-BEAB-31B6333AE89F}" type="presParOf" srcId="{D171C893-E661-41FF-9F2A-3BBAA55E7B11}" destId="{35265392-24AD-48E5-BF8C-D03C9681128B}" srcOrd="0" destOrd="0" presId="urn:microsoft.com/office/officeart/2005/8/layout/cycle1"/>
    <dgm:cxn modelId="{F31B0BB5-E1E1-4319-88F7-32B5B007D37A}" type="presParOf" srcId="{D171C893-E661-41FF-9F2A-3BBAA55E7B11}" destId="{C90C8EDD-8B08-438C-B1B4-782F7C5EDBFD}" srcOrd="1" destOrd="0" presId="urn:microsoft.com/office/officeart/2005/8/layout/cycle1"/>
    <dgm:cxn modelId="{B02B80EA-E180-4D30-B225-E4883B0432DE}" type="presParOf" srcId="{D171C893-E661-41FF-9F2A-3BBAA55E7B11}" destId="{28C57649-BCCD-484A-951D-4E4AE309D006}" srcOrd="2" destOrd="0" presId="urn:microsoft.com/office/officeart/2005/8/layout/cycle1"/>
    <dgm:cxn modelId="{D99C074D-BD86-4D8E-9422-FD778C667BA3}" type="presParOf" srcId="{D171C893-E661-41FF-9F2A-3BBAA55E7B11}" destId="{0971F1A8-3EB7-4B5F-B61B-C2846C4F79F6}" srcOrd="3" destOrd="0" presId="urn:microsoft.com/office/officeart/2005/8/layout/cycle1"/>
    <dgm:cxn modelId="{BA7D15F1-0861-4A1B-8863-E06F09C1B009}" type="presParOf" srcId="{D171C893-E661-41FF-9F2A-3BBAA55E7B11}" destId="{956A4661-298E-43F8-96DA-3BDDA74F6793}" srcOrd="4" destOrd="0" presId="urn:microsoft.com/office/officeart/2005/8/layout/cycle1"/>
    <dgm:cxn modelId="{4319AAFF-E210-4237-93CE-93874C69D149}" type="presParOf" srcId="{D171C893-E661-41FF-9F2A-3BBAA55E7B11}" destId="{67291816-2EB3-42F2-9EB1-60F34CB728E4}" srcOrd="5" destOrd="0" presId="urn:microsoft.com/office/officeart/2005/8/layout/cycle1"/>
    <dgm:cxn modelId="{A8C20FD8-9DD3-4904-B802-681B8C5AFA9D}" type="presParOf" srcId="{D171C893-E661-41FF-9F2A-3BBAA55E7B11}" destId="{6CE7CDDF-1ABB-47C1-8FE5-DA6A523F31C7}" srcOrd="6" destOrd="0" presId="urn:microsoft.com/office/officeart/2005/8/layout/cycle1"/>
    <dgm:cxn modelId="{DF66D654-857F-440B-AEB7-55F40DA3E3AB}" type="presParOf" srcId="{D171C893-E661-41FF-9F2A-3BBAA55E7B11}" destId="{CE0B38B9-0F13-4E72-BA46-557E53BB1D2A}" srcOrd="7" destOrd="0" presId="urn:microsoft.com/office/officeart/2005/8/layout/cycle1"/>
    <dgm:cxn modelId="{13EBF584-0612-4402-ADF0-23ED5314E9D5}" type="presParOf" srcId="{D171C893-E661-41FF-9F2A-3BBAA55E7B11}" destId="{1F8F6474-2110-47D2-B794-4FA10EFE30C0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25FA0-0FED-4A7D-AAFF-5F107CC5032C}">
      <dsp:nvSpPr>
        <dsp:cNvPr id="0" name=""/>
        <dsp:cNvSpPr/>
      </dsp:nvSpPr>
      <dsp:spPr>
        <a:xfrm>
          <a:off x="1168131" y="189320"/>
          <a:ext cx="693755" cy="693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1100" b="1" i="0" u="none" strike="noStrike" kern="1200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Planilha</a:t>
          </a:r>
        </a:p>
      </dsp:txBody>
      <dsp:txXfrm>
        <a:off x="1168131" y="189320"/>
        <a:ext cx="693755" cy="693755"/>
      </dsp:txXfrm>
    </dsp:sp>
    <dsp:sp modelId="{81639933-F223-41EF-BDDA-04E986111E24}">
      <dsp:nvSpPr>
        <dsp:cNvPr id="0" name=""/>
        <dsp:cNvSpPr/>
      </dsp:nvSpPr>
      <dsp:spPr>
        <a:xfrm>
          <a:off x="110235" y="52504"/>
          <a:ext cx="1641665" cy="1641665"/>
        </a:xfrm>
        <a:prstGeom prst="circularArrow">
          <a:avLst>
            <a:gd name="adj1" fmla="val 8241"/>
            <a:gd name="adj2" fmla="val 575443"/>
            <a:gd name="adj3" fmla="val 2966940"/>
            <a:gd name="adj4" fmla="val 49655"/>
            <a:gd name="adj5" fmla="val 961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7CA4E-ACEB-4215-96C6-C2F38DA44EDD}">
      <dsp:nvSpPr>
        <dsp:cNvPr id="0" name=""/>
        <dsp:cNvSpPr/>
      </dsp:nvSpPr>
      <dsp:spPr>
        <a:xfrm>
          <a:off x="584190" y="1200736"/>
          <a:ext cx="693755" cy="693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1100" b="1" i="0" u="none" strike="noStrike" kern="1200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Modelo</a:t>
          </a:r>
        </a:p>
      </dsp:txBody>
      <dsp:txXfrm>
        <a:off x="584190" y="1200736"/>
        <a:ext cx="693755" cy="693755"/>
      </dsp:txXfrm>
    </dsp:sp>
    <dsp:sp modelId="{6A76991C-F68F-4E55-8CD3-B7623047A7C6}">
      <dsp:nvSpPr>
        <dsp:cNvPr id="0" name=""/>
        <dsp:cNvSpPr/>
      </dsp:nvSpPr>
      <dsp:spPr>
        <a:xfrm>
          <a:off x="110235" y="52504"/>
          <a:ext cx="1641665" cy="1641665"/>
        </a:xfrm>
        <a:prstGeom prst="circularArrow">
          <a:avLst>
            <a:gd name="adj1" fmla="val 8241"/>
            <a:gd name="adj2" fmla="val 575443"/>
            <a:gd name="adj3" fmla="val 10174902"/>
            <a:gd name="adj4" fmla="val 7257617"/>
            <a:gd name="adj5" fmla="val 961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068FF1-72E7-4892-8674-81E139BCEB51}">
      <dsp:nvSpPr>
        <dsp:cNvPr id="0" name=""/>
        <dsp:cNvSpPr/>
      </dsp:nvSpPr>
      <dsp:spPr>
        <a:xfrm>
          <a:off x="249" y="189320"/>
          <a:ext cx="693755" cy="693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sz="1100" b="1" i="0" u="none" strike="noStrike" kern="1200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Protótipo</a:t>
          </a:r>
        </a:p>
      </dsp:txBody>
      <dsp:txXfrm>
        <a:off x="249" y="189320"/>
        <a:ext cx="693755" cy="693755"/>
      </dsp:txXfrm>
    </dsp:sp>
    <dsp:sp modelId="{593342D8-472A-4A4B-B896-6B64DDF19021}">
      <dsp:nvSpPr>
        <dsp:cNvPr id="0" name=""/>
        <dsp:cNvSpPr/>
      </dsp:nvSpPr>
      <dsp:spPr>
        <a:xfrm>
          <a:off x="110235" y="52504"/>
          <a:ext cx="1641665" cy="1641665"/>
        </a:xfrm>
        <a:prstGeom prst="circularArrow">
          <a:avLst>
            <a:gd name="adj1" fmla="val 8241"/>
            <a:gd name="adj2" fmla="val 575443"/>
            <a:gd name="adj3" fmla="val 16859603"/>
            <a:gd name="adj4" fmla="val 14964955"/>
            <a:gd name="adj5" fmla="val 961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595646" y="297833"/>
            <a:ext cx="6032799" cy="23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3215" tIns="47456" rIns="93215" bIns="47456">
            <a:spAutoFit/>
          </a:bodyPr>
          <a:lstStyle/>
          <a:p>
            <a:pPr marL="196850" defTabSz="927100">
              <a:lnSpc>
                <a:spcPct val="90000"/>
              </a:lnSpc>
              <a:tabLst>
                <a:tab pos="5737225" algn="r"/>
                <a:tab pos="6278563" algn="r"/>
              </a:tabLst>
            </a:pPr>
            <a:r>
              <a:rPr lang="pt-BR" sz="1000" b="0" dirty="0">
                <a:solidFill>
                  <a:schemeClr val="tx2"/>
                </a:solidFill>
                <a:effectLst/>
              </a:rPr>
              <a:t>                          </a:t>
            </a:r>
            <a:r>
              <a:rPr lang="pt-BR" sz="1000" b="0" dirty="0" smtClean="0">
                <a:solidFill>
                  <a:schemeClr val="tx2"/>
                </a:solidFill>
                <a:effectLst/>
              </a:rPr>
              <a:t>Excel </a:t>
            </a:r>
            <a:r>
              <a:rPr lang="pt-BR" sz="1000" b="0" dirty="0">
                <a:solidFill>
                  <a:schemeClr val="tx2"/>
                </a:solidFill>
                <a:effectLst/>
              </a:rPr>
              <a:t>na prática, Fernando S. Meirelles, </a:t>
            </a:r>
            <a:r>
              <a:rPr lang="pt-BR" sz="1000" b="0" dirty="0" smtClean="0">
                <a:solidFill>
                  <a:schemeClr val="tx2"/>
                </a:solidFill>
                <a:effectLst/>
              </a:rPr>
              <a:t>2016   </a:t>
            </a:r>
            <a:r>
              <a:rPr lang="pt-BR" sz="1000" b="0" dirty="0">
                <a:solidFill>
                  <a:schemeClr val="tx2"/>
                </a:solidFill>
                <a:effectLst/>
              </a:rPr>
              <a:t>	 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a.</a:t>
            </a:r>
            <a:fld id="{21137733-1644-4D93-968C-8143841C8F21}" type="slidenum">
              <a:rPr lang="pt-BR" sz="1000" b="0" smtClean="0">
                <a:solidFill>
                  <a:schemeClr val="tx2"/>
                </a:solidFill>
                <a:effectLst/>
              </a:rPr>
              <a:pPr marL="196850" defTabSz="927100">
                <a:lnSpc>
                  <a:spcPct val="90000"/>
                </a:lnSpc>
                <a:tabLst>
                  <a:tab pos="5737225" algn="r"/>
                  <a:tab pos="6278563" algn="r"/>
                </a:tabLst>
              </a:pPr>
              <a:t>‹nº›</a:t>
            </a:fld>
            <a:endParaRPr lang="pt-BR" sz="1000" b="0" dirty="0">
              <a:solidFill>
                <a:schemeClr val="tx2"/>
              </a:solidFill>
              <a:effectLst/>
            </a:endParaRPr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>
            <a:off x="1832137" y="516131"/>
            <a:ext cx="4646590" cy="50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pic>
        <p:nvPicPr>
          <p:cNvPr id="3086" name="Picture 14" descr="FGV-EAESP horizontal 3 col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73" y="262297"/>
            <a:ext cx="962904" cy="6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44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106618" y="9752328"/>
            <a:ext cx="889147" cy="275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611" tIns="47148" rIns="92611" bIns="47148">
            <a:spAutoFit/>
          </a:bodyPr>
          <a:lstStyle/>
          <a:p>
            <a:pPr defTabSz="917575">
              <a:lnSpc>
                <a:spcPct val="90000"/>
              </a:lnSpc>
            </a:pPr>
            <a:r>
              <a:rPr lang="pt-BR" sz="1300" b="0" dirty="0">
                <a:solidFill>
                  <a:schemeClr val="tx1"/>
                </a:solidFill>
                <a:effectLst/>
              </a:rPr>
              <a:t>Page </a:t>
            </a:r>
            <a:fld id="{C5AFD593-E8D8-4607-A0A4-62AA814D563F}" type="slidenum">
              <a:rPr lang="pt-BR" sz="1300" b="0">
                <a:solidFill>
                  <a:schemeClr val="tx1"/>
                </a:solidFill>
                <a:effectLst/>
              </a:rPr>
              <a:pPr defTabSz="917575">
                <a:lnSpc>
                  <a:spcPct val="90000"/>
                </a:lnSpc>
              </a:pPr>
              <a:t>‹nº›</a:t>
            </a:fld>
            <a:endParaRPr lang="pt-BR" sz="13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6950" y="771525"/>
            <a:ext cx="5111750" cy="38338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417" y="4865164"/>
            <a:ext cx="5210467" cy="4601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79" tIns="47148" rIns="95979" bIns="47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5617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6169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35356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07111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71107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08575" cy="3832225"/>
          </a:xfrm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523901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60176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9144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15993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03662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51532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57444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597197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898822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950457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560679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24042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524772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77447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207092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703592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957701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96125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08575" cy="3832225"/>
          </a:xfrm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9815420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6823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945508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2449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08575" cy="3832225"/>
          </a:xfrm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22820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08575" cy="3832225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082164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08575" cy="3832225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004382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08575" cy="3832225"/>
          </a:xfrm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417986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08575" cy="3832225"/>
          </a:xfrm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139326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111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8398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4433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0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3" y="590550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2224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614363" y="1752600"/>
            <a:ext cx="3881437" cy="4760913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81438" cy="4760913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384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8938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2844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7843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388143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81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9691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9557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0725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395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713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236891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7599466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0144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0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3" y="590550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56706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614363" y="1752600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17785266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Gráfico 2"/>
          <p:cNvSpPr>
            <a:spLocks noGrp="1"/>
          </p:cNvSpPr>
          <p:nvPr>
            <p:ph type="chart" idx="1"/>
          </p:nvPr>
        </p:nvSpPr>
        <p:spPr>
          <a:xfrm>
            <a:off x="614363" y="1752600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854177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614363" y="590550"/>
            <a:ext cx="7915275" cy="59229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22754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614363" y="1752600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33752277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2041" indent="0" algn="ctr">
              <a:buNone/>
              <a:defRPr/>
            </a:lvl2pPr>
            <a:lvl3pPr marL="844083" indent="0" algn="ctr">
              <a:buNone/>
              <a:defRPr/>
            </a:lvl3pPr>
            <a:lvl4pPr marL="1266124" indent="0" algn="ctr">
              <a:buNone/>
              <a:defRPr/>
            </a:lvl4pPr>
            <a:lvl5pPr marL="1688165" indent="0" algn="ctr">
              <a:buNone/>
              <a:defRPr/>
            </a:lvl5pPr>
            <a:lvl6pPr marL="2110207" indent="0" algn="ctr">
              <a:buNone/>
              <a:defRPr/>
            </a:lvl6pPr>
            <a:lvl7pPr marL="2532248" indent="0" algn="ctr">
              <a:buNone/>
              <a:defRPr/>
            </a:lvl7pPr>
            <a:lvl8pPr marL="2954289" indent="0" algn="ctr">
              <a:buNone/>
              <a:defRPr/>
            </a:lvl8pPr>
            <a:lvl9pPr marL="3376331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33157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272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6736308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5621901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6" y="1752606"/>
            <a:ext cx="3881437" cy="476091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6"/>
            <a:ext cx="3881438" cy="476091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02214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97164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3102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258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327914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71738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92972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2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5" y="590552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24289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614366" y="1752606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316723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388143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81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54124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Gráfico 2"/>
          <p:cNvSpPr>
            <a:spLocks noGrp="1"/>
          </p:cNvSpPr>
          <p:nvPr>
            <p:ph type="chart" idx="1"/>
          </p:nvPr>
        </p:nvSpPr>
        <p:spPr>
          <a:xfrm>
            <a:off x="614366" y="1752606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29220496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614366" y="590552"/>
            <a:ext cx="7915275" cy="59229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89903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614366" y="1752606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2849666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2041" indent="0" algn="ctr">
              <a:buNone/>
              <a:defRPr/>
            </a:lvl2pPr>
            <a:lvl3pPr marL="844083" indent="0" algn="ctr">
              <a:buNone/>
              <a:defRPr/>
            </a:lvl3pPr>
            <a:lvl4pPr marL="1266124" indent="0" algn="ctr">
              <a:buNone/>
              <a:defRPr/>
            </a:lvl4pPr>
            <a:lvl5pPr marL="1688165" indent="0" algn="ctr">
              <a:buNone/>
              <a:defRPr/>
            </a:lvl5pPr>
            <a:lvl6pPr marL="2110207" indent="0" algn="ctr">
              <a:buNone/>
              <a:defRPr/>
            </a:lvl6pPr>
            <a:lvl7pPr marL="2532248" indent="0" algn="ctr">
              <a:buNone/>
              <a:defRPr/>
            </a:lvl7pPr>
            <a:lvl8pPr marL="2954289" indent="0" algn="ctr">
              <a:buNone/>
              <a:defRPr/>
            </a:lvl8pPr>
            <a:lvl9pPr marL="3376331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97331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4412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599024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6" y="1752606"/>
            <a:ext cx="3881437" cy="476091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6"/>
            <a:ext cx="3881438" cy="476091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18054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53161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02817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82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83671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5250706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1409547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3584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2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5" y="590552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41044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614366" y="1752606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32195406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Gráfico 2"/>
          <p:cNvSpPr>
            <a:spLocks noGrp="1"/>
          </p:cNvSpPr>
          <p:nvPr>
            <p:ph type="chart" idx="1"/>
          </p:nvPr>
        </p:nvSpPr>
        <p:spPr>
          <a:xfrm>
            <a:off x="614366" y="1752606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29547527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614366" y="590552"/>
            <a:ext cx="7915275" cy="59229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18927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590550"/>
            <a:ext cx="7658100" cy="9334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614366" y="1752606"/>
            <a:ext cx="7915275" cy="4760913"/>
          </a:xfrm>
        </p:spPr>
        <p:txBody>
          <a:bodyPr/>
          <a:lstStyle/>
          <a:p>
            <a:pPr lvl="0"/>
            <a:endParaRPr lang="pt-BR" noProof="0" dirty="0" smtClean="0"/>
          </a:p>
        </p:txBody>
      </p:sp>
    </p:spTree>
    <p:extLst>
      <p:ext uri="{BB962C8B-B14F-4D97-AF65-F5344CB8AC3E}">
        <p14:creationId xmlns:p14="http://schemas.microsoft.com/office/powerpoint/2010/main" val="3878462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313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890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593457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163904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7915275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4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7915275" cy="4760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404333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4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6" y="1752606"/>
            <a:ext cx="7915275" cy="4760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69668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22041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844083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266124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688165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263776" indent="-263776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215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33062" indent="-211021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1939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055103" indent="-211021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1846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424389" indent="-158265" algn="l" rtl="0" eaLnBrk="0" fontAlgn="base" hangingPunct="0">
        <a:spcBef>
          <a:spcPct val="20000"/>
        </a:spcBef>
        <a:spcAft>
          <a:spcPct val="0"/>
        </a:spcAft>
        <a:buChar char="–"/>
        <a:defRPr sz="1846">
          <a:solidFill>
            <a:schemeClr val="tx1"/>
          </a:solidFill>
          <a:latin typeface="Times New Roman" pitchFamily="18" charset="0"/>
        </a:defRPr>
      </a:lvl4pPr>
      <a:lvl5pPr marL="1846431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5pPr>
      <a:lvl6pPr marL="2268472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6pPr>
      <a:lvl7pPr marL="2690513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7pPr>
      <a:lvl8pPr marL="3112555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8pPr>
      <a:lvl9pPr marL="3534596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6" y="1752606"/>
            <a:ext cx="7915275" cy="4760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13814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22041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844083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266124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688165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323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263776" indent="-263776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215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33062" indent="-211021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1939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055103" indent="-211021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1846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424389" indent="-158265" algn="l" rtl="0" eaLnBrk="0" fontAlgn="base" hangingPunct="0">
        <a:spcBef>
          <a:spcPct val="20000"/>
        </a:spcBef>
        <a:spcAft>
          <a:spcPct val="0"/>
        </a:spcAft>
        <a:buChar char="–"/>
        <a:defRPr sz="1846">
          <a:solidFill>
            <a:schemeClr val="tx1"/>
          </a:solidFill>
          <a:latin typeface="Times New Roman" pitchFamily="18" charset="0"/>
        </a:defRPr>
      </a:lvl4pPr>
      <a:lvl5pPr marL="1846431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5pPr>
      <a:lvl6pPr marL="2268472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6pPr>
      <a:lvl7pPr marL="2690513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7pPr>
      <a:lvl8pPr marL="3112555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8pPr>
      <a:lvl9pPr marL="3534596" indent="-158265" algn="l" rtl="0" eaLnBrk="0" fontAlgn="base" hangingPunct="0">
        <a:spcBef>
          <a:spcPct val="20000"/>
        </a:spcBef>
        <a:spcAft>
          <a:spcPct val="0"/>
        </a:spcAft>
        <a:buChar char="»"/>
        <a:defRPr sz="1846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1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37.wmf"/><Relationship Id="rId5" Type="http://schemas.openxmlformats.org/officeDocument/2006/relationships/diagramLayout" Target="../diagrams/layout1.xml"/><Relationship Id="rId10" Type="http://schemas.openxmlformats.org/officeDocument/2006/relationships/image" Target="../media/image36.wmf"/><Relationship Id="rId4" Type="http://schemas.openxmlformats.org/officeDocument/2006/relationships/diagramData" Target="../diagrams/data1.xml"/><Relationship Id="rId9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8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35.png"/><Relationship Id="rId5" Type="http://schemas.openxmlformats.org/officeDocument/2006/relationships/image" Target="../media/image7.png"/><Relationship Id="rId10" Type="http://schemas.openxmlformats.org/officeDocument/2006/relationships/image" Target="../media/image29.jpg"/><Relationship Id="rId4" Type="http://schemas.openxmlformats.org/officeDocument/2006/relationships/image" Target="../media/image39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wmf"/><Relationship Id="rId5" Type="http://schemas.openxmlformats.org/officeDocument/2006/relationships/image" Target="../media/image56.wmf"/><Relationship Id="rId4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m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m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jpe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jpe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hyperlink" Target="http://upload.wikimedia.org/wikipedia/en/e/ec/Lotus-123-3.0-dos.png" TargetMode="External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31.png"/><Relationship Id="rId3" Type="http://schemas.openxmlformats.org/officeDocument/2006/relationships/image" Target="../media/image4.jpg"/><Relationship Id="rId7" Type="http://schemas.openxmlformats.org/officeDocument/2006/relationships/image" Target="../media/image27.jpeg"/><Relationship Id="rId12" Type="http://schemas.openxmlformats.org/officeDocument/2006/relationships/image" Target="../media/image30.jp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10.jpg"/><Relationship Id="rId5" Type="http://schemas.openxmlformats.org/officeDocument/2006/relationships/image" Target="../media/image25.png"/><Relationship Id="rId15" Type="http://schemas.openxmlformats.org/officeDocument/2006/relationships/image" Target="../media/image33.jpg"/><Relationship Id="rId10" Type="http://schemas.openxmlformats.org/officeDocument/2006/relationships/image" Target="../media/image29.jpg"/><Relationship Id="rId4" Type="http://schemas.openxmlformats.org/officeDocument/2006/relationships/image" Target="../media/image24.png"/><Relationship Id="rId9" Type="http://schemas.openxmlformats.org/officeDocument/2006/relationships/image" Target="../media/image28.png"/><Relationship Id="rId1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81" y="3916207"/>
            <a:ext cx="1733857" cy="2335043"/>
          </a:xfrm>
          <a:prstGeom prst="rect">
            <a:avLst/>
          </a:prstGeom>
          <a:ln>
            <a:solidFill>
              <a:srgbClr val="006600"/>
            </a:solidFill>
          </a:ln>
        </p:spPr>
      </p:pic>
      <p:sp>
        <p:nvSpPr>
          <p:cNvPr id="4198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468313"/>
            <a:ext cx="9144000" cy="738187"/>
          </a:xfrm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4300" dirty="0"/>
              <a:t>Modelagem Quantitativa</a:t>
            </a:r>
            <a:br>
              <a:rPr lang="pt-BR" sz="4300" dirty="0"/>
            </a:br>
            <a:r>
              <a:rPr lang="pt-BR" sz="4300" dirty="0"/>
              <a:t> Sumário</a:t>
            </a:r>
          </a:p>
        </p:txBody>
      </p:sp>
      <p:sp>
        <p:nvSpPr>
          <p:cNvPr id="41984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52400" y="3200400"/>
            <a:ext cx="8991600" cy="3657600"/>
          </a:xfrm>
          <a:noFill/>
          <a:ln/>
        </p:spPr>
        <p:txBody>
          <a:bodyPr/>
          <a:lstStyle/>
          <a:p>
            <a:pPr marL="457200" indent="-457200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1076325" algn="l"/>
                <a:tab pos="1971675" algn="l"/>
              </a:tabLst>
            </a:pPr>
            <a:r>
              <a:rPr lang="pt-BR" sz="2800" dirty="0" smtClean="0">
                <a:solidFill>
                  <a:srgbClr val="CC0000"/>
                </a:solidFill>
              </a:rPr>
              <a:t>Uso, evolução </a:t>
            </a:r>
            <a:r>
              <a:rPr lang="pt-BR" sz="2800" dirty="0">
                <a:solidFill>
                  <a:srgbClr val="CC0000"/>
                </a:solidFill>
              </a:rPr>
              <a:t>e </a:t>
            </a:r>
            <a:r>
              <a:rPr lang="pt-BR" sz="2800" dirty="0" smtClean="0">
                <a:solidFill>
                  <a:srgbClr val="CC0000"/>
                </a:solidFill>
              </a:rPr>
              <a:t>padrões – Contexto e Histórico</a:t>
            </a:r>
          </a:p>
          <a:p>
            <a:pPr marL="2066925" lvl="1" indent="-276225">
              <a:lnSpc>
                <a:spcPct val="95000"/>
              </a:lnSpc>
              <a:spcBef>
                <a:spcPct val="20000"/>
              </a:spcBef>
              <a:buClr>
                <a:srgbClr val="006600"/>
              </a:buClr>
              <a:tabLst>
                <a:tab pos="2066925" algn="l"/>
              </a:tabLst>
            </a:pPr>
            <a:r>
              <a:rPr lang="pt-BR" sz="2400" b="0" dirty="0" smtClean="0"/>
              <a:t>Uso, Evolução, Mercado e Tendências das Planilhas {</a:t>
            </a:r>
            <a:r>
              <a:rPr lang="pt-BR" sz="2400" b="0" dirty="0">
                <a:solidFill>
                  <a:srgbClr val="006600"/>
                </a:solidFill>
              </a:rPr>
              <a:t>Leitura do </a:t>
            </a:r>
            <a:r>
              <a:rPr lang="pt-BR" sz="2400" b="0" dirty="0" smtClean="0">
                <a:solidFill>
                  <a:srgbClr val="006600"/>
                </a:solidFill>
              </a:rPr>
              <a:t>capítulo 12</a:t>
            </a:r>
            <a:r>
              <a:rPr lang="pt-BR" sz="2400" b="0" dirty="0" smtClean="0"/>
              <a:t>}</a:t>
            </a:r>
          </a:p>
          <a:p>
            <a:pPr marL="2066925" lvl="1" indent="-276225">
              <a:lnSpc>
                <a:spcPct val="95000"/>
              </a:lnSpc>
              <a:spcBef>
                <a:spcPct val="20000"/>
              </a:spcBef>
              <a:buClr>
                <a:srgbClr val="006600"/>
              </a:buClr>
              <a:tabLst>
                <a:tab pos="2066925" algn="l"/>
              </a:tabLst>
            </a:pPr>
            <a:r>
              <a:rPr lang="pt-BR" sz="2400" b="0" dirty="0" smtClean="0"/>
              <a:t>{168} no pé do slide é </a:t>
            </a:r>
            <a:r>
              <a:rPr lang="pt-BR" sz="2400" b="0" dirty="0"/>
              <a:t>o número da página </a:t>
            </a:r>
            <a:r>
              <a:rPr lang="pt-BR" sz="2400" b="0" dirty="0" smtClean="0"/>
              <a:t>de:  </a:t>
            </a:r>
            <a:r>
              <a:rPr lang="pt-BR" sz="2400" i="1" cap="small" dirty="0" smtClean="0"/>
              <a:t>Excel </a:t>
            </a:r>
            <a:r>
              <a:rPr lang="pt-BR" sz="2400" i="1" cap="small" dirty="0"/>
              <a:t>na prática</a:t>
            </a:r>
            <a:endParaRPr lang="pt-BR" sz="2400" cap="small" dirty="0"/>
          </a:p>
          <a:p>
            <a:pPr marL="1971675" lvl="1" indent="-357188">
              <a:lnSpc>
                <a:spcPct val="95000"/>
              </a:lnSpc>
              <a:spcBef>
                <a:spcPct val="20000"/>
              </a:spcBef>
              <a:buClr>
                <a:srgbClr val="006600"/>
              </a:buClr>
              <a:tabLst>
                <a:tab pos="1971675" algn="l"/>
              </a:tabLst>
            </a:pPr>
            <a:endParaRPr lang="pt-BR" sz="1200" b="0" dirty="0"/>
          </a:p>
          <a:p>
            <a:pPr marL="2066925" indent="-447675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2066925" algn="l"/>
              </a:tabLst>
            </a:pPr>
            <a:r>
              <a:rPr lang="pt-BR" sz="2800" dirty="0" smtClean="0">
                <a:solidFill>
                  <a:srgbClr val="CC0000"/>
                </a:solidFill>
              </a:rPr>
              <a:t>O </a:t>
            </a:r>
            <a:r>
              <a:rPr lang="pt-BR" sz="2800" dirty="0">
                <a:solidFill>
                  <a:srgbClr val="CC0000"/>
                </a:solidFill>
              </a:rPr>
              <a:t>valor da quantificação e dos modelos</a:t>
            </a:r>
          </a:p>
          <a:p>
            <a:pPr marL="1971675" lvl="1" indent="-266700">
              <a:lnSpc>
                <a:spcPct val="95000"/>
              </a:lnSpc>
              <a:spcBef>
                <a:spcPct val="20000"/>
              </a:spcBef>
              <a:buClr>
                <a:srgbClr val="006600"/>
              </a:buClr>
              <a:tabLst>
                <a:tab pos="1971675" algn="l"/>
              </a:tabLst>
            </a:pPr>
            <a:r>
              <a:rPr lang="pt-BR" sz="2400" b="0" dirty="0" smtClean="0"/>
              <a:t>Desenvolvimento </a:t>
            </a:r>
            <a:r>
              <a:rPr lang="pt-BR" sz="2400" b="0" dirty="0"/>
              <a:t>de Modelos </a:t>
            </a:r>
            <a:r>
              <a:rPr lang="pt-BR" sz="2400" b="0" dirty="0" smtClean="0"/>
              <a:t>{</a:t>
            </a:r>
            <a:r>
              <a:rPr lang="pt-BR" sz="2400" b="0" dirty="0" smtClean="0">
                <a:solidFill>
                  <a:srgbClr val="006600"/>
                </a:solidFill>
              </a:rPr>
              <a:t>Leitura do cap</a:t>
            </a:r>
            <a:r>
              <a:rPr lang="pt-BR" sz="2400" b="0" dirty="0">
                <a:solidFill>
                  <a:srgbClr val="006600"/>
                </a:solidFill>
              </a:rPr>
              <a:t>. </a:t>
            </a:r>
            <a:r>
              <a:rPr lang="pt-BR" sz="2400" b="0" dirty="0" smtClean="0">
                <a:solidFill>
                  <a:srgbClr val="006600"/>
                </a:solidFill>
              </a:rPr>
              <a:t>11</a:t>
            </a:r>
            <a:r>
              <a:rPr lang="pt-BR" sz="2400" b="0" dirty="0" smtClean="0"/>
              <a:t>}</a:t>
            </a:r>
            <a:endParaRPr lang="pt-BR" sz="2400" b="0" dirty="0">
              <a:solidFill>
                <a:srgbClr val="006600"/>
              </a:solidFill>
            </a:endParaRPr>
          </a:p>
        </p:txBody>
      </p:sp>
      <p:sp>
        <p:nvSpPr>
          <p:cNvPr id="419844" name="Text Box 1028"/>
          <p:cNvSpPr txBox="1">
            <a:spLocks noChangeArrowheads="1"/>
          </p:cNvSpPr>
          <p:nvPr/>
        </p:nvSpPr>
        <p:spPr bwMode="auto">
          <a:xfrm>
            <a:off x="-15642" y="6481238"/>
            <a:ext cx="662042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168}</a:t>
            </a:r>
            <a:endParaRPr lang="pt-BR" dirty="0"/>
          </a:p>
        </p:txBody>
      </p:sp>
      <p:sp>
        <p:nvSpPr>
          <p:cNvPr id="2" name="Seta em curva para a esquerda 1"/>
          <p:cNvSpPr/>
          <p:nvPr/>
        </p:nvSpPr>
        <p:spPr bwMode="auto">
          <a:xfrm>
            <a:off x="646400" y="6153839"/>
            <a:ext cx="573401" cy="663388"/>
          </a:xfrm>
          <a:prstGeom prst="curvedLeftArrow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21000000"/>
            </a:camera>
            <a:lightRig rig="threePt" dir="t"/>
          </a:scene3d>
          <a:extLst/>
        </p:spPr>
        <p:txBody>
          <a:bodyPr vert="horz" wrap="square" lIns="90488" tIns="44450" rIns="90488" bIns="4445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085" y="1700642"/>
            <a:ext cx="4967829" cy="131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9608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275"/>
            <a:ext cx="9144000" cy="738188"/>
          </a:xfrm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4000" dirty="0">
                <a:effectLst/>
              </a:rPr>
              <a:t>Questões sobre Modelagem</a:t>
            </a:r>
          </a:p>
        </p:txBody>
      </p:sp>
      <p:sp>
        <p:nvSpPr>
          <p:cNvPr id="77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075" y="884382"/>
            <a:ext cx="8726488" cy="5636087"/>
          </a:xfrm>
          <a:noFill/>
          <a:ln/>
        </p:spPr>
        <p:txBody>
          <a:bodyPr/>
          <a:lstStyle/>
          <a:p>
            <a:pPr marL="381000" indent="-381000">
              <a:lnSpc>
                <a:spcPct val="100000"/>
              </a:lnSpc>
            </a:pPr>
            <a:r>
              <a:rPr lang="pt-BR" dirty="0">
                <a:solidFill>
                  <a:srgbClr val="CC0000"/>
                </a:solidFill>
                <a:effectLst/>
              </a:rPr>
              <a:t>Longo prazo</a:t>
            </a:r>
          </a:p>
          <a:p>
            <a:pPr marL="819150" lvl="1" indent="-361950">
              <a:lnSpc>
                <a:spcPct val="100000"/>
              </a:lnSpc>
              <a:spcBef>
                <a:spcPct val="15000"/>
              </a:spcBef>
            </a:pPr>
            <a:r>
              <a:rPr lang="pt-BR" sz="2000" dirty="0">
                <a:effectLst/>
              </a:rPr>
              <a:t>Planejamento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Ambiente precisa ser estável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Requer visão futura das relações de causalidade</a:t>
            </a:r>
          </a:p>
          <a:p>
            <a:pPr marL="381000" indent="-381000">
              <a:lnSpc>
                <a:spcPct val="100000"/>
              </a:lnSpc>
              <a:spcBef>
                <a:spcPct val="35000"/>
              </a:spcBef>
            </a:pPr>
            <a:r>
              <a:rPr lang="pt-BR" dirty="0">
                <a:solidFill>
                  <a:srgbClr val="CC0000"/>
                </a:solidFill>
                <a:effectLst/>
              </a:rPr>
              <a:t>Abordagem de curto prazo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Prototipagem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 smtClean="0">
                <a:effectLst/>
              </a:rPr>
              <a:t>Sequência </a:t>
            </a:r>
            <a:r>
              <a:rPr lang="pt-BR" sz="2000" dirty="0">
                <a:effectLst/>
              </a:rPr>
              <a:t>de melhorias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Conceito de “bom o suficiente”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Evolutivo e adaptativo</a:t>
            </a:r>
          </a:p>
          <a:p>
            <a:pPr marL="381000" indent="-381000">
              <a:lnSpc>
                <a:spcPct val="100000"/>
              </a:lnSpc>
              <a:spcBef>
                <a:spcPct val="35000"/>
              </a:spcBef>
              <a:buClr>
                <a:srgbClr val="CC0000"/>
              </a:buClr>
            </a:pPr>
            <a:r>
              <a:rPr lang="pt-BR" dirty="0">
                <a:solidFill>
                  <a:srgbClr val="006600"/>
                </a:solidFill>
                <a:effectLst/>
              </a:rPr>
              <a:t>Cuidados / Armadilhas no desenvolvimento de modelos</a:t>
            </a:r>
            <a:r>
              <a:rPr lang="pt-BR" dirty="0">
                <a:effectLst/>
              </a:rPr>
              <a:t> 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Um modelo é sempre uma simplificação da realidade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Quantificar nem sempre é fácil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Percepção pode ser distorcida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Tempo para incluir variáveis nos modelos</a:t>
            </a:r>
          </a:p>
          <a:p>
            <a:pPr marL="819150" lvl="1" indent="-361950">
              <a:lnSpc>
                <a:spcPct val="100000"/>
              </a:lnSpc>
              <a:spcBef>
                <a:spcPct val="10000"/>
              </a:spcBef>
            </a:pPr>
            <a:r>
              <a:rPr lang="pt-BR" sz="2000" dirty="0">
                <a:effectLst/>
              </a:rPr>
              <a:t>Pode ser difícil estabelecer relações de causalidade</a:t>
            </a:r>
          </a:p>
        </p:txBody>
      </p:sp>
      <p:sp>
        <p:nvSpPr>
          <p:cNvPr id="4" name="Text Box 1028"/>
          <p:cNvSpPr txBox="1">
            <a:spLocks noChangeArrowheads="1"/>
          </p:cNvSpPr>
          <p:nvPr/>
        </p:nvSpPr>
        <p:spPr bwMode="auto">
          <a:xfrm>
            <a:off x="-371" y="6520469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{34}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36072468"/>
      </p:ext>
    </p:extLst>
  </p:cSld>
  <p:clrMapOvr>
    <a:masterClrMapping/>
  </p:clrMapOvr>
  <p:transition spd="med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/>
        </p:nvGraphicFramePr>
        <p:xfrm>
          <a:off x="7075488" y="1739900"/>
          <a:ext cx="1862137" cy="1947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7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76275" y="96837"/>
            <a:ext cx="7658100" cy="933450"/>
          </a:xfrm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4000" dirty="0"/>
              <a:t>Modelo - Protótipo - </a:t>
            </a:r>
            <a:r>
              <a:rPr lang="pt-BR" sz="4000" dirty="0" smtClean="0"/>
              <a:t>Planilha</a:t>
            </a:r>
            <a:endParaRPr lang="pt-BR" sz="4000" dirty="0"/>
          </a:p>
        </p:txBody>
      </p:sp>
      <p:graphicFrame>
        <p:nvGraphicFramePr>
          <p:cNvPr id="776197" name="Object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87367564"/>
              </p:ext>
            </p:extLst>
          </p:nvPr>
        </p:nvGraphicFramePr>
        <p:xfrm>
          <a:off x="44450" y="774410"/>
          <a:ext cx="7015163" cy="536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718" name="Figura" r:id="rId9" imgW="6106668" imgH="4668012" progId="Word.Picture.8">
                  <p:embed/>
                </p:oleObj>
              </mc:Choice>
              <mc:Fallback>
                <p:oleObj name="Figura" r:id="rId9" imgW="6106668" imgH="4668012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" y="774410"/>
                        <a:ext cx="7015163" cy="536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6196" name="Text Box 4"/>
          <p:cNvSpPr txBox="1">
            <a:spLocks noChangeArrowheads="1"/>
          </p:cNvSpPr>
          <p:nvPr/>
        </p:nvSpPr>
        <p:spPr bwMode="auto">
          <a:xfrm>
            <a:off x="-9107" y="6521385"/>
            <a:ext cx="684483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161</a:t>
            </a:r>
            <a:r>
              <a:rPr lang="pt-BR" dirty="0"/>
              <a:t>}</a:t>
            </a:r>
          </a:p>
        </p:txBody>
      </p:sp>
      <p:sp>
        <p:nvSpPr>
          <p:cNvPr id="776199" name="Rectangle 7"/>
          <p:cNvSpPr>
            <a:spLocks noChangeArrowheads="1"/>
          </p:cNvSpPr>
          <p:nvPr/>
        </p:nvSpPr>
        <p:spPr bwMode="auto">
          <a:xfrm>
            <a:off x="4828907" y="6115193"/>
            <a:ext cx="4263989" cy="67454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marL="457200" indent="-457200">
              <a:lnSpc>
                <a:spcPct val="95000"/>
              </a:lnSpc>
              <a:spcBef>
                <a:spcPct val="10000"/>
              </a:spcBef>
              <a:buClr>
                <a:srgbClr val="339933"/>
              </a:buClr>
              <a:buSzPct val="100000"/>
              <a:buFont typeface="Wingdings" pitchFamily="2" charset="2"/>
              <a:buNone/>
            </a:pPr>
            <a:r>
              <a:rPr lang="pt-B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Leitura do </a:t>
            </a:r>
            <a:r>
              <a:rPr lang="pt-B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capítulo 11</a:t>
            </a:r>
            <a:br>
              <a:rPr lang="pt-B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Desenvolvimento de modelos</a:t>
            </a:r>
            <a:endParaRPr lang="pt-B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76210" name="Picture 18" descr="MCj03326800000[1]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5309" y="2841480"/>
            <a:ext cx="1636713" cy="130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70630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316048"/>
            <a:ext cx="7658100" cy="933450"/>
          </a:xfrm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4300" dirty="0"/>
              <a:t>Desenvolvimento de </a:t>
            </a:r>
            <a:br>
              <a:rPr lang="pt-BR" sz="4300" dirty="0"/>
            </a:br>
            <a:r>
              <a:rPr lang="pt-BR" sz="4300" dirty="0"/>
              <a:t>modelos em planilhas</a:t>
            </a:r>
          </a:p>
        </p:txBody>
      </p:sp>
      <p:sp>
        <p:nvSpPr>
          <p:cNvPr id="780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6063" y="1612716"/>
            <a:ext cx="7656512" cy="4760913"/>
          </a:xfrm>
          <a:noFill/>
          <a:ln/>
        </p:spPr>
        <p:txBody>
          <a:bodyPr/>
          <a:lstStyle/>
          <a:p>
            <a:pPr marL="381000" indent="-381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6600"/>
              </a:buClr>
            </a:pPr>
            <a:r>
              <a:rPr lang="pt-BR" sz="2600" dirty="0">
                <a:solidFill>
                  <a:srgbClr val="CC0000"/>
                </a:solidFill>
              </a:rPr>
              <a:t>Prototipação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Flexibilidade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Facilidade de uso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Habilita simulação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Conceito de protótipo do modelo:</a:t>
            </a:r>
          </a:p>
          <a:p>
            <a:pPr marL="1257300" lvl="2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Cíclico: protótipo ► feedback  ► protótipo</a:t>
            </a:r>
          </a:p>
          <a:p>
            <a:pPr marL="381000" indent="-381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6600"/>
              </a:buClr>
            </a:pPr>
            <a:r>
              <a:rPr lang="pt-BR" sz="2600" dirty="0">
                <a:solidFill>
                  <a:srgbClr val="CC0000"/>
                </a:solidFill>
              </a:rPr>
              <a:t>Regras básicas de modelagem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Cuidado com erros do modelo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Facilidade de compreensão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Documentação</a:t>
            </a:r>
          </a:p>
          <a:p>
            <a:pPr marL="8191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2200" dirty="0"/>
              <a:t>Rotinas de segurança</a:t>
            </a:r>
          </a:p>
        </p:txBody>
      </p:sp>
      <p:sp>
        <p:nvSpPr>
          <p:cNvPr id="780292" name="Text Box 4"/>
          <p:cNvSpPr txBox="1">
            <a:spLocks noChangeArrowheads="1"/>
          </p:cNvSpPr>
          <p:nvPr/>
        </p:nvSpPr>
        <p:spPr bwMode="auto">
          <a:xfrm>
            <a:off x="-12401" y="6525494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161-168}</a:t>
            </a:r>
            <a:endParaRPr lang="pt-BR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877969961"/>
              </p:ext>
            </p:extLst>
          </p:nvPr>
        </p:nvGraphicFramePr>
        <p:xfrm>
          <a:off x="6958013" y="2214882"/>
          <a:ext cx="1984375" cy="1852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0856965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10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Entrando no Excel</a:t>
            </a:r>
          </a:p>
        </p:txBody>
      </p:sp>
      <p:pic>
        <p:nvPicPr>
          <p:cNvPr id="16" name="Imagem 1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25" y="3831767"/>
            <a:ext cx="4174506" cy="243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16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50437" y="4764445"/>
            <a:ext cx="2018023" cy="1189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-20212" y="6525494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{13-19}</a:t>
            </a:r>
            <a:endParaRPr lang="pt-BR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0156" y="766844"/>
            <a:ext cx="7032576" cy="2848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81000" indent="-381000">
              <a:lnSpc>
                <a:spcPct val="95000"/>
              </a:lnSpc>
              <a:spcBef>
                <a:spcPct val="10000"/>
              </a:spcBef>
              <a:buClr>
                <a:srgbClr val="006600"/>
              </a:buClr>
            </a:pPr>
            <a:r>
              <a:rPr lang="pt-BR" sz="2600" dirty="0" smtClean="0">
                <a:solidFill>
                  <a:srgbClr val="006600"/>
                </a:solidFill>
              </a:rPr>
              <a:t>Vamos utilizar o Excel 2010 (12ª edição)</a:t>
            </a:r>
          </a:p>
          <a:p>
            <a:pPr marL="819150" lvl="1" indent="-361950">
              <a:lnSpc>
                <a:spcPct val="95000"/>
              </a:lnSpc>
              <a:spcBef>
                <a:spcPct val="10000"/>
              </a:spcBef>
            </a:pPr>
            <a:r>
              <a:rPr lang="pt-BR" sz="2200" dirty="0" smtClean="0"/>
              <a:t>2007, 2010 e 2013 são praticamente idênticos</a:t>
            </a:r>
          </a:p>
          <a:p>
            <a:pPr marL="819150" lvl="1" indent="-361950">
              <a:lnSpc>
                <a:spcPct val="95000"/>
              </a:lnSpc>
              <a:spcBef>
                <a:spcPct val="10000"/>
              </a:spcBef>
            </a:pPr>
            <a:endParaRPr lang="pt-BR" sz="2200" dirty="0" smtClean="0"/>
          </a:p>
          <a:p>
            <a:pPr marL="819150" lvl="1" indent="-361950">
              <a:lnSpc>
                <a:spcPct val="95000"/>
              </a:lnSpc>
              <a:spcBef>
                <a:spcPts val="1200"/>
              </a:spcBef>
            </a:pPr>
            <a:endParaRPr lang="pt-BR" sz="2200" dirty="0"/>
          </a:p>
          <a:p>
            <a:pPr marL="819150" lvl="1" indent="-361950">
              <a:lnSpc>
                <a:spcPct val="95000"/>
              </a:lnSpc>
              <a:spcBef>
                <a:spcPct val="10000"/>
              </a:spcBef>
            </a:pPr>
            <a:endParaRPr lang="pt-BR" sz="2200" dirty="0" smtClean="0"/>
          </a:p>
          <a:p>
            <a:pPr marL="819150" lvl="1" indent="-361950">
              <a:lnSpc>
                <a:spcPct val="95000"/>
              </a:lnSpc>
              <a:spcBef>
                <a:spcPct val="10000"/>
              </a:spcBef>
            </a:pPr>
            <a:r>
              <a:rPr lang="pt-BR" sz="2200" dirty="0"/>
              <a:t>Pode usar qualquer uma das versões para </a:t>
            </a:r>
            <a:r>
              <a:rPr lang="pt-BR" sz="2200" dirty="0" smtClean="0"/>
              <a:t>estudar (não recomendo do Apple), </a:t>
            </a:r>
            <a:r>
              <a:rPr lang="pt-BR" sz="2200" dirty="0"/>
              <a:t>mas nas avaliações e em classe será utilizado o 2010</a:t>
            </a:r>
          </a:p>
          <a:p>
            <a:pPr marL="819150" lvl="1" indent="-361950">
              <a:lnSpc>
                <a:spcPct val="95000"/>
              </a:lnSpc>
              <a:spcBef>
                <a:spcPct val="10000"/>
              </a:spcBef>
            </a:pPr>
            <a:endParaRPr lang="pt-BR" sz="2200" dirty="0" smtClean="0"/>
          </a:p>
        </p:txBody>
      </p:sp>
      <p:pic>
        <p:nvPicPr>
          <p:cNvPr id="21" name="Imagem 20" descr="Excel2010simbolo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7770" y="1668560"/>
            <a:ext cx="1016588" cy="969234"/>
          </a:xfrm>
          <a:prstGeom prst="rect">
            <a:avLst/>
          </a:prstGeom>
        </p:spPr>
      </p:pic>
      <p:pic>
        <p:nvPicPr>
          <p:cNvPr id="22" name="Imagem 21" descr="Excel2010simbolo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589" y="5476129"/>
            <a:ext cx="657925" cy="676773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4390" y="943491"/>
            <a:ext cx="1898046" cy="255616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563" y="1639803"/>
            <a:ext cx="1102496" cy="1102496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716" y="1580819"/>
            <a:ext cx="1139579" cy="1139579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5488" y="3847368"/>
            <a:ext cx="4674014" cy="2410039"/>
          </a:xfrm>
          <a:prstGeom prst="rect">
            <a:avLst/>
          </a:prstGeom>
          <a:ln w="1270">
            <a:solidFill>
              <a:srgbClr val="006600"/>
            </a:solidFill>
          </a:ln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4652" y="5064567"/>
            <a:ext cx="1493009" cy="817952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4104" y="5402898"/>
            <a:ext cx="568637" cy="568637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4445" y="6313716"/>
            <a:ext cx="1745194" cy="52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25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2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59" y="2028365"/>
            <a:ext cx="7613455" cy="404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23"/>
          <p:cNvSpPr>
            <a:spLocks noChangeArrowheads="1"/>
          </p:cNvSpPr>
          <p:nvPr/>
        </p:nvSpPr>
        <p:spPr bwMode="auto">
          <a:xfrm>
            <a:off x="4969891" y="678229"/>
            <a:ext cx="2195287" cy="1166078"/>
          </a:xfrm>
          <a:prstGeom prst="wedgeRectCallout">
            <a:avLst>
              <a:gd name="adj1" fmla="val 45042"/>
              <a:gd name="adj2" fmla="val 85327"/>
            </a:avLst>
          </a:prstGeom>
          <a:solidFill>
            <a:schemeClr val="accent6">
              <a:lumMod val="60000"/>
              <a:lumOff val="40000"/>
            </a:schemeClr>
          </a:solidFill>
          <a:ln w="38100" cmpd="dbl">
            <a:solidFill>
              <a:srgbClr val="CC0000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 anchor="ctr"/>
          <a:lstStyle/>
          <a:p>
            <a:pPr algn="l"/>
            <a:r>
              <a:rPr lang="pt-BR" sz="1400" dirty="0" smtClean="0">
                <a:effectLst/>
              </a:rPr>
              <a:t>   Ajuda:</a:t>
            </a:r>
            <a:endParaRPr lang="pt-BR" sz="1400" dirty="0">
              <a:effectLst/>
            </a:endParaRPr>
          </a:p>
          <a:p>
            <a:pPr algn="l"/>
            <a:r>
              <a:rPr lang="pt-BR" sz="1400" dirty="0" smtClean="0">
                <a:effectLst/>
              </a:rPr>
              <a:t> pratique</a:t>
            </a:r>
            <a:br>
              <a:rPr lang="pt-BR" sz="1400" dirty="0" smtClean="0">
                <a:effectLst/>
              </a:rPr>
            </a:br>
            <a:r>
              <a:rPr lang="pt-BR" sz="1400" dirty="0" smtClean="0">
                <a:effectLst/>
              </a:rPr>
              <a:t>e explore</a:t>
            </a:r>
            <a:endParaRPr lang="pt-BR" sz="1400" dirty="0">
              <a:effectLst/>
            </a:endParaRPr>
          </a:p>
        </p:txBody>
      </p:sp>
      <p:sp>
        <p:nvSpPr>
          <p:cNvPr id="800798" name="AutoShape 30"/>
          <p:cNvSpPr>
            <a:spLocks noChangeArrowheads="1"/>
          </p:cNvSpPr>
          <p:nvPr/>
        </p:nvSpPr>
        <p:spPr bwMode="auto">
          <a:xfrm>
            <a:off x="7647097" y="1061142"/>
            <a:ext cx="1344613" cy="1030287"/>
          </a:xfrm>
          <a:prstGeom prst="wedgeRectCallout">
            <a:avLst>
              <a:gd name="adj1" fmla="val -83886"/>
              <a:gd name="adj2" fmla="val 45685"/>
            </a:avLst>
          </a:prstGeom>
          <a:solidFill>
            <a:srgbClr val="FFFF99"/>
          </a:solidFill>
          <a:ln w="38100" cmpd="dbl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>
                <a:solidFill>
                  <a:srgbClr val="0000CC"/>
                </a:solidFill>
                <a:effectLst/>
              </a:rPr>
              <a:t>_ Minimiza restaura maximiza  </a:t>
            </a:r>
            <a:r>
              <a:rPr lang="pt-BR" sz="1600" dirty="0">
                <a:effectLst/>
                <a:sym typeface="Wingdings 2" pitchFamily="18" charset="2"/>
              </a:rPr>
              <a:t></a:t>
            </a:r>
            <a:r>
              <a:rPr lang="pt-BR" sz="1600" dirty="0">
                <a:solidFill>
                  <a:srgbClr val="0000CC"/>
                </a:solidFill>
                <a:effectLst/>
              </a:rPr>
              <a:t> </a:t>
            </a:r>
            <a:r>
              <a:rPr lang="pt-BR" sz="1600" dirty="0">
                <a:effectLst/>
              </a:rPr>
              <a:t>fecha</a:t>
            </a:r>
          </a:p>
        </p:txBody>
      </p:sp>
      <p:sp>
        <p:nvSpPr>
          <p:cNvPr id="800800" name="AutoShape 32"/>
          <p:cNvSpPr>
            <a:spLocks noChangeArrowheads="1"/>
          </p:cNvSpPr>
          <p:nvPr/>
        </p:nvSpPr>
        <p:spPr bwMode="auto">
          <a:xfrm>
            <a:off x="7733646" y="3964111"/>
            <a:ext cx="1344613" cy="1527175"/>
          </a:xfrm>
          <a:prstGeom prst="wedgeRectCallout">
            <a:avLst>
              <a:gd name="adj1" fmla="val -142060"/>
              <a:gd name="adj2" fmla="val -126509"/>
            </a:avLst>
          </a:prstGeom>
          <a:solidFill>
            <a:srgbClr val="FFFF99"/>
          </a:solidFill>
          <a:ln w="38100" cmpd="dbl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400" dirty="0">
                <a:effectLst/>
              </a:rPr>
              <a:t>ver nomes </a:t>
            </a:r>
            <a:r>
              <a:rPr lang="pt-BR" sz="1400" dirty="0">
                <a:solidFill>
                  <a:srgbClr val="0000CC"/>
                </a:solidFill>
                <a:effectLst/>
              </a:rPr>
              <a:t>(</a:t>
            </a:r>
            <a:r>
              <a:rPr lang="pt-BR" sz="1400" i="1" dirty="0">
                <a:solidFill>
                  <a:srgbClr val="0000CC"/>
                </a:solidFill>
                <a:effectLst/>
              </a:rPr>
              <a:t>sem clicar!</a:t>
            </a:r>
            <a:r>
              <a:rPr lang="pt-BR" sz="1400" dirty="0">
                <a:solidFill>
                  <a:srgbClr val="0000CC"/>
                </a:solidFill>
                <a:effectLst/>
              </a:rPr>
              <a:t>)</a:t>
            </a:r>
            <a:r>
              <a:rPr lang="pt-BR" sz="1400" dirty="0">
                <a:effectLst/>
              </a:rPr>
              <a:t> (o clique ativaria o comando, </a:t>
            </a:r>
            <a:r>
              <a:rPr lang="pt-BR" sz="1400" u="sng" dirty="0">
                <a:effectLst/>
              </a:rPr>
              <a:t>Esc</a:t>
            </a:r>
            <a:r>
              <a:rPr lang="pt-BR" sz="1400" dirty="0">
                <a:effectLst/>
              </a:rPr>
              <a:t> sai)</a:t>
            </a:r>
          </a:p>
        </p:txBody>
      </p:sp>
      <p:sp>
        <p:nvSpPr>
          <p:cNvPr id="800811" name="AutoShape 43"/>
          <p:cNvSpPr>
            <a:spLocks noChangeArrowheads="1"/>
          </p:cNvSpPr>
          <p:nvPr/>
        </p:nvSpPr>
        <p:spPr bwMode="auto">
          <a:xfrm>
            <a:off x="7663905" y="2569741"/>
            <a:ext cx="1449388" cy="1058862"/>
          </a:xfrm>
          <a:prstGeom prst="wedgeRoundRectCallout">
            <a:avLst>
              <a:gd name="adj1" fmla="val -72674"/>
              <a:gd name="adj2" fmla="val -32310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Barras de ferramentas 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Botões / Atalhos</a:t>
            </a:r>
          </a:p>
        </p:txBody>
      </p:sp>
      <p:sp>
        <p:nvSpPr>
          <p:cNvPr id="800812" name="Text Box 44"/>
          <p:cNvSpPr txBox="1">
            <a:spLocks noChangeArrowheads="1"/>
          </p:cNvSpPr>
          <p:nvPr/>
        </p:nvSpPr>
        <p:spPr bwMode="auto">
          <a:xfrm>
            <a:off x="21159" y="738901"/>
            <a:ext cx="4835763" cy="118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l">
              <a:spcAft>
                <a:spcPts val="600"/>
              </a:spcAft>
              <a:buClr>
                <a:srgbClr val="006600"/>
              </a:buClr>
              <a:buFont typeface="Wingdings" pitchFamily="2" charset="2"/>
              <a:buChar char="ü"/>
            </a:pPr>
            <a:r>
              <a:rPr lang="pt-BR" sz="22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2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Ritmo, nivelamento e </a:t>
            </a:r>
            <a:r>
              <a:rPr lang="pt-BR" sz="22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prática</a:t>
            </a:r>
            <a:br>
              <a:rPr lang="pt-BR" sz="22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2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2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(</a:t>
            </a:r>
            <a:r>
              <a:rPr lang="pt-BR" sz="22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refazer com a apostila)</a:t>
            </a:r>
            <a:endParaRPr lang="pt-BR" sz="2200" b="0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spcAft>
                <a:spcPts val="600"/>
              </a:spcAft>
              <a:buClr>
                <a:srgbClr val="006600"/>
              </a:buClr>
              <a:buFont typeface="Wingdings" pitchFamily="2" charset="2"/>
              <a:buChar char="ü"/>
            </a:pPr>
            <a:r>
              <a:rPr lang="pt-BR" sz="22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Regras </a:t>
            </a:r>
            <a:r>
              <a:rPr lang="pt-BR" sz="22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(navegar, </a:t>
            </a:r>
            <a:r>
              <a:rPr lang="pt-BR" sz="22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e-mail, celular...)</a:t>
            </a:r>
            <a:endParaRPr lang="pt-BR" sz="2200" b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0813" name="Text Box 45"/>
          <p:cNvSpPr txBox="1">
            <a:spLocks noChangeArrowheads="1"/>
          </p:cNvSpPr>
          <p:nvPr/>
        </p:nvSpPr>
        <p:spPr bwMode="auto">
          <a:xfrm>
            <a:off x="-2661" y="6522318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{14}</a:t>
            </a:r>
            <a:endParaRPr lang="pt-BR" dirty="0"/>
          </a:p>
        </p:txBody>
      </p:sp>
      <p:sp>
        <p:nvSpPr>
          <p:cNvPr id="800814" name="AutoShape 46"/>
          <p:cNvSpPr>
            <a:spLocks noChangeArrowheads="1"/>
          </p:cNvSpPr>
          <p:nvPr/>
        </p:nvSpPr>
        <p:spPr bwMode="auto">
          <a:xfrm>
            <a:off x="929796" y="6174084"/>
            <a:ext cx="2560636" cy="333375"/>
          </a:xfrm>
          <a:prstGeom prst="wedgeRoundRectCallout">
            <a:avLst>
              <a:gd name="adj1" fmla="val -70859"/>
              <a:gd name="adj2" fmla="val -108962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Barra de status: 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Pronto</a:t>
            </a:r>
          </a:p>
        </p:txBody>
      </p:sp>
      <p:sp>
        <p:nvSpPr>
          <p:cNvPr id="16" name="AutoShape 46"/>
          <p:cNvSpPr>
            <a:spLocks noChangeArrowheads="1"/>
          </p:cNvSpPr>
          <p:nvPr/>
        </p:nvSpPr>
        <p:spPr bwMode="auto">
          <a:xfrm>
            <a:off x="3909421" y="6167729"/>
            <a:ext cx="1831513" cy="333375"/>
          </a:xfrm>
          <a:prstGeom prst="wedgeRoundRectCallout">
            <a:avLst>
              <a:gd name="adj1" fmla="val 68075"/>
              <a:gd name="adj2" fmla="val -107873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Zoom e </a:t>
            </a:r>
            <a:r>
              <a:rPr lang="pt-BR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Exibição</a:t>
            </a:r>
            <a:endParaRPr lang="pt-BR" sz="1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" name="Imagem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7856" y="4317781"/>
            <a:ext cx="2284764" cy="145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9181" y="716329"/>
            <a:ext cx="1144248" cy="1100796"/>
          </a:xfrm>
          <a:prstGeom prst="rect">
            <a:avLst/>
          </a:prstGeom>
        </p:spPr>
      </p:pic>
      <p:sp>
        <p:nvSpPr>
          <p:cNvPr id="19" name="AutoShape 43"/>
          <p:cNvSpPr>
            <a:spLocks noChangeArrowheads="1"/>
          </p:cNvSpPr>
          <p:nvPr/>
        </p:nvSpPr>
        <p:spPr bwMode="auto">
          <a:xfrm>
            <a:off x="331104" y="3231930"/>
            <a:ext cx="5409830" cy="1054319"/>
          </a:xfrm>
          <a:prstGeom prst="wedgeRoundRectCallout">
            <a:avLst>
              <a:gd name="adj1" fmla="val -50316"/>
              <a:gd name="adj2" fmla="val -140316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pt-BR" sz="1600" dirty="0" smtClean="0">
                <a:solidFill>
                  <a:srgbClr val="006600"/>
                </a:solidFill>
                <a:effectLst/>
              </a:rPr>
              <a:t>Arquivo</a:t>
            </a:r>
          </a:p>
          <a:p>
            <a:r>
              <a:rPr lang="pt-BR" sz="1600" b="0" dirty="0" smtClean="0">
                <a:solidFill>
                  <a:srgbClr val="0000CC"/>
                </a:solidFill>
                <a:effectLst/>
              </a:rPr>
              <a:t>Ferramentas Básicas e Configurações do Excel 2010</a:t>
            </a:r>
          </a:p>
          <a:p>
            <a:r>
              <a:rPr lang="pt-BR" sz="1600" b="0" dirty="0" smtClean="0">
                <a:solidFill>
                  <a:srgbClr val="0000CC"/>
                </a:solidFill>
                <a:effectLst/>
              </a:rPr>
              <a:t>(No Excel 2007, Botão do Office        )</a:t>
            </a:r>
            <a:endParaRPr lang="pt-BR" sz="1600" b="0" dirty="0">
              <a:solidFill>
                <a:srgbClr val="0000CC"/>
              </a:solidFill>
              <a:effectLst/>
            </a:endParaRPr>
          </a:p>
        </p:txBody>
      </p:sp>
      <p:pic>
        <p:nvPicPr>
          <p:cNvPr id="20" name="Picture 3" descr="C:\Users\Meirelles\Arq\Excel9ed\Imagens\Office bottun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9809" y="3825735"/>
            <a:ext cx="412115" cy="41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m 14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9363" y="6254824"/>
            <a:ext cx="2705100" cy="5422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-30707" y="-12661"/>
            <a:ext cx="914400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Abra o Excel </a:t>
            </a:r>
            <a:r>
              <a:rPr lang="pt-BR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2010</a:t>
            </a:r>
            <a:endParaRPr lang="pt-BR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501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00798" grpId="0" animBg="1"/>
      <p:bldP spid="800800" grpId="0" animBg="1"/>
      <p:bldP spid="800811" grpId="0" animBg="1"/>
      <p:bldP spid="800814" grpId="0" animBg="1"/>
      <p:bldP spid="16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1517" y="1883517"/>
            <a:ext cx="7516842" cy="39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9076" name="AutoShape 4"/>
          <p:cNvSpPr>
            <a:spLocks noChangeArrowheads="1"/>
          </p:cNvSpPr>
          <p:nvPr/>
        </p:nvSpPr>
        <p:spPr bwMode="auto">
          <a:xfrm>
            <a:off x="87469" y="3846513"/>
            <a:ext cx="1273175" cy="590550"/>
          </a:xfrm>
          <a:prstGeom prst="wedgeRoundRectCallout">
            <a:avLst>
              <a:gd name="adj1" fmla="val 145694"/>
              <a:gd name="adj2" fmla="val -81975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Endereço: </a:t>
            </a:r>
            <a:r>
              <a:rPr lang="pt-BR" sz="16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Célula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C6</a:t>
            </a:r>
            <a:endParaRPr lang="pt-BR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99077" name="AutoShape 5"/>
          <p:cNvSpPr>
            <a:spLocks noChangeArrowheads="1"/>
          </p:cNvSpPr>
          <p:nvPr/>
        </p:nvSpPr>
        <p:spPr bwMode="auto">
          <a:xfrm>
            <a:off x="21183" y="4647030"/>
            <a:ext cx="1426101" cy="792162"/>
          </a:xfrm>
          <a:prstGeom prst="wedgeRoundRectCallout">
            <a:avLst>
              <a:gd name="adj1" fmla="val 59130"/>
              <a:gd name="adj2" fmla="val -75464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6) Linha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pt-BR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números</a:t>
            </a:r>
          </a:p>
          <a:p>
            <a:r>
              <a:rPr lang="pt-BR" sz="1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1 2 ... 1048576 </a:t>
            </a:r>
            <a:endParaRPr lang="pt-BR" sz="14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99078" name="AutoShape 6"/>
          <p:cNvSpPr>
            <a:spLocks noChangeArrowheads="1"/>
          </p:cNvSpPr>
          <p:nvPr/>
        </p:nvSpPr>
        <p:spPr bwMode="auto">
          <a:xfrm>
            <a:off x="4476932" y="1012748"/>
            <a:ext cx="2222500" cy="610393"/>
          </a:xfrm>
          <a:prstGeom prst="wedgeRoundRectCallout">
            <a:avLst>
              <a:gd name="adj1" fmla="val 485"/>
              <a:gd name="adj2" fmla="val 265927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7) Coluna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pt-BR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letras</a:t>
            </a:r>
          </a:p>
          <a:p>
            <a:r>
              <a:rPr lang="pt-BR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  B   C   AA ... XFD  </a:t>
            </a:r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pt-BR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99079" name="AutoShape 7"/>
          <p:cNvSpPr>
            <a:spLocks noChangeArrowheads="1"/>
          </p:cNvSpPr>
          <p:nvPr/>
        </p:nvSpPr>
        <p:spPr bwMode="auto">
          <a:xfrm>
            <a:off x="1691512" y="847289"/>
            <a:ext cx="2065338" cy="801687"/>
          </a:xfrm>
          <a:prstGeom prst="wedgeRoundRectCallout">
            <a:avLst>
              <a:gd name="adj1" fmla="val 105565"/>
              <a:gd name="adj2" fmla="val 84825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1) Barra 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título: Nome do Arquivo 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Pasta1</a:t>
            </a:r>
          </a:p>
        </p:txBody>
      </p:sp>
      <p:sp>
        <p:nvSpPr>
          <p:cNvPr id="899080" name="AutoShape 8"/>
          <p:cNvSpPr>
            <a:spLocks noChangeArrowheads="1"/>
          </p:cNvSpPr>
          <p:nvPr/>
        </p:nvSpPr>
        <p:spPr bwMode="auto">
          <a:xfrm>
            <a:off x="50180" y="1587717"/>
            <a:ext cx="1101725" cy="666753"/>
          </a:xfrm>
          <a:prstGeom prst="wedgeRoundRectCallout">
            <a:avLst>
              <a:gd name="adj1" fmla="val 83455"/>
              <a:gd name="adj2" fmla="val 24411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2) Barra 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menu</a:t>
            </a:r>
          </a:p>
        </p:txBody>
      </p:sp>
      <p:sp>
        <p:nvSpPr>
          <p:cNvPr id="899081" name="AutoShape 9"/>
          <p:cNvSpPr>
            <a:spLocks noChangeArrowheads="1"/>
          </p:cNvSpPr>
          <p:nvPr/>
        </p:nvSpPr>
        <p:spPr bwMode="auto">
          <a:xfrm>
            <a:off x="6819900" y="920096"/>
            <a:ext cx="2036763" cy="760412"/>
          </a:xfrm>
          <a:prstGeom prst="wedgeRoundRectCallout">
            <a:avLst>
              <a:gd name="adj1" fmla="val -54826"/>
              <a:gd name="adj2" fmla="val 121338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 Barras 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ferramentas 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Botões / Atalhos</a:t>
            </a:r>
          </a:p>
        </p:txBody>
      </p:sp>
      <p:sp>
        <p:nvSpPr>
          <p:cNvPr id="899082" name="AutoShape 10"/>
          <p:cNvSpPr>
            <a:spLocks noChangeArrowheads="1"/>
          </p:cNvSpPr>
          <p:nvPr/>
        </p:nvSpPr>
        <p:spPr bwMode="auto">
          <a:xfrm>
            <a:off x="36950" y="2377957"/>
            <a:ext cx="1410334" cy="1274445"/>
          </a:xfrm>
          <a:prstGeom prst="wedgeRoundRectCallout">
            <a:avLst>
              <a:gd name="adj1" fmla="val 76972"/>
              <a:gd name="adj2" fmla="val -17404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4) Barra 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fórmula: endereço da </a:t>
            </a:r>
            <a:r>
              <a:rPr lang="pt-BR" sz="16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célula ativa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A1</a:t>
            </a:r>
          </a:p>
        </p:txBody>
      </p:sp>
      <p:sp>
        <p:nvSpPr>
          <p:cNvPr id="899083" name="AutoShape 11"/>
          <p:cNvSpPr>
            <a:spLocks noChangeArrowheads="1"/>
          </p:cNvSpPr>
          <p:nvPr/>
        </p:nvSpPr>
        <p:spPr bwMode="auto">
          <a:xfrm>
            <a:off x="6530353" y="6158117"/>
            <a:ext cx="2353469" cy="595314"/>
          </a:xfrm>
          <a:prstGeom prst="wedgeRoundRectCallout">
            <a:avLst>
              <a:gd name="adj1" fmla="val 55733"/>
              <a:gd name="adj2" fmla="val -127394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8) Barras 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rolagem: horizontal e vertical</a:t>
            </a:r>
          </a:p>
        </p:txBody>
      </p:sp>
      <p:sp>
        <p:nvSpPr>
          <p:cNvPr id="899084" name="AutoShape 12"/>
          <p:cNvSpPr>
            <a:spLocks noChangeArrowheads="1"/>
          </p:cNvSpPr>
          <p:nvPr/>
        </p:nvSpPr>
        <p:spPr bwMode="auto">
          <a:xfrm>
            <a:off x="79125" y="5631804"/>
            <a:ext cx="1294447" cy="765652"/>
          </a:xfrm>
          <a:prstGeom prst="wedgeRoundRectCallout">
            <a:avLst>
              <a:gd name="adj1" fmla="val 62570"/>
              <a:gd name="adj2" fmla="val -26398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9) Barra 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status: 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Pronto</a:t>
            </a:r>
          </a:p>
        </p:txBody>
      </p:sp>
      <p:sp>
        <p:nvSpPr>
          <p:cNvPr id="899085" name="AutoShape 13"/>
          <p:cNvSpPr>
            <a:spLocks noChangeArrowheads="1"/>
          </p:cNvSpPr>
          <p:nvPr/>
        </p:nvSpPr>
        <p:spPr bwMode="auto">
          <a:xfrm>
            <a:off x="2318673" y="6150777"/>
            <a:ext cx="2026197" cy="406400"/>
          </a:xfrm>
          <a:prstGeom prst="wedgeRoundRectCallout">
            <a:avLst>
              <a:gd name="adj1" fmla="val -68124"/>
              <a:gd name="adj2" fmla="val -135186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Pastas / Planilhas</a:t>
            </a:r>
            <a:endParaRPr lang="pt-BR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99090" name="AutoShape 18"/>
          <p:cNvSpPr>
            <a:spLocks noChangeArrowheads="1"/>
          </p:cNvSpPr>
          <p:nvPr/>
        </p:nvSpPr>
        <p:spPr bwMode="auto">
          <a:xfrm>
            <a:off x="4779645" y="6132305"/>
            <a:ext cx="1273175" cy="590550"/>
          </a:xfrm>
          <a:prstGeom prst="wedgeRoundRectCallout">
            <a:avLst>
              <a:gd name="adj1" fmla="val 97304"/>
              <a:gd name="adj2" fmla="val -125903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Caixa de rolagem</a:t>
            </a:r>
          </a:p>
        </p:txBody>
      </p:sp>
      <p:sp>
        <p:nvSpPr>
          <p:cNvPr id="17" name="AutoShape 25"/>
          <p:cNvSpPr>
            <a:spLocks noChangeArrowheads="1"/>
          </p:cNvSpPr>
          <p:nvPr/>
        </p:nvSpPr>
        <p:spPr bwMode="auto">
          <a:xfrm>
            <a:off x="3560445" y="3589338"/>
            <a:ext cx="2122487" cy="1108075"/>
          </a:xfrm>
          <a:prstGeom prst="wedgeRectCallout">
            <a:avLst>
              <a:gd name="adj1" fmla="val -96969"/>
              <a:gd name="adj2" fmla="val -102263"/>
            </a:avLst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5) Área da 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planilha: conjunto ou matriz de </a:t>
            </a:r>
            <a:r>
              <a:rPr lang="pt-BR" sz="20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Células</a:t>
            </a:r>
            <a:r>
              <a:rPr lang="pt-BR" sz="16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</a:t>
            </a:r>
            <a:r>
              <a:rPr lang="pt-B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Colunas e Linhas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0" y="-6132"/>
            <a:ext cx="914400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r>
              <a:rPr lang="pt-B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Primeiros passos com o Excel</a:t>
            </a:r>
          </a:p>
        </p:txBody>
      </p:sp>
    </p:spTree>
    <p:extLst>
      <p:ext uri="{BB962C8B-B14F-4D97-AF65-F5344CB8AC3E}">
        <p14:creationId xmlns:p14="http://schemas.microsoft.com/office/powerpoint/2010/main" val="137645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9076" grpId="0" animBg="1"/>
      <p:bldP spid="899077" grpId="0" animBg="1"/>
      <p:bldP spid="899078" grpId="0" animBg="1"/>
      <p:bldP spid="899079" grpId="0" animBg="1"/>
      <p:bldP spid="899080" grpId="0" animBg="1"/>
      <p:bldP spid="899081" grpId="0" animBg="1"/>
      <p:bldP spid="899082" grpId="0" animBg="1"/>
      <p:bldP spid="899083" grpId="0" animBg="1"/>
      <p:bldP spid="899084" grpId="0" animBg="1"/>
      <p:bldP spid="899085" grpId="0" animBg="1"/>
      <p:bldP spid="899090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50" name="Rectangle 6"/>
          <p:cNvSpPr>
            <a:spLocks noChangeArrowheads="1"/>
          </p:cNvSpPr>
          <p:nvPr/>
        </p:nvSpPr>
        <p:spPr bwMode="auto">
          <a:xfrm>
            <a:off x="736600" y="-7937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110000"/>
              </a:lnSpc>
            </a:pPr>
            <a:r>
              <a:rPr lang="pt-BR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Barra de ferramentas e Grupos</a:t>
            </a:r>
            <a:endParaRPr lang="pt-BR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8370" y="894760"/>
            <a:ext cx="4918983" cy="2205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8775" indent="-358775"/>
            <a:r>
              <a:rPr lang="pt-BR" sz="2100" b="0" i="1" dirty="0" smtClean="0">
                <a:solidFill>
                  <a:srgbClr val="006600"/>
                </a:solidFill>
              </a:rPr>
              <a:t>Com o mouse desloque o cursor (seta vazada) sobre um botão qualquer (sem clicar!),</a:t>
            </a:r>
            <a:r>
              <a:rPr lang="pt-BR" sz="2100" b="0" dirty="0" smtClean="0"/>
              <a:t> aparece um pequeno quadro com o nome da ferramenta, como </a:t>
            </a:r>
            <a:r>
              <a:rPr lang="pt-BR" sz="2100" b="0" dirty="0"/>
              <a:t>mostrado ao lado</a:t>
            </a:r>
          </a:p>
          <a:p>
            <a:pPr marL="358775" indent="-358775"/>
            <a:r>
              <a:rPr lang="pt-BR" sz="2100" b="0" dirty="0" smtClean="0"/>
              <a:t>ou uma explicação do que realiza</a:t>
            </a:r>
            <a:br>
              <a:rPr lang="pt-BR" sz="2100" b="0" dirty="0" smtClean="0"/>
            </a:br>
            <a:r>
              <a:rPr lang="pt-BR" sz="2100" b="0" dirty="0" smtClean="0"/>
              <a:t>um GRUPO de ferramentas: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146175" y="4421188"/>
            <a:ext cx="4370388" cy="227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8775" indent="-358775"/>
            <a:endParaRPr lang="pt-BR" sz="2100" b="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6771" y="3301684"/>
            <a:ext cx="7217229" cy="355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5423093" y="4548942"/>
            <a:ext cx="506413" cy="369888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79257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1571" y="805769"/>
            <a:ext cx="2969079" cy="163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55482" y="2527808"/>
            <a:ext cx="2473096" cy="57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13491" y="6522746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{15-16}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1180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9"/>
          <a:stretch/>
        </p:blipFill>
        <p:spPr bwMode="auto">
          <a:xfrm>
            <a:off x="142179" y="1262742"/>
            <a:ext cx="2209135" cy="434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74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8115" y="2483165"/>
            <a:ext cx="3505049" cy="242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00812" name="Text Box 44"/>
          <p:cNvSpPr txBox="1">
            <a:spLocks noChangeArrowheads="1"/>
          </p:cNvSpPr>
          <p:nvPr/>
        </p:nvSpPr>
        <p:spPr bwMode="auto">
          <a:xfrm>
            <a:off x="3370017" y="25400"/>
            <a:ext cx="2119171" cy="70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pt-BR" sz="4000" dirty="0" smtClean="0">
                <a:effectLst/>
              </a:rPr>
              <a:t>Arquivo</a:t>
            </a:r>
            <a:endParaRPr lang="pt-BR" sz="4000" dirty="0">
              <a:effectLst/>
            </a:endParaRPr>
          </a:p>
        </p:txBody>
      </p:sp>
      <p:sp>
        <p:nvSpPr>
          <p:cNvPr id="18" name="AutoShape 30"/>
          <p:cNvSpPr>
            <a:spLocks noChangeArrowheads="1"/>
          </p:cNvSpPr>
          <p:nvPr/>
        </p:nvSpPr>
        <p:spPr bwMode="auto">
          <a:xfrm>
            <a:off x="3224314" y="1655868"/>
            <a:ext cx="2599876" cy="610121"/>
          </a:xfrm>
          <a:prstGeom prst="wedgeRectCallout">
            <a:avLst>
              <a:gd name="adj1" fmla="val -5724"/>
              <a:gd name="adj2" fmla="val 88573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000099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 anchor="ctr"/>
          <a:lstStyle/>
          <a:p>
            <a:r>
              <a:rPr lang="pt-BR" sz="1600" dirty="0">
                <a:effectLst/>
              </a:rPr>
              <a:t>Clicar em Personalizar a Barra de Ferramentas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23432" y="6529342"/>
            <a:ext cx="94898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16 / 21}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4874" y="5121126"/>
            <a:ext cx="4107839" cy="1757248"/>
          </a:xfrm>
          <a:prstGeom prst="rect">
            <a:avLst/>
          </a:prstGeom>
          <a:ln w="19050">
            <a:solidFill>
              <a:srgbClr val="006600"/>
            </a:solidFill>
          </a:ln>
        </p:spPr>
      </p:pic>
      <p:sp>
        <p:nvSpPr>
          <p:cNvPr id="12" name="AutoShape 30"/>
          <p:cNvSpPr>
            <a:spLocks noChangeArrowheads="1"/>
          </p:cNvSpPr>
          <p:nvPr/>
        </p:nvSpPr>
        <p:spPr bwMode="auto">
          <a:xfrm>
            <a:off x="2037810" y="5743293"/>
            <a:ext cx="2507929" cy="1064717"/>
          </a:xfrm>
          <a:prstGeom prst="wedgeRectCallout">
            <a:avLst>
              <a:gd name="adj1" fmla="val 69264"/>
              <a:gd name="adj2" fmla="val -50768"/>
            </a:avLst>
          </a:prstGeom>
          <a:solidFill>
            <a:srgbClr val="006600"/>
          </a:solidFill>
          <a:ln w="12700">
            <a:solidFill>
              <a:srgbClr val="FFFF00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 anchor="ctr"/>
          <a:lstStyle/>
          <a:p>
            <a:r>
              <a:rPr lang="pt-BR" sz="2000" dirty="0" smtClean="0">
                <a:solidFill>
                  <a:schemeClr val="bg1"/>
                </a:solidFill>
                <a:effectLst/>
              </a:rPr>
              <a:t>ARQUIVO no 2013 (MENU Principal em Maiúsculas)</a:t>
            </a:r>
            <a:endParaRPr lang="pt-BR" sz="2000" dirty="0">
              <a:solidFill>
                <a:schemeClr val="bg1"/>
              </a:solidFill>
              <a:effectLst/>
            </a:endParaRPr>
          </a:p>
        </p:txBody>
      </p:sp>
      <p:pic>
        <p:nvPicPr>
          <p:cNvPr id="11" name="Imagem 10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4"/>
          <a:stretch/>
        </p:blipFill>
        <p:spPr bwMode="auto">
          <a:xfrm>
            <a:off x="6758371" y="1608705"/>
            <a:ext cx="2263709" cy="199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0798" name="AutoShape 30"/>
          <p:cNvSpPr>
            <a:spLocks noChangeArrowheads="1"/>
          </p:cNvSpPr>
          <p:nvPr/>
        </p:nvSpPr>
        <p:spPr bwMode="auto">
          <a:xfrm>
            <a:off x="6019987" y="479579"/>
            <a:ext cx="2559028" cy="755376"/>
          </a:xfrm>
          <a:prstGeom prst="wedgeRectCallout">
            <a:avLst>
              <a:gd name="adj1" fmla="val -10662"/>
              <a:gd name="adj2" fmla="val 107575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 anchor="ctr"/>
          <a:lstStyle/>
          <a:p>
            <a:r>
              <a:rPr lang="pt-BR" sz="1600" dirty="0" smtClean="0">
                <a:solidFill>
                  <a:schemeClr val="tx1"/>
                </a:solidFill>
                <a:effectLst/>
              </a:rPr>
              <a:t>No Excel 2007 Arquivo é </a:t>
            </a:r>
            <a:r>
              <a:rPr lang="pt-BR" sz="2800" dirty="0" smtClean="0">
                <a:effectLst/>
              </a:rPr>
              <a:t>Botão Office</a:t>
            </a:r>
            <a:endParaRPr lang="pt-BR" sz="1600" dirty="0">
              <a:effectLst/>
            </a:endParaRP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>
            <a:off x="326112" y="357048"/>
            <a:ext cx="2362360" cy="645676"/>
          </a:xfrm>
          <a:prstGeom prst="wedgeRectCallout">
            <a:avLst>
              <a:gd name="adj1" fmla="val -44650"/>
              <a:gd name="adj2" fmla="val 93922"/>
            </a:avLst>
          </a:prstGeom>
          <a:solidFill>
            <a:srgbClr val="FFFF00"/>
          </a:solidFill>
          <a:ln w="12700">
            <a:solidFill>
              <a:srgbClr val="000099"/>
            </a:solidFill>
            <a:miter lim="800000"/>
            <a:headEnd/>
            <a:tailEnd/>
          </a:ln>
          <a:effectLst/>
          <a:extLst/>
        </p:spPr>
        <p:txBody>
          <a:bodyPr lIns="90488" tIns="44450" rIns="90488" bIns="44450" anchor="ctr"/>
          <a:lstStyle/>
          <a:p>
            <a:r>
              <a:rPr lang="pt-BR" sz="1600" dirty="0">
                <a:effectLst/>
              </a:rPr>
              <a:t>Clicar </a:t>
            </a:r>
            <a:r>
              <a:rPr lang="pt-BR" sz="1600" dirty="0" smtClean="0">
                <a:effectLst/>
              </a:rPr>
              <a:t>em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Arquivo no 2010</a:t>
            </a:r>
            <a:endParaRPr lang="pt-BR" sz="2000" dirty="0"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2597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  <p:bldP spid="800798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-104457"/>
            <a:ext cx="7658100" cy="933450"/>
          </a:xfrm>
        </p:spPr>
        <p:txBody>
          <a:bodyPr/>
          <a:lstStyle/>
          <a:p>
            <a:r>
              <a:rPr lang="pt-BR" sz="4000" dirty="0"/>
              <a:t>Movimentação</a:t>
            </a:r>
          </a:p>
        </p:txBody>
      </p:sp>
      <p:sp>
        <p:nvSpPr>
          <p:cNvPr id="7966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93675" y="800100"/>
            <a:ext cx="8658225" cy="5638800"/>
          </a:xfrm>
        </p:spPr>
        <p:txBody>
          <a:bodyPr/>
          <a:lstStyle/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i="1" dirty="0">
                <a:solidFill>
                  <a:srgbClr val="006600"/>
                </a:solidFill>
              </a:rPr>
              <a:t>Movimente</a:t>
            </a:r>
            <a:r>
              <a:rPr lang="pt-BR" sz="2000" dirty="0"/>
              <a:t> </a:t>
            </a:r>
            <a:r>
              <a:rPr lang="pt-BR" sz="2000" b="0" dirty="0"/>
              <a:t>com as </a:t>
            </a:r>
            <a:r>
              <a:rPr lang="pt-BR" sz="2000" b="0" u="sng" dirty="0">
                <a:solidFill>
                  <a:srgbClr val="006600"/>
                </a:solidFill>
              </a:rPr>
              <a:t>4 </a:t>
            </a:r>
            <a:r>
              <a:rPr lang="pt-BR" sz="2000" b="0" i="1" u="sng" dirty="0">
                <a:solidFill>
                  <a:srgbClr val="006600"/>
                </a:solidFill>
              </a:rPr>
              <a:t>teclas</a:t>
            </a:r>
            <a:r>
              <a:rPr lang="pt-BR" sz="2000" b="0" u="sng" dirty="0">
                <a:solidFill>
                  <a:srgbClr val="006600"/>
                </a:solidFill>
              </a:rPr>
              <a:t> de setas</a:t>
            </a:r>
            <a:r>
              <a:rPr lang="pt-BR" sz="2000" b="0" dirty="0"/>
              <a:t> e </a:t>
            </a:r>
            <a:r>
              <a:rPr lang="pt-BR" sz="2000" b="0" i="1" u="sng" dirty="0">
                <a:solidFill>
                  <a:srgbClr val="006600"/>
                </a:solidFill>
              </a:rPr>
              <a:t>Pg Up</a:t>
            </a:r>
            <a:r>
              <a:rPr lang="pt-BR" sz="2000" b="0" i="1" dirty="0">
                <a:solidFill>
                  <a:srgbClr val="006600"/>
                </a:solidFill>
              </a:rPr>
              <a:t> </a:t>
            </a:r>
            <a:r>
              <a:rPr lang="pt-BR" sz="2000" b="0" dirty="0"/>
              <a:t>e</a:t>
            </a:r>
            <a:r>
              <a:rPr lang="pt-BR" sz="2000" b="0" i="1" dirty="0">
                <a:solidFill>
                  <a:srgbClr val="006600"/>
                </a:solidFill>
              </a:rPr>
              <a:t> </a:t>
            </a:r>
            <a:r>
              <a:rPr lang="pt-BR" sz="2000" b="0" i="1" u="sng" dirty="0">
                <a:solidFill>
                  <a:srgbClr val="006600"/>
                </a:solidFill>
              </a:rPr>
              <a:t>Pg Down</a:t>
            </a:r>
            <a:endParaRPr lang="pt-BR" sz="2000" b="0" i="1" dirty="0">
              <a:solidFill>
                <a:srgbClr val="006600"/>
              </a:solidFill>
            </a:endParaRP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dirty="0"/>
              <a:t>Barra de rolagem: a </a:t>
            </a:r>
            <a:r>
              <a:rPr lang="pt-BR" sz="2000" dirty="0"/>
              <a:t>célula ativa</a:t>
            </a:r>
            <a:r>
              <a:rPr lang="pt-BR" sz="2000" b="0" dirty="0"/>
              <a:t> não se altera</a:t>
            </a: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dirty="0"/>
              <a:t>Mouse: </a:t>
            </a:r>
            <a:r>
              <a:rPr lang="pt-BR" sz="2000" dirty="0"/>
              <a:t>célula ativa</a:t>
            </a:r>
            <a:r>
              <a:rPr lang="pt-BR" sz="2000" b="0" dirty="0"/>
              <a:t> é aquela que foi clicada por último</a:t>
            </a: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dirty="0"/>
              <a:t>Tecla: </a:t>
            </a:r>
            <a:r>
              <a:rPr lang="pt-BR" sz="2000" b="0" i="1" u="sng" dirty="0">
                <a:solidFill>
                  <a:srgbClr val="006600"/>
                </a:solidFill>
              </a:rPr>
              <a:t>Home</a:t>
            </a: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i="1" dirty="0">
                <a:solidFill>
                  <a:srgbClr val="006600"/>
                </a:solidFill>
              </a:rPr>
              <a:t>Visualize</a:t>
            </a:r>
            <a:r>
              <a:rPr lang="pt-BR" sz="2000" b="0" dirty="0"/>
              <a:t> os formatos do cursor: os 3 “+” ou cruzes:</a:t>
            </a:r>
          </a:p>
          <a:p>
            <a:pPr marL="901700" lvl="1" indent="-358775">
              <a:lnSpc>
                <a:spcPct val="100000"/>
              </a:lnSpc>
              <a:spcBef>
                <a:spcPts val="900"/>
              </a:spcBef>
              <a:buClr>
                <a:srgbClr val="006600"/>
              </a:buClr>
              <a:buFont typeface="Wingdings" pitchFamily="2" charset="2"/>
              <a:buChar char="Ø"/>
            </a:pPr>
            <a:r>
              <a:rPr lang="pt-BR" sz="2000" dirty="0">
                <a:solidFill>
                  <a:srgbClr val="FF0000"/>
                </a:solidFill>
              </a:rPr>
              <a:t>Vazada (aciona), com setas (desloca), + (copia) </a:t>
            </a: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Tamanho da planilha:</a:t>
            </a:r>
          </a:p>
          <a:p>
            <a:pPr marL="901700" lvl="1" indent="-358775">
              <a:lnSpc>
                <a:spcPct val="100000"/>
              </a:lnSpc>
              <a:spcBef>
                <a:spcPts val="900"/>
              </a:spcBef>
              <a:buClr>
                <a:srgbClr val="006600"/>
              </a:buClr>
              <a:buFont typeface="Wingdings" pitchFamily="2" charset="2"/>
              <a:buChar char="Ø"/>
            </a:pPr>
            <a:r>
              <a:rPr lang="pt-BR" sz="2000" b="0" u="sng" dirty="0" smtClean="0">
                <a:solidFill>
                  <a:srgbClr val="006600"/>
                </a:solidFill>
              </a:rPr>
              <a:t>End</a:t>
            </a:r>
            <a:r>
              <a:rPr lang="pt-BR" sz="2000" b="0" dirty="0" smtClean="0"/>
              <a:t> </a:t>
            </a:r>
            <a:r>
              <a:rPr lang="pt-BR" sz="2000" b="0" dirty="0"/>
              <a:t>(</a:t>
            </a:r>
            <a:r>
              <a:rPr lang="pt-BR" sz="2000" b="0" i="1" dirty="0"/>
              <a:t>observe a barra de status</a:t>
            </a:r>
            <a:r>
              <a:rPr lang="pt-BR" sz="2000" b="0" dirty="0"/>
              <a:t>), depois </a:t>
            </a:r>
            <a:r>
              <a:rPr lang="pt-BR" sz="2000" b="0" u="sng" dirty="0">
                <a:solidFill>
                  <a:srgbClr val="006600"/>
                </a:solidFill>
              </a:rPr>
              <a:t>flecha para direita</a:t>
            </a:r>
            <a:r>
              <a:rPr lang="pt-BR" sz="2000" b="0" dirty="0"/>
              <a:t> a seguir, </a:t>
            </a:r>
            <a:r>
              <a:rPr lang="pt-BR" sz="2000" b="0" u="sng" dirty="0">
                <a:solidFill>
                  <a:srgbClr val="006600"/>
                </a:solidFill>
              </a:rPr>
              <a:t>End</a:t>
            </a:r>
            <a:r>
              <a:rPr lang="pt-BR" sz="2000" b="0" dirty="0">
                <a:solidFill>
                  <a:srgbClr val="006600"/>
                </a:solidFill>
              </a:rPr>
              <a:t> </a:t>
            </a:r>
            <a:r>
              <a:rPr lang="pt-BR" sz="2000" b="0" dirty="0"/>
              <a:t> </a:t>
            </a:r>
            <a:r>
              <a:rPr lang="pt-BR" sz="2000" b="0" u="sng" dirty="0" smtClean="0">
                <a:solidFill>
                  <a:srgbClr val="006600"/>
                </a:solidFill>
              </a:rPr>
              <a:t>flecha </a:t>
            </a:r>
            <a:r>
              <a:rPr lang="pt-BR" sz="2000" b="0" u="sng" dirty="0">
                <a:solidFill>
                  <a:srgbClr val="006600"/>
                </a:solidFill>
              </a:rPr>
              <a:t>para baixo</a:t>
            </a:r>
            <a:r>
              <a:rPr lang="pt-BR" sz="2000" b="0" dirty="0"/>
              <a:t> </a:t>
            </a:r>
            <a:r>
              <a:rPr lang="pt-BR" sz="2000" b="0" dirty="0" smtClean="0"/>
              <a:t>(vai para célula </a:t>
            </a:r>
            <a:r>
              <a:rPr lang="pt-BR" sz="2000" dirty="0" smtClean="0">
                <a:solidFill>
                  <a:schemeClr val="tx1"/>
                </a:solidFill>
              </a:rPr>
              <a:t>XFD1048576</a:t>
            </a:r>
            <a:r>
              <a:rPr lang="pt-BR" sz="2000" b="0" dirty="0" smtClean="0"/>
              <a:t>)</a:t>
            </a:r>
            <a:br>
              <a:rPr lang="pt-BR" sz="2000" b="0" dirty="0" smtClean="0"/>
            </a:br>
            <a:r>
              <a:rPr lang="pt-BR" sz="2000" b="0" dirty="0" smtClean="0"/>
              <a:t>e </a:t>
            </a:r>
            <a:r>
              <a:rPr lang="pt-BR" sz="2000" b="0" dirty="0"/>
              <a:t>então tecle </a:t>
            </a:r>
            <a:r>
              <a:rPr lang="pt-BR" sz="2000" b="0" u="sng" dirty="0" smtClean="0">
                <a:solidFill>
                  <a:srgbClr val="006600"/>
                </a:solidFill>
              </a:rPr>
              <a:t>Ctrl</a:t>
            </a:r>
            <a:r>
              <a:rPr lang="pt-BR" sz="2000" b="0" u="sng" dirty="0" smtClean="0">
                <a:solidFill>
                  <a:srgbClr val="CC0000"/>
                </a:solidFill>
              </a:rPr>
              <a:t>+</a:t>
            </a:r>
            <a:r>
              <a:rPr lang="pt-BR" sz="2000" b="0" u="sng" dirty="0" smtClean="0">
                <a:solidFill>
                  <a:srgbClr val="006600"/>
                </a:solidFill>
              </a:rPr>
              <a:t>Home</a:t>
            </a:r>
            <a:r>
              <a:rPr lang="pt-BR" sz="2000" b="0" dirty="0" smtClean="0"/>
              <a:t> (foi </a:t>
            </a:r>
            <a:r>
              <a:rPr lang="pt-BR" sz="2000" b="0" dirty="0"/>
              <a:t>para célula </a:t>
            </a:r>
            <a:r>
              <a:rPr lang="pt-BR" sz="2000" dirty="0">
                <a:solidFill>
                  <a:schemeClr val="tx1"/>
                </a:solidFill>
              </a:rPr>
              <a:t>A1</a:t>
            </a:r>
            <a:r>
              <a:rPr lang="pt-BR" sz="2000" b="0" dirty="0"/>
              <a:t>)</a:t>
            </a:r>
          </a:p>
          <a:p>
            <a:pPr marL="901700" lvl="1" indent="-358775">
              <a:lnSpc>
                <a:spcPct val="100000"/>
              </a:lnSpc>
              <a:spcBef>
                <a:spcPts val="900"/>
              </a:spcBef>
              <a:buClr>
                <a:srgbClr val="006600"/>
              </a:buClr>
              <a:buFont typeface="Wingdings" pitchFamily="2" charset="2"/>
              <a:buChar char="Ø"/>
            </a:pPr>
            <a:r>
              <a:rPr lang="pt-BR" sz="2000" b="0" dirty="0" smtClean="0"/>
              <a:t>Uma Planilha </a:t>
            </a:r>
            <a:r>
              <a:rPr lang="pt-BR" sz="2000" b="0" dirty="0"/>
              <a:t>tem </a:t>
            </a:r>
            <a:r>
              <a:rPr lang="pt-BR" sz="2000" b="0" dirty="0" smtClean="0"/>
              <a:t>16.364 colunas </a:t>
            </a:r>
            <a:r>
              <a:rPr lang="pt-BR" sz="2000" b="0" dirty="0"/>
              <a:t>(A até </a:t>
            </a:r>
            <a:r>
              <a:rPr lang="pt-BR" sz="2000" b="0" dirty="0" smtClean="0"/>
              <a:t>XDF) </a:t>
            </a:r>
            <a:r>
              <a:rPr lang="pt-BR" sz="2000" b="0" dirty="0"/>
              <a:t>e </a:t>
            </a:r>
            <a:r>
              <a:rPr lang="pt-BR" sz="2000" b="0" dirty="0" smtClean="0"/>
              <a:t>1.048.576 </a:t>
            </a:r>
            <a:r>
              <a:rPr lang="pt-BR" sz="2000" b="0" dirty="0"/>
              <a:t>linhas</a:t>
            </a: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dirty="0">
                <a:solidFill>
                  <a:srgbClr val="006600"/>
                </a:solidFill>
              </a:rPr>
              <a:t>Comandos</a:t>
            </a:r>
            <a:r>
              <a:rPr lang="pt-BR" sz="2000" b="0" dirty="0"/>
              <a:t>: menu ou botões (na verdade "atalhos")</a:t>
            </a: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u="sng" dirty="0"/>
              <a:t>Arquivo</a:t>
            </a:r>
            <a:r>
              <a:rPr lang="pt-BR" sz="2000" b="0" dirty="0"/>
              <a:t> (clicar: ver opções de </a:t>
            </a:r>
            <a:r>
              <a:rPr lang="pt-BR" sz="2000" b="0" dirty="0">
                <a:solidFill>
                  <a:srgbClr val="006600"/>
                </a:solidFill>
              </a:rPr>
              <a:t>Arquivo</a:t>
            </a:r>
            <a:r>
              <a:rPr lang="pt-BR" sz="2000" b="0" dirty="0"/>
              <a:t> no menu de comandos)</a:t>
            </a:r>
          </a:p>
          <a:p>
            <a:pPr marL="358775" indent="-358775">
              <a:lnSpc>
                <a:spcPct val="100000"/>
              </a:lnSpc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pt-BR" sz="2000" b="0" dirty="0"/>
              <a:t> </a:t>
            </a:r>
            <a:r>
              <a:rPr lang="pt-BR" sz="2000" b="0" u="sng" dirty="0">
                <a:solidFill>
                  <a:srgbClr val="006600"/>
                </a:solidFill>
              </a:rPr>
              <a:t>Esc</a:t>
            </a:r>
            <a:r>
              <a:rPr lang="pt-BR" sz="2000" b="0" dirty="0"/>
              <a:t> ou clicar em célula para </a:t>
            </a:r>
            <a:r>
              <a:rPr lang="pt-BR" sz="2000" b="0" dirty="0">
                <a:solidFill>
                  <a:srgbClr val="CC0000"/>
                </a:solidFill>
              </a:rPr>
              <a:t>sair</a:t>
            </a:r>
            <a:r>
              <a:rPr lang="pt-BR" sz="2000" b="0" dirty="0"/>
              <a:t> do menu </a:t>
            </a:r>
            <a:r>
              <a:rPr lang="pt-BR" sz="2000" b="0" dirty="0">
                <a:solidFill>
                  <a:srgbClr val="CC0000"/>
                </a:solidFill>
              </a:rPr>
              <a:t>(</a:t>
            </a:r>
            <a:r>
              <a:rPr lang="pt-BR" sz="2000" u="sng" dirty="0">
                <a:solidFill>
                  <a:srgbClr val="CC0000"/>
                </a:solidFill>
              </a:rPr>
              <a:t>Esc</a:t>
            </a:r>
            <a:r>
              <a:rPr lang="pt-BR" sz="2000" dirty="0">
                <a:solidFill>
                  <a:srgbClr val="CC0000"/>
                </a:solidFill>
              </a:rPr>
              <a:t>=cancela / sai</a:t>
            </a:r>
            <a:r>
              <a:rPr lang="pt-BR" sz="2000" b="0" dirty="0">
                <a:solidFill>
                  <a:srgbClr val="CC0000"/>
                </a:solidFill>
              </a:rPr>
              <a:t>)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6356" y="6517027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{20-21}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757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667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16737"/>
            <a:ext cx="7658100" cy="933450"/>
          </a:xfrm>
        </p:spPr>
        <p:txBody>
          <a:bodyPr/>
          <a:lstStyle/>
          <a:p>
            <a:r>
              <a:rPr lang="pt-BR" sz="4400" dirty="0"/>
              <a:t>Texto</a:t>
            </a:r>
          </a:p>
        </p:txBody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473" y="859519"/>
            <a:ext cx="8356600" cy="2767012"/>
          </a:xfrm>
        </p:spPr>
        <p:txBody>
          <a:bodyPr/>
          <a:lstStyle/>
          <a:p>
            <a:pPr marL="358775" indent="-358775">
              <a:buFont typeface="Wingdings" pitchFamily="2" charset="2"/>
              <a:buAutoNum type="arabicPeriod"/>
            </a:pPr>
            <a:r>
              <a:rPr lang="pt-BR" sz="2200" b="0" dirty="0"/>
              <a:t>vá para </a:t>
            </a:r>
            <a:r>
              <a:rPr lang="pt-BR" sz="2200" dirty="0">
                <a:solidFill>
                  <a:srgbClr val="006600"/>
                </a:solidFill>
              </a:rPr>
              <a:t>B2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200" b="0" dirty="0"/>
              <a:t>Escreva em B2: </a:t>
            </a:r>
            <a:r>
              <a:rPr lang="pt-BR" sz="2200" b="0" i="1" dirty="0">
                <a:solidFill>
                  <a:srgbClr val="006600"/>
                </a:solidFill>
              </a:rPr>
              <a:t>Habilidades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200" b="0" dirty="0"/>
              <a:t>Para entrar com o conteúdo, </a:t>
            </a:r>
            <a:r>
              <a:rPr lang="pt-BR" sz="2200" b="0" dirty="0" smtClean="0"/>
              <a:t/>
            </a:r>
            <a:br>
              <a:rPr lang="pt-BR" sz="2200" b="0" dirty="0" smtClean="0"/>
            </a:br>
            <a:r>
              <a:rPr lang="pt-BR" sz="2200" b="0" dirty="0" smtClean="0"/>
              <a:t>3 </a:t>
            </a:r>
            <a:r>
              <a:rPr lang="pt-BR" sz="2200" b="0" dirty="0"/>
              <a:t>opções:</a:t>
            </a:r>
          </a:p>
          <a:p>
            <a:pPr marL="901700" lvl="1" indent="-358775">
              <a:buClr>
                <a:srgbClr val="006600"/>
              </a:buClr>
              <a:buFont typeface="Wingdings" pitchFamily="2" charset="2"/>
              <a:buChar char="Ø"/>
            </a:pPr>
            <a:r>
              <a:rPr lang="pt-BR" sz="2200" b="0" dirty="0"/>
              <a:t>clicar o botão </a:t>
            </a:r>
            <a:r>
              <a:rPr lang="pt-BR" sz="2200" b="0" dirty="0">
                <a:solidFill>
                  <a:srgbClr val="006600"/>
                </a:solidFill>
                <a:sym typeface="Wingdings" pitchFamily="2" charset="2"/>
              </a:rPr>
              <a:t></a:t>
            </a:r>
            <a:endParaRPr lang="pt-BR" sz="2200" b="0" dirty="0">
              <a:solidFill>
                <a:srgbClr val="006600"/>
              </a:solidFill>
            </a:endParaRPr>
          </a:p>
          <a:p>
            <a:pPr marL="901700" lvl="1" indent="-358775">
              <a:buClr>
                <a:srgbClr val="006600"/>
              </a:buClr>
              <a:buFont typeface="Wingdings" pitchFamily="2" charset="2"/>
              <a:buChar char="Ø"/>
            </a:pPr>
            <a:r>
              <a:rPr lang="pt-BR" sz="2200" b="0" dirty="0"/>
              <a:t>clicar em outra célula</a:t>
            </a:r>
          </a:p>
          <a:p>
            <a:pPr marL="901700" lvl="1" indent="-358775">
              <a:buClr>
                <a:srgbClr val="006600"/>
              </a:buClr>
              <a:buFont typeface="Wingdings" pitchFamily="2" charset="2"/>
              <a:buChar char="Ø"/>
            </a:pPr>
            <a:r>
              <a:rPr lang="pt-BR" sz="2200" b="0" u="sng" dirty="0">
                <a:solidFill>
                  <a:srgbClr val="006600"/>
                </a:solidFill>
              </a:rPr>
              <a:t>Enter</a:t>
            </a:r>
            <a:r>
              <a:rPr lang="pt-BR" sz="2200" b="0" dirty="0"/>
              <a:t> ou outro movimento como </a:t>
            </a:r>
            <a:r>
              <a:rPr lang="pt-BR" sz="2200" b="0" u="sng" dirty="0">
                <a:solidFill>
                  <a:srgbClr val="006600"/>
                </a:solidFill>
              </a:rPr>
              <a:t>flecha para </a:t>
            </a:r>
            <a:r>
              <a:rPr lang="pt-BR" sz="2200" b="0" u="sng" dirty="0" smtClean="0">
                <a:solidFill>
                  <a:srgbClr val="006600"/>
                </a:solidFill>
              </a:rPr>
              <a:t>baixo</a:t>
            </a:r>
            <a:endParaRPr lang="pt-BR" sz="2200" b="0" u="sng" dirty="0">
              <a:solidFill>
                <a:srgbClr val="006600"/>
              </a:solidFill>
            </a:endParaRPr>
          </a:p>
        </p:txBody>
      </p:sp>
      <p:pic>
        <p:nvPicPr>
          <p:cNvPr id="78848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2592" y="1175981"/>
            <a:ext cx="4851408" cy="189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348" y="6510484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{21-26}</a:t>
            </a:r>
            <a:endParaRPr lang="pt-BR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33159" y="4585336"/>
            <a:ext cx="2896631" cy="64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95851" y="3592296"/>
            <a:ext cx="8509000" cy="2403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2425" indent="-352425">
              <a:buClr>
                <a:srgbClr val="006600"/>
              </a:buClr>
              <a:buFont typeface="+mj-lt"/>
              <a:buAutoNum type="arabicPeriod" startAt="4"/>
            </a:pPr>
            <a:r>
              <a:rPr lang="pt-BR" sz="2200" b="0" dirty="0" smtClean="0"/>
              <a:t>Cancelar: clicar o botão </a:t>
            </a:r>
            <a:r>
              <a:rPr lang="pt-BR" sz="2200" b="0" dirty="0" smtClean="0">
                <a:solidFill>
                  <a:srgbClr val="CC0000"/>
                </a:solidFill>
                <a:sym typeface="Wingdings" pitchFamily="2" charset="2"/>
              </a:rPr>
              <a:t></a:t>
            </a:r>
            <a:r>
              <a:rPr lang="pt-BR" sz="2200" b="0" dirty="0" smtClean="0"/>
              <a:t> ou </a:t>
            </a:r>
            <a:r>
              <a:rPr lang="pt-BR" sz="2200" b="0" u="sng" dirty="0" smtClean="0">
                <a:solidFill>
                  <a:srgbClr val="006600"/>
                </a:solidFill>
              </a:rPr>
              <a:t>Esc</a:t>
            </a:r>
            <a:r>
              <a:rPr lang="pt-BR" sz="2200" b="0" dirty="0" smtClean="0">
                <a:solidFill>
                  <a:srgbClr val="006600"/>
                </a:solidFill>
              </a:rPr>
              <a:t> </a:t>
            </a:r>
            <a:r>
              <a:rPr lang="pt-BR" sz="2200" b="0" dirty="0" smtClean="0"/>
              <a:t>ou</a:t>
            </a:r>
            <a:r>
              <a:rPr lang="pt-BR" sz="2200" b="0" dirty="0" smtClean="0">
                <a:solidFill>
                  <a:srgbClr val="006600"/>
                </a:solidFill>
              </a:rPr>
              <a:t> </a:t>
            </a:r>
            <a:r>
              <a:rPr lang="pt-BR" sz="2200" b="0" u="sng" dirty="0" smtClean="0">
                <a:solidFill>
                  <a:srgbClr val="006600"/>
                </a:solidFill>
              </a:rPr>
              <a:t>Delete</a:t>
            </a:r>
            <a:endParaRPr lang="pt-BR" sz="2200" b="0" dirty="0" smtClean="0"/>
          </a:p>
          <a:p>
            <a:pPr marL="358775" indent="-358775">
              <a:buClr>
                <a:srgbClr val="006600"/>
              </a:buClr>
              <a:buFont typeface="Wingdings" pitchFamily="2" charset="2"/>
              <a:buAutoNum type="arabicPeriod" startAt="4"/>
            </a:pPr>
            <a:r>
              <a:rPr lang="pt-BR" sz="2200" b="0" dirty="0" smtClean="0"/>
              <a:t>digite, em </a:t>
            </a:r>
            <a:r>
              <a:rPr lang="pt-BR" sz="2200" dirty="0" smtClean="0">
                <a:solidFill>
                  <a:srgbClr val="006600"/>
                </a:solidFill>
              </a:rPr>
              <a:t>C2</a:t>
            </a:r>
            <a:r>
              <a:rPr lang="pt-BR" sz="2200" b="0" dirty="0" smtClean="0"/>
              <a:t>, quantos anos você tem</a:t>
            </a:r>
          </a:p>
          <a:p>
            <a:pPr marL="358775" indent="-358775">
              <a:buClr>
                <a:srgbClr val="006600"/>
              </a:buClr>
              <a:buFont typeface="Wingdings" pitchFamily="2" charset="2"/>
              <a:buAutoNum type="arabicPeriod" startAt="4"/>
            </a:pPr>
            <a:r>
              <a:rPr lang="pt-BR" sz="2200" b="0" dirty="0" smtClean="0"/>
              <a:t>volte à célula </a:t>
            </a:r>
            <a:r>
              <a:rPr lang="pt-BR" sz="2200" dirty="0" smtClean="0">
                <a:solidFill>
                  <a:srgbClr val="006600"/>
                </a:solidFill>
              </a:rPr>
              <a:t>B2</a:t>
            </a:r>
            <a:r>
              <a:rPr lang="pt-BR" sz="2200" b="0" dirty="0" smtClean="0"/>
              <a:t>, digite agora</a:t>
            </a:r>
            <a:r>
              <a:rPr lang="pt-BR" sz="2200" b="0" i="1" dirty="0" smtClean="0">
                <a:solidFill>
                  <a:srgbClr val="006600"/>
                </a:solidFill>
              </a:rPr>
              <a:t> Ceag</a:t>
            </a:r>
          </a:p>
          <a:p>
            <a:pPr marL="358775" indent="-358775">
              <a:buClr>
                <a:srgbClr val="006600"/>
              </a:buClr>
              <a:buFont typeface="Wingdings" pitchFamily="2" charset="2"/>
              <a:buAutoNum type="arabicPeriod" startAt="4"/>
            </a:pPr>
            <a:r>
              <a:rPr lang="pt-BR" sz="2200" b="0" dirty="0" smtClean="0"/>
              <a:t>Desfazer ou  Voltar: no menu de comandos</a:t>
            </a:r>
            <a:br>
              <a:rPr lang="pt-BR" sz="2200" b="0" dirty="0" smtClean="0"/>
            </a:br>
            <a:r>
              <a:rPr lang="pt-BR" sz="2200" b="0" dirty="0" smtClean="0"/>
              <a:t>Editar ou Botão com seta curva para traz</a:t>
            </a:r>
          </a:p>
          <a:p>
            <a:pPr marL="358775" indent="-358775">
              <a:buClr>
                <a:srgbClr val="006600"/>
              </a:buClr>
              <a:buFont typeface="Wingdings" pitchFamily="2" charset="2"/>
              <a:buAutoNum type="arabicPeriod" startAt="4"/>
            </a:pPr>
            <a:r>
              <a:rPr lang="pt-BR" sz="2200" b="0" i="1" dirty="0" smtClean="0">
                <a:solidFill>
                  <a:srgbClr val="006600"/>
                </a:solidFill>
              </a:rPr>
              <a:t>Explore os recursos de personalizar a barra de ferramentas</a:t>
            </a:r>
            <a:endParaRPr lang="pt-BR" sz="2200" b="0" dirty="0">
              <a:solidFill>
                <a:srgbClr val="006600"/>
              </a:solidFill>
            </a:endParaRPr>
          </a:p>
        </p:txBody>
      </p:sp>
      <p:pic>
        <p:nvPicPr>
          <p:cNvPr id="7925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1888" y="5895975"/>
            <a:ext cx="5457976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1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3397"/>
            <a:ext cx="9144000" cy="738188"/>
          </a:xfrm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4300" dirty="0" smtClean="0"/>
              <a:t>Uso, evolução </a:t>
            </a:r>
            <a:r>
              <a:rPr lang="pt-BR" sz="4300" dirty="0"/>
              <a:t>e p</a:t>
            </a:r>
            <a:r>
              <a:rPr lang="pt-BR" sz="4300" dirty="0" smtClean="0"/>
              <a:t>adrões</a:t>
            </a:r>
            <a:endParaRPr lang="pt-BR" sz="4300" dirty="0"/>
          </a:p>
        </p:txBody>
      </p:sp>
      <p:sp>
        <p:nvSpPr>
          <p:cNvPr id="77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309" y="1078411"/>
            <a:ext cx="8852874" cy="5740400"/>
          </a:xfrm>
          <a:noFill/>
          <a:ln/>
        </p:spPr>
        <p:txBody>
          <a:bodyPr/>
          <a:lstStyle/>
          <a:p>
            <a:pPr marL="381000" indent="-381000" algn="just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dirty="0">
                <a:solidFill>
                  <a:srgbClr val="0000CC"/>
                </a:solidFill>
              </a:rPr>
              <a:t>Década de 1970: calculadora (HP) revolucionou</a:t>
            </a:r>
          </a:p>
          <a:p>
            <a:pPr marL="381000" indent="-381000" algn="just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dirty="0" smtClean="0">
                <a:solidFill>
                  <a:srgbClr val="0000CC"/>
                </a:solidFill>
              </a:rPr>
              <a:t>1979: </a:t>
            </a:r>
            <a:r>
              <a:rPr lang="pt-BR" dirty="0">
                <a:solidFill>
                  <a:srgbClr val="0000CC"/>
                </a:solidFill>
              </a:rPr>
              <a:t>Micros com </a:t>
            </a:r>
            <a:r>
              <a:rPr lang="pt-BR" dirty="0" smtClean="0">
                <a:solidFill>
                  <a:srgbClr val="0000CC"/>
                </a:solidFill>
              </a:rPr>
              <a:t>VisiCalc </a:t>
            </a:r>
            <a:r>
              <a:rPr lang="pt-BR" dirty="0" smtClean="0">
                <a:solidFill>
                  <a:srgbClr val="006600"/>
                </a:solidFill>
              </a:rPr>
              <a:t>(domina 1ª onda até 1985)</a:t>
            </a:r>
            <a:endParaRPr lang="pt-BR" dirty="0">
              <a:solidFill>
                <a:srgbClr val="006600"/>
              </a:solidFill>
            </a:endParaRPr>
          </a:p>
          <a:p>
            <a:pPr marL="381000" indent="-381000" algn="just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dirty="0" smtClean="0">
                <a:solidFill>
                  <a:srgbClr val="0000CC"/>
                </a:solidFill>
              </a:rPr>
              <a:t>1983: </a:t>
            </a:r>
            <a:r>
              <a:rPr lang="pt-BR" dirty="0">
                <a:solidFill>
                  <a:srgbClr val="0000CC"/>
                </a:solidFill>
              </a:rPr>
              <a:t>PC com Lotus </a:t>
            </a:r>
            <a:r>
              <a:rPr lang="pt-BR" dirty="0" smtClean="0">
                <a:solidFill>
                  <a:srgbClr val="0000CC"/>
                </a:solidFill>
              </a:rPr>
              <a:t>1-2-3 (</a:t>
            </a:r>
            <a:r>
              <a:rPr lang="pt-BR" dirty="0" smtClean="0">
                <a:solidFill>
                  <a:srgbClr val="006600"/>
                </a:solidFill>
              </a:rPr>
              <a:t>domina 2ª onda até 1993)</a:t>
            </a:r>
            <a:endParaRPr lang="pt-BR" dirty="0">
              <a:solidFill>
                <a:srgbClr val="006600"/>
              </a:solidFill>
            </a:endParaRPr>
          </a:p>
          <a:p>
            <a:pPr marL="381000" indent="-381000" algn="just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dirty="0" smtClean="0">
                <a:solidFill>
                  <a:srgbClr val="0000CC"/>
                </a:solidFill>
              </a:rPr>
              <a:t>1991: Excel com Windows </a:t>
            </a:r>
            <a:r>
              <a:rPr lang="pt-BR" dirty="0" smtClean="0">
                <a:solidFill>
                  <a:srgbClr val="006600"/>
                </a:solidFill>
              </a:rPr>
              <a:t>(domina 3ª onda até hoje!)</a:t>
            </a:r>
            <a:endParaRPr lang="pt-BR" dirty="0">
              <a:solidFill>
                <a:srgbClr val="006600"/>
              </a:solidFill>
            </a:endParaRPr>
          </a:p>
          <a:p>
            <a:pPr marL="381000" indent="-381000" algn="just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dirty="0" smtClean="0">
                <a:solidFill>
                  <a:srgbClr val="0000CC"/>
                </a:solidFill>
              </a:rPr>
              <a:t>Existem várias </a:t>
            </a:r>
            <a:r>
              <a:rPr lang="pt-BR" dirty="0">
                <a:solidFill>
                  <a:srgbClr val="0000CC"/>
                </a:solidFill>
              </a:rPr>
              <a:t>ferramentas de produtividade centradas nos computadores: </a:t>
            </a:r>
            <a:r>
              <a:rPr lang="pt-BR" dirty="0" smtClean="0">
                <a:solidFill>
                  <a:srgbClr val="0000CC"/>
                </a:solidFill>
              </a:rPr>
              <a:t>nas quantitativas </a:t>
            </a:r>
            <a:r>
              <a:rPr lang="pt-BR" dirty="0">
                <a:solidFill>
                  <a:srgbClr val="0000CC"/>
                </a:solidFill>
              </a:rPr>
              <a:t>o Excel domina desde </a:t>
            </a:r>
            <a:r>
              <a:rPr lang="pt-BR" dirty="0" smtClean="0">
                <a:solidFill>
                  <a:srgbClr val="0000CC"/>
                </a:solidFill>
              </a:rPr>
              <a:t>1994 (Planilha </a:t>
            </a:r>
            <a:r>
              <a:rPr lang="pt-BR" dirty="0">
                <a:solidFill>
                  <a:srgbClr val="0000CC"/>
                </a:solidFill>
              </a:rPr>
              <a:t>viabilizou uma nova </a:t>
            </a:r>
            <a:r>
              <a:rPr lang="pt-BR" dirty="0" smtClean="0">
                <a:solidFill>
                  <a:srgbClr val="0000CC"/>
                </a:solidFill>
              </a:rPr>
              <a:t>abordagem </a:t>
            </a:r>
            <a:r>
              <a:rPr lang="pt-BR" dirty="0">
                <a:solidFill>
                  <a:srgbClr val="0000CC"/>
                </a:solidFill>
              </a:rPr>
              <a:t>que facilita e melhora a </a:t>
            </a:r>
            <a:r>
              <a:rPr lang="pt-BR" dirty="0" smtClean="0">
                <a:solidFill>
                  <a:srgbClr val="0000CC"/>
                </a:solidFill>
              </a:rPr>
              <a:t>administração e a decisão quantitativa)</a:t>
            </a:r>
            <a:endParaRPr lang="pt-BR" dirty="0">
              <a:solidFill>
                <a:srgbClr val="0000CC"/>
              </a:solidFill>
            </a:endParaRPr>
          </a:p>
          <a:p>
            <a:pPr marL="381000" indent="-381000" algn="just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</a:pPr>
            <a:r>
              <a:rPr lang="pt-BR" dirty="0">
                <a:solidFill>
                  <a:srgbClr val="0000CC"/>
                </a:solidFill>
              </a:rPr>
              <a:t>Uma poderosa ferramenta de apoio à decisão – </a:t>
            </a:r>
            <a:r>
              <a:rPr lang="pt-BR" dirty="0">
                <a:solidFill>
                  <a:srgbClr val="CC0000"/>
                </a:solidFill>
              </a:rPr>
              <a:t>hoje </a:t>
            </a:r>
            <a:r>
              <a:rPr lang="pt-BR" dirty="0" smtClean="0">
                <a:solidFill>
                  <a:srgbClr val="CC0000"/>
                </a:solidFill>
              </a:rPr>
              <a:t>indispensável e responsável por mais </a:t>
            </a:r>
            <a:r>
              <a:rPr lang="pt-BR" dirty="0">
                <a:solidFill>
                  <a:srgbClr val="CC0000"/>
                </a:solidFill>
              </a:rPr>
              <a:t>de 90% da quantificação formal</a:t>
            </a:r>
            <a:r>
              <a:rPr lang="pt-BR" dirty="0">
                <a:solidFill>
                  <a:srgbClr val="0000CC"/>
                </a:solidFill>
              </a:rPr>
              <a:t>, mesmo com </a:t>
            </a:r>
            <a:r>
              <a:rPr lang="pt-BR" dirty="0" smtClean="0">
                <a:solidFill>
                  <a:srgbClr val="0000CC"/>
                </a:solidFill>
              </a:rPr>
              <a:t>a recente “Inteligência Analítica” e seus </a:t>
            </a:r>
            <a:r>
              <a:rPr lang="pt-BR" dirty="0">
                <a:solidFill>
                  <a:srgbClr val="0000CC"/>
                </a:solidFill>
              </a:rPr>
              <a:t>BI (</a:t>
            </a:r>
            <a:r>
              <a:rPr lang="pt-BR" i="1" dirty="0">
                <a:solidFill>
                  <a:srgbClr val="0000CC"/>
                </a:solidFill>
              </a:rPr>
              <a:t>Business Inteligence Softwares</a:t>
            </a:r>
            <a:r>
              <a:rPr lang="pt-BR" dirty="0">
                <a:solidFill>
                  <a:srgbClr val="0000CC"/>
                </a:solidFill>
              </a:rPr>
              <a:t>)</a:t>
            </a:r>
          </a:p>
        </p:txBody>
      </p:sp>
      <p:sp>
        <p:nvSpPr>
          <p:cNvPr id="4" name="Text Box 1028"/>
          <p:cNvSpPr txBox="1">
            <a:spLocks noChangeArrowheads="1"/>
          </p:cNvSpPr>
          <p:nvPr/>
        </p:nvSpPr>
        <p:spPr bwMode="auto">
          <a:xfrm>
            <a:off x="-9544" y="6509621"/>
            <a:ext cx="684483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pt-BR" sz="1600" b="0" dirty="0" smtClean="0">
                <a:solidFill>
                  <a:srgbClr val="0000CC"/>
                </a:solidFill>
                <a:effectLst/>
              </a:rPr>
              <a:t>{169}</a:t>
            </a:r>
            <a:endParaRPr lang="pt-BR" sz="1600" b="0" dirty="0">
              <a:solidFill>
                <a:srgbClr val="0000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70065027"/>
      </p:ext>
    </p:extLst>
  </p:cSld>
  <p:clrMapOvr>
    <a:masterClrMapping/>
  </p:clrMapOvr>
  <p:transition spd="med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33"/>
            <a:ext cx="9144000" cy="933450"/>
          </a:xfrm>
        </p:spPr>
        <p:txBody>
          <a:bodyPr/>
          <a:lstStyle/>
          <a:p>
            <a:r>
              <a:rPr lang="pt-BR" sz="4000" dirty="0"/>
              <a:t>Orçamento para as </a:t>
            </a:r>
            <a:r>
              <a:rPr lang="pt-BR" sz="4000" dirty="0" smtClean="0"/>
              <a:t>férias (cáp. 4)</a:t>
            </a:r>
            <a:endParaRPr lang="pt-BR" sz="4000" dirty="0"/>
          </a:p>
        </p:txBody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675" y="1006475"/>
            <a:ext cx="8793163" cy="5476875"/>
          </a:xfrm>
        </p:spPr>
        <p:txBody>
          <a:bodyPr/>
          <a:lstStyle/>
          <a:p>
            <a:pPr marL="358775" indent="-358775"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100" b="0" dirty="0"/>
              <a:t>Que </a:t>
            </a:r>
            <a:r>
              <a:rPr lang="pt-BR" sz="2100" dirty="0">
                <a:solidFill>
                  <a:srgbClr val="006600"/>
                </a:solidFill>
              </a:rPr>
              <a:t>Resultados</a:t>
            </a:r>
            <a:r>
              <a:rPr lang="pt-BR" sz="2100" b="0" dirty="0"/>
              <a:t> finais são desejados?</a:t>
            </a:r>
          </a:p>
          <a:p>
            <a:pPr marL="358775" indent="-358775"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100" b="0" dirty="0"/>
              <a:t>Quais são os </a:t>
            </a:r>
            <a:r>
              <a:rPr lang="pt-BR" sz="2100" dirty="0">
                <a:solidFill>
                  <a:srgbClr val="006600"/>
                </a:solidFill>
              </a:rPr>
              <a:t>Dados</a:t>
            </a:r>
            <a:r>
              <a:rPr lang="pt-BR" sz="2100" b="0" dirty="0"/>
              <a:t> e </a:t>
            </a:r>
            <a:r>
              <a:rPr lang="pt-BR" sz="2100" b="0" dirty="0" smtClean="0"/>
              <a:t>informações </a:t>
            </a:r>
            <a:r>
              <a:rPr lang="pt-BR" sz="2100" b="0" dirty="0"/>
              <a:t>necessários para chegar a tais </a:t>
            </a:r>
            <a:r>
              <a:rPr lang="pt-BR" sz="2100" b="0" dirty="0" smtClean="0"/>
              <a:t>resultados?</a:t>
            </a:r>
            <a:endParaRPr lang="pt-BR" sz="2100" b="0" dirty="0"/>
          </a:p>
          <a:p>
            <a:pPr marL="358775" indent="-358775"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100" b="0" dirty="0"/>
              <a:t>Como fazer a transformação: o que é preciso fazer com os dados de entrada para que eles produzam o resultado desejado - </a:t>
            </a:r>
            <a:r>
              <a:rPr lang="pt-BR" sz="2100" dirty="0">
                <a:solidFill>
                  <a:srgbClr val="006600"/>
                </a:solidFill>
              </a:rPr>
              <a:t>Estrutura</a:t>
            </a:r>
            <a:r>
              <a:rPr lang="pt-BR" sz="2100" b="0" dirty="0"/>
              <a:t>?</a:t>
            </a:r>
            <a:endParaRPr lang="pt-BR" sz="2100" b="0" i="1" dirty="0"/>
          </a:p>
          <a:p>
            <a:pPr marL="358775" indent="-358775" algn="ctr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endParaRPr lang="pt-BR" sz="2200" b="0" i="1" dirty="0"/>
          </a:p>
          <a:p>
            <a:pPr marL="358775" indent="-358775" algn="ctr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endParaRPr lang="pt-BR" sz="1800" b="0" i="1" dirty="0"/>
          </a:p>
          <a:p>
            <a:pPr marL="358775" indent="-358775" algn="ctr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endParaRPr lang="pt-BR" sz="1800" b="0" i="1" dirty="0"/>
          </a:p>
          <a:p>
            <a:pPr marL="358775" indent="-358775" algn="ctr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endParaRPr lang="pt-BR" sz="2200" b="0" i="1" dirty="0"/>
          </a:p>
          <a:p>
            <a:pPr marL="358775" indent="-358775" algn="ctr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endParaRPr lang="pt-BR" sz="2200" b="0" i="1" dirty="0"/>
          </a:p>
          <a:p>
            <a:pPr marL="358775" indent="-358775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r>
              <a:rPr lang="pt-BR" dirty="0">
                <a:solidFill>
                  <a:srgbClr val="CC0000"/>
                </a:solidFill>
              </a:rPr>
              <a:t>Modelagem Básica:</a:t>
            </a:r>
          </a:p>
          <a:p>
            <a:pPr marL="358775" indent="-358775"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100" b="0" dirty="0"/>
              <a:t>Você deseja saber quanto conseguirá poupar entre julho e novembro: o saldo final disponível para suas férias.</a:t>
            </a:r>
          </a:p>
          <a:p>
            <a:pPr marL="358775" indent="-358775"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100" b="0" dirty="0"/>
              <a:t>Quanto aos dados e informações necessários para utilizar como entrada, você precisa os ganhos e os gastos previstos.</a:t>
            </a:r>
          </a:p>
          <a:p>
            <a:pPr marL="358775" indent="-358775"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100" b="0" dirty="0"/>
              <a:t>Mês a mês, calcular quanto vai sobrar e fazer a soma destas sobras.</a:t>
            </a:r>
          </a:p>
        </p:txBody>
      </p:sp>
      <p:grpSp>
        <p:nvGrpSpPr>
          <p:cNvPr id="850952" name="Group 8"/>
          <p:cNvGrpSpPr>
            <a:grpSpLocks/>
          </p:cNvGrpSpPr>
          <p:nvPr/>
        </p:nvGrpSpPr>
        <p:grpSpPr bwMode="auto">
          <a:xfrm>
            <a:off x="3044825" y="1982788"/>
            <a:ext cx="6430963" cy="3933825"/>
            <a:chOff x="28" y="586"/>
            <a:chExt cx="4418" cy="3379"/>
          </a:xfrm>
        </p:grpSpPr>
        <p:graphicFrame>
          <p:nvGraphicFramePr>
            <p:cNvPr id="850953" name="Object 9"/>
            <p:cNvGraphicFramePr>
              <a:graphicFrameLocks noChangeAspect="1"/>
            </p:cNvGraphicFramePr>
            <p:nvPr/>
          </p:nvGraphicFramePr>
          <p:xfrm>
            <a:off x="28" y="586"/>
            <a:ext cx="4418" cy="33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6855" name="Figura" r:id="rId4" imgW="6105960" imgH="4668120" progId="Word.Picture.8">
                    <p:embed/>
                  </p:oleObj>
                </mc:Choice>
                <mc:Fallback>
                  <p:oleObj name="Figura" r:id="rId4" imgW="6105960" imgH="4668120" progId="Word.Pictur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" y="586"/>
                          <a:ext cx="4418" cy="33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50954" name="Picture 10" descr="MCj03326800000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" y="1875"/>
              <a:ext cx="1031" cy="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000" y="6508560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{35}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4883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9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4096" y="871539"/>
            <a:ext cx="8199437" cy="741362"/>
          </a:xfrm>
        </p:spPr>
        <p:txBody>
          <a:bodyPr/>
          <a:lstStyle/>
          <a:p>
            <a:r>
              <a:rPr lang="pt-BR" sz="2200" b="0" i="1" dirty="0"/>
              <a:t>Com base </a:t>
            </a:r>
            <a:r>
              <a:rPr lang="pt-BR" sz="2200" b="0" i="1" dirty="0" smtClean="0"/>
              <a:t>na estruturação básica do </a:t>
            </a:r>
            <a:r>
              <a:rPr lang="pt-BR" sz="2200" b="0" i="1" dirty="0"/>
              <a:t>problema, </a:t>
            </a:r>
            <a:r>
              <a:rPr lang="pt-BR" sz="2200" b="0" i="1" dirty="0" smtClean="0"/>
              <a:t>pode-se </a:t>
            </a:r>
            <a:r>
              <a:rPr lang="pt-BR" sz="2200" b="0" i="1" dirty="0"/>
              <a:t>começar a desenvolver o </a:t>
            </a:r>
            <a:r>
              <a:rPr lang="pt-BR" sz="2200" b="0" i="1" dirty="0" smtClean="0"/>
              <a:t>modelo:</a:t>
            </a:r>
            <a:endParaRPr lang="pt-BR" sz="2200" dirty="0"/>
          </a:p>
        </p:txBody>
      </p:sp>
      <p:sp>
        <p:nvSpPr>
          <p:cNvPr id="817158" name="Rectangle 6"/>
          <p:cNvSpPr>
            <a:spLocks noChangeArrowheads="1"/>
          </p:cNvSpPr>
          <p:nvPr/>
        </p:nvSpPr>
        <p:spPr bwMode="auto">
          <a:xfrm>
            <a:off x="387350" y="55563"/>
            <a:ext cx="84010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110000"/>
              </a:lnSpc>
            </a:pP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Estruturação de uma planilha: Férias</a:t>
            </a:r>
          </a:p>
        </p:txBody>
      </p:sp>
      <p:pic>
        <p:nvPicPr>
          <p:cNvPr id="3" name="Imagem 2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569" y="1680753"/>
            <a:ext cx="6678431" cy="5177247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3550" y="6512408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36}</a:t>
            </a:r>
            <a:endParaRPr lang="pt-BR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" y="3785130"/>
            <a:ext cx="2325188" cy="202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pt-BR" sz="2200" b="0" i="1" dirty="0" smtClean="0"/>
              <a:t>Note o padrão de colocar o tempo na horizontal e</a:t>
            </a:r>
            <a:br>
              <a:rPr lang="pt-BR" sz="2200" b="0" i="1" dirty="0" smtClean="0"/>
            </a:br>
            <a:r>
              <a:rPr lang="pt-BR" sz="2200" b="0" i="1" dirty="0" smtClean="0"/>
              <a:t>os itens na vertical</a:t>
            </a: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209814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91343" y="195263"/>
            <a:ext cx="8199438" cy="604837"/>
          </a:xfrm>
          <a:noFill/>
          <a:ln/>
        </p:spPr>
        <p:txBody>
          <a:bodyPr/>
          <a:lstStyle/>
          <a:p>
            <a:r>
              <a:rPr lang="pt-BR" b="0" i="1" dirty="0"/>
              <a:t>Entre com os dados.</a:t>
            </a:r>
          </a:p>
          <a:p>
            <a:pPr>
              <a:buFont typeface="Wingdings" pitchFamily="2" charset="2"/>
              <a:buNone/>
            </a:pPr>
            <a:endParaRPr lang="pt-BR" sz="2200" dirty="0"/>
          </a:p>
        </p:txBody>
      </p:sp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87" y="968233"/>
            <a:ext cx="9113313" cy="5529065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616" y="6520873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37}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97448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14196"/>
            <a:ext cx="7658100" cy="933450"/>
          </a:xfrm>
        </p:spPr>
        <p:txBody>
          <a:bodyPr/>
          <a:lstStyle/>
          <a:p>
            <a:r>
              <a:rPr lang="pt-BR" dirty="0"/>
              <a:t>Trabalhando com fórmulas</a:t>
            </a:r>
          </a:p>
        </p:txBody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" y="1940197"/>
            <a:ext cx="8399145" cy="1508398"/>
          </a:xfrm>
        </p:spPr>
        <p:txBody>
          <a:bodyPr/>
          <a:lstStyle/>
          <a:p>
            <a:pPr marL="361950" indent="-361950">
              <a:lnSpc>
                <a:spcPct val="85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pt-BR" sz="2100" b="0" dirty="0"/>
              <a:t>A célula B6 é o resultado do conteúdo de B2 (Salário), menos os conteúdos de B3, B4 e B5 (gastos)</a:t>
            </a:r>
          </a:p>
          <a:p>
            <a:pPr marL="381000" indent="-381000">
              <a:lnSpc>
                <a:spcPct val="85000"/>
              </a:lnSpc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pt-BR" sz="2100" b="0" dirty="0"/>
              <a:t>em </a:t>
            </a:r>
            <a:r>
              <a:rPr lang="pt-BR" sz="2100" dirty="0">
                <a:solidFill>
                  <a:srgbClr val="006600"/>
                </a:solidFill>
              </a:rPr>
              <a:t>B6</a:t>
            </a:r>
            <a:r>
              <a:rPr lang="pt-BR" sz="2100" b="0" dirty="0"/>
              <a:t>, digitar: </a:t>
            </a:r>
            <a:r>
              <a:rPr lang="pt-BR" sz="2100" b="0" i="1" dirty="0">
                <a:solidFill>
                  <a:srgbClr val="006600"/>
                </a:solidFill>
              </a:rPr>
              <a:t>B2-B3-B4-B5</a:t>
            </a:r>
            <a:br>
              <a:rPr lang="pt-BR" sz="2100" b="0" i="1" dirty="0">
                <a:solidFill>
                  <a:srgbClr val="006600"/>
                </a:solidFill>
              </a:rPr>
            </a:br>
            <a:r>
              <a:rPr lang="pt-BR" sz="2000" b="0" dirty="0"/>
              <a:t>(não coloque espaços intermediários!)</a:t>
            </a:r>
            <a:r>
              <a:rPr lang="pt-BR" sz="2100" b="0" dirty="0"/>
              <a:t/>
            </a:r>
            <a:br>
              <a:rPr lang="pt-BR" sz="2100" b="0" dirty="0"/>
            </a:br>
            <a:r>
              <a:rPr lang="pt-BR" sz="2100" b="0" dirty="0">
                <a:solidFill>
                  <a:srgbClr val="006600"/>
                </a:solidFill>
              </a:rPr>
              <a:t>Qual o resultado</a:t>
            </a:r>
            <a:r>
              <a:rPr lang="pt-BR" sz="2100" b="0" dirty="0" smtClean="0">
                <a:solidFill>
                  <a:srgbClr val="006600"/>
                </a:solidFill>
              </a:rPr>
              <a:t>?</a:t>
            </a:r>
            <a:endParaRPr lang="pt-BR" sz="2100" b="0" dirty="0">
              <a:solidFill>
                <a:srgbClr val="006600"/>
              </a:solidFill>
            </a:endParaRPr>
          </a:p>
        </p:txBody>
      </p:sp>
      <p:sp>
        <p:nvSpPr>
          <p:cNvPr id="871431" name="Text Box 7"/>
          <p:cNvSpPr txBox="1">
            <a:spLocks noChangeArrowheads="1"/>
          </p:cNvSpPr>
          <p:nvPr/>
        </p:nvSpPr>
        <p:spPr bwMode="auto">
          <a:xfrm>
            <a:off x="1337450" y="920596"/>
            <a:ext cx="7023554" cy="796925"/>
          </a:xfrm>
          <a:prstGeom prst="rect">
            <a:avLst/>
          </a:prstGeom>
          <a:solidFill>
            <a:srgbClr val="FFFF99"/>
          </a:solidFill>
          <a:ln w="38100" cmpd="dbl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marL="271463" indent="-271463" algn="l"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Clr>
                <a:srgbClr val="0000CC"/>
              </a:buClr>
              <a:buFont typeface="Wingdings" pitchFamily="2" charset="2"/>
              <a:buChar char="Ø"/>
            </a:pPr>
            <a:r>
              <a:rPr lang="pt-BR" sz="2200" b="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nunca preencher células com o resultado de contas</a:t>
            </a:r>
          </a:p>
          <a:p>
            <a:pPr>
              <a:buClr>
                <a:srgbClr val="0000CC"/>
              </a:buClr>
              <a:buFont typeface="Wingdings" pitchFamily="2" charset="2"/>
              <a:buChar char="Ø"/>
            </a:pPr>
            <a:r>
              <a:rPr lang="pt-BR" sz="2200" b="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pt-BR" sz="2200" b="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outra regra: não colocar </a:t>
            </a:r>
            <a:r>
              <a:rPr lang="pt-BR" sz="2200" b="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valores em fórmulas</a:t>
            </a:r>
          </a:p>
        </p:txBody>
      </p:sp>
      <p:sp>
        <p:nvSpPr>
          <p:cNvPr id="871435" name="Rectangle 11"/>
          <p:cNvSpPr>
            <a:spLocks noChangeArrowheads="1"/>
          </p:cNvSpPr>
          <p:nvPr/>
        </p:nvSpPr>
        <p:spPr bwMode="auto">
          <a:xfrm>
            <a:off x="57150" y="4438650"/>
            <a:ext cx="4054771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61950" indent="-361950" algn="l">
              <a:lnSpc>
                <a:spcPct val="85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+mj-lt"/>
              <a:buAutoNum type="arabicPeriod" startAt="4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Modifique o gasto com diversão em julho, de 120 para 65 e volte para 120</a:t>
            </a:r>
          </a:p>
          <a:p>
            <a:pPr marL="346075" indent="-346075" algn="l">
              <a:lnSpc>
                <a:spcPct val="85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4"/>
            </a:pPr>
            <a:r>
              <a:rPr lang="pt-BR" sz="21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Operadores de fórmulas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b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  -  *  /  %  ^ (  ) e </a:t>
            </a:r>
            <a:r>
              <a:rPr lang="pt-BR" sz="21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no início</a:t>
            </a:r>
          </a:p>
          <a:p>
            <a:pPr marL="346075" indent="-346075" algn="l">
              <a:lnSpc>
                <a:spcPct val="85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4"/>
            </a:pPr>
            <a:r>
              <a:rPr lang="pt-BR" sz="2100" b="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Explore Operadores </a:t>
            </a:r>
            <a:r>
              <a:rPr lang="pt-BR" sz="2100" b="0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texto e </a:t>
            </a:r>
            <a:r>
              <a:rPr lang="pt-BR" sz="2100" b="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Operadores </a:t>
            </a:r>
            <a:r>
              <a:rPr lang="pt-BR" sz="2100" b="0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lógicos</a:t>
            </a:r>
            <a:endParaRPr lang="pt-BR" sz="2100" b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71436" name="Rectangle 12"/>
          <p:cNvSpPr>
            <a:spLocks noChangeArrowheads="1"/>
          </p:cNvSpPr>
          <p:nvPr/>
        </p:nvSpPr>
        <p:spPr bwMode="auto">
          <a:xfrm>
            <a:off x="63500" y="866093"/>
            <a:ext cx="85090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lnSpc>
                <a:spcPct val="80000"/>
              </a:lnSpc>
              <a:spcBef>
                <a:spcPct val="20000"/>
              </a:spcBef>
              <a:buClr>
                <a:srgbClr val="339933"/>
              </a:buClr>
              <a:buSzPct val="100000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linha 6?</a:t>
            </a:r>
          </a:p>
          <a:p>
            <a:pPr marL="358775" indent="-358775" algn="l">
              <a:lnSpc>
                <a:spcPct val="80000"/>
              </a:lnSpc>
              <a:spcBef>
                <a:spcPct val="2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endParaRPr lang="pt-BR" sz="4100" b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8950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"/>
          <a:stretch/>
        </p:blipFill>
        <p:spPr bwMode="auto">
          <a:xfrm>
            <a:off x="4928595" y="2336573"/>
            <a:ext cx="4212000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951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46846" y="4581523"/>
            <a:ext cx="4984454" cy="225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5491" y="6524997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37-39}</a:t>
            </a:r>
            <a:endParaRPr lang="pt-BR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5335" y="3447592"/>
            <a:ext cx="4760320" cy="93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61950" indent="-361950">
              <a:lnSpc>
                <a:spcPct val="85000"/>
              </a:lnSpc>
              <a:spcBef>
                <a:spcPct val="20000"/>
              </a:spcBef>
              <a:buFont typeface="+mj-lt"/>
              <a:buAutoNum type="arabicPeriod" startAt="3"/>
            </a:pPr>
            <a:r>
              <a:rPr lang="pt-BR" sz="2100" b="0" dirty="0" smtClean="0"/>
              <a:t>altere o conteúdo desta célula,</a:t>
            </a:r>
            <a:br>
              <a:rPr lang="pt-BR" sz="2100" b="0" dirty="0" smtClean="0"/>
            </a:br>
            <a:r>
              <a:rPr lang="pt-BR" sz="2100" b="0" dirty="0" smtClean="0"/>
              <a:t>incluindo um sinal de igual (</a:t>
            </a:r>
            <a:r>
              <a:rPr lang="pt-BR" sz="2100" b="0" dirty="0" smtClean="0">
                <a:solidFill>
                  <a:srgbClr val="006600"/>
                </a:solidFill>
              </a:rPr>
              <a:t>=</a:t>
            </a:r>
            <a:r>
              <a:rPr lang="pt-BR" sz="2100" b="0" dirty="0" smtClean="0"/>
              <a:t>)</a:t>
            </a:r>
            <a:br>
              <a:rPr lang="pt-BR" sz="2100" b="0" dirty="0" smtClean="0"/>
            </a:br>
            <a:r>
              <a:rPr lang="pt-BR" sz="2100" b="0" dirty="0" smtClean="0"/>
              <a:t>no início da fórmula </a:t>
            </a:r>
            <a:r>
              <a:rPr lang="pt-BR" sz="2100" b="0" i="1" dirty="0" smtClean="0">
                <a:solidFill>
                  <a:srgbClr val="CC0000"/>
                </a:solidFill>
              </a:rPr>
              <a:t>=</a:t>
            </a:r>
            <a:r>
              <a:rPr lang="pt-BR" sz="2100" b="0" i="1" dirty="0" smtClean="0">
                <a:solidFill>
                  <a:srgbClr val="006600"/>
                </a:solidFill>
              </a:rPr>
              <a:t>B2-B3-B4-B5</a:t>
            </a:r>
            <a:endParaRPr lang="pt-BR" sz="2100" b="0" dirty="0"/>
          </a:p>
        </p:txBody>
      </p:sp>
    </p:spTree>
    <p:extLst>
      <p:ext uri="{BB962C8B-B14F-4D97-AF65-F5344CB8AC3E}">
        <p14:creationId xmlns:p14="http://schemas.microsoft.com/office/powerpoint/2010/main" val="421210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7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1427" grpId="0"/>
      <p:bldP spid="871435" grpId="0"/>
      <p:bldP spid="1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075" y="812210"/>
            <a:ext cx="4370388" cy="1582737"/>
          </a:xfrm>
        </p:spPr>
        <p:txBody>
          <a:bodyPr/>
          <a:lstStyle/>
          <a:p>
            <a:pPr marL="358775" indent="-358775">
              <a:buFont typeface="Wingdings" pitchFamily="2" charset="2"/>
              <a:buNone/>
            </a:pPr>
            <a:r>
              <a:rPr lang="pt-BR" sz="2100" dirty="0"/>
              <a:t>Cópia de fórmulas com preenchimento automático</a:t>
            </a:r>
          </a:p>
          <a:p>
            <a:pPr marL="361950" indent="-361950">
              <a:buFont typeface="+mj-lt"/>
              <a:buAutoNum type="arabicPeriod"/>
            </a:pPr>
            <a:r>
              <a:rPr lang="pt-BR" sz="2100" b="0" dirty="0"/>
              <a:t>Coloque o mouse </a:t>
            </a:r>
            <a:r>
              <a:rPr lang="pt-BR" sz="2100" b="0" dirty="0" smtClean="0"/>
              <a:t>no canto </a:t>
            </a:r>
            <a:r>
              <a:rPr lang="pt-BR" sz="2100" b="0" dirty="0"/>
              <a:t>inferior direito da </a:t>
            </a:r>
            <a:r>
              <a:rPr lang="pt-BR" sz="2100" b="0" dirty="0" smtClean="0"/>
              <a:t>célula </a:t>
            </a:r>
            <a:r>
              <a:rPr lang="pt-BR" sz="2100" b="0" dirty="0"/>
              <a:t>B6 (aparece o </a:t>
            </a:r>
            <a:r>
              <a:rPr lang="pt-BR" sz="2100" dirty="0" smtClean="0">
                <a:solidFill>
                  <a:srgbClr val="FF0000"/>
                </a:solidFill>
              </a:rPr>
              <a:t>+</a:t>
            </a:r>
            <a:r>
              <a:rPr lang="pt-BR" sz="2100" b="0" dirty="0" smtClean="0"/>
              <a:t>)</a:t>
            </a:r>
            <a:endParaRPr lang="pt-BR" sz="2100" b="0" dirty="0"/>
          </a:p>
        </p:txBody>
      </p:sp>
      <p:sp>
        <p:nvSpPr>
          <p:cNvPr id="825350" name="Rectangle 6"/>
          <p:cNvSpPr>
            <a:spLocks noChangeArrowheads="1"/>
          </p:cNvSpPr>
          <p:nvPr/>
        </p:nvSpPr>
        <p:spPr bwMode="auto">
          <a:xfrm>
            <a:off x="736600" y="-60189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110000"/>
              </a:lnSpc>
            </a:pP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Cópia de </a:t>
            </a:r>
            <a:r>
              <a:rPr lang="pt-BR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fórmula</a:t>
            </a:r>
            <a:endParaRPr lang="pt-BR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6675" y="2419621"/>
            <a:ext cx="4370388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8775" indent="-358775">
              <a:spcBef>
                <a:spcPts val="300"/>
              </a:spcBef>
            </a:pPr>
            <a:r>
              <a:rPr lang="pt-BR" sz="2100" b="0" i="1" dirty="0" smtClean="0">
                <a:solidFill>
                  <a:srgbClr val="006600"/>
                </a:solidFill>
              </a:rPr>
              <a:t>segure o botão esquerdo e </a:t>
            </a:r>
            <a:br>
              <a:rPr lang="pt-BR" sz="2100" b="0" i="1" dirty="0" smtClean="0">
                <a:solidFill>
                  <a:srgbClr val="006600"/>
                </a:solidFill>
              </a:rPr>
            </a:br>
            <a:r>
              <a:rPr lang="pt-BR" sz="2100" b="0" i="1" dirty="0" smtClean="0">
                <a:solidFill>
                  <a:srgbClr val="006600"/>
                </a:solidFill>
              </a:rPr>
              <a:t>arraste o mouse</a:t>
            </a:r>
            <a:r>
              <a:rPr lang="pt-BR" sz="2100" b="0" dirty="0" smtClean="0"/>
              <a:t> (sem soltar o </a:t>
            </a:r>
            <a:br>
              <a:rPr lang="pt-BR" sz="2100" b="0" dirty="0" smtClean="0"/>
            </a:br>
            <a:r>
              <a:rPr lang="pt-BR" sz="2100" b="0" dirty="0" smtClean="0"/>
              <a:t>botão esquerdo) até o ponto </a:t>
            </a:r>
            <a:br>
              <a:rPr lang="pt-BR" sz="2100" b="0" dirty="0" smtClean="0"/>
            </a:br>
            <a:r>
              <a:rPr lang="pt-BR" sz="2100" b="0" dirty="0" smtClean="0"/>
              <a:t>que se deseja preencher com</a:t>
            </a:r>
            <a:br>
              <a:rPr lang="pt-BR" sz="2100" b="0" dirty="0" smtClean="0"/>
            </a:br>
            <a:r>
              <a:rPr lang="pt-BR" sz="2100" b="0" dirty="0" smtClean="0"/>
              <a:t>a cópia das fórmulas (no caso,</a:t>
            </a:r>
            <a:br>
              <a:rPr lang="pt-BR" sz="2100" b="0" dirty="0" smtClean="0"/>
            </a:br>
            <a:r>
              <a:rPr lang="pt-BR" sz="2100" b="0" dirty="0" smtClean="0"/>
              <a:t>a célula F6)</a:t>
            </a:r>
          </a:p>
          <a:p>
            <a:pPr marL="358775" indent="-358775">
              <a:spcBef>
                <a:spcPts val="300"/>
              </a:spcBef>
            </a:pPr>
            <a:r>
              <a:rPr lang="pt-BR" sz="2100" b="0" dirty="0" smtClean="0"/>
              <a:t>O Excel "pinta" as células que</a:t>
            </a:r>
            <a:br>
              <a:rPr lang="pt-BR" sz="2100" b="0" dirty="0" smtClean="0"/>
            </a:br>
            <a:r>
              <a:rPr lang="pt-BR" sz="2100" b="0" dirty="0" smtClean="0"/>
              <a:t>serão preenchidas com a cópia:</a:t>
            </a:r>
            <a:br>
              <a:rPr lang="pt-BR" sz="2100" b="0" dirty="0" smtClean="0"/>
            </a:br>
            <a:r>
              <a:rPr lang="pt-BR" sz="2100" b="0" i="1" dirty="0" smtClean="0">
                <a:solidFill>
                  <a:srgbClr val="006600"/>
                </a:solidFill>
              </a:rPr>
              <a:t>solte o botão do mouse</a:t>
            </a:r>
            <a:r>
              <a:rPr lang="pt-BR" sz="2100" b="0" dirty="0" smtClean="0"/>
              <a:t>.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146175" y="4421188"/>
            <a:ext cx="4370388" cy="227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8775" indent="-358775"/>
            <a:endParaRPr lang="pt-BR" sz="2100" b="0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8230" y="5445125"/>
            <a:ext cx="4370388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61950" indent="-361950">
              <a:buFont typeface="+mj-lt"/>
              <a:buAutoNum type="arabicPeriod" startAt="2"/>
            </a:pPr>
            <a:r>
              <a:rPr lang="pt-BR" sz="2100" b="0" dirty="0" smtClean="0"/>
              <a:t>Coloque o mouse no meio da célula </a:t>
            </a:r>
            <a:r>
              <a:rPr lang="pt-BR" sz="2100" dirty="0" smtClean="0">
                <a:solidFill>
                  <a:srgbClr val="006600"/>
                </a:solidFill>
              </a:rPr>
              <a:t>F6</a:t>
            </a:r>
            <a:r>
              <a:rPr lang="pt-BR" sz="2100" b="0" dirty="0" smtClean="0"/>
              <a:t> e </a:t>
            </a:r>
            <a:r>
              <a:rPr lang="pt-BR" sz="2100" b="0" i="1" dirty="0" smtClean="0">
                <a:solidFill>
                  <a:srgbClr val="006600"/>
                </a:solidFill>
              </a:rPr>
              <a:t>dê um duplo clique</a:t>
            </a:r>
            <a:r>
              <a:rPr lang="pt-BR" sz="2100" b="0" dirty="0" smtClean="0"/>
              <a:t>! </a:t>
            </a:r>
            <a:endParaRPr lang="pt-BR" sz="2100" b="0" dirty="0"/>
          </a:p>
        </p:txBody>
      </p:sp>
      <p:pic>
        <p:nvPicPr>
          <p:cNvPr id="79053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1" y="854014"/>
            <a:ext cx="4571999" cy="1948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6082071" y="2293787"/>
            <a:ext cx="331823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pic>
        <p:nvPicPr>
          <p:cNvPr id="79053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14"/>
          <a:stretch/>
        </p:blipFill>
        <p:spPr bwMode="auto">
          <a:xfrm>
            <a:off x="4584702" y="2960159"/>
            <a:ext cx="4572000" cy="1909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8738267" y="4360914"/>
            <a:ext cx="331823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pic>
        <p:nvPicPr>
          <p:cNvPr id="79053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36869" y="5010522"/>
            <a:ext cx="4806561" cy="184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5966" y="6517027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39-41}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261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repeatCount="2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347" grpId="0" build="p"/>
      <p:bldP spid="10" grpId="0"/>
      <p:bldP spid="12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6" y="569912"/>
            <a:ext cx="3547393" cy="246856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pt-BR" sz="2000" b="0" dirty="0">
                <a:effectLst/>
              </a:rPr>
              <a:t>Gravação de uma </a:t>
            </a:r>
            <a:r>
              <a:rPr lang="pt-BR" sz="2000" b="0" dirty="0" smtClean="0">
                <a:effectLst/>
              </a:rPr>
              <a:t>planilha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(Salvar</a:t>
            </a:r>
            <a:r>
              <a:rPr lang="pt-BR" sz="2000" b="0" dirty="0">
                <a:effectLst/>
              </a:rPr>
              <a:t>) pela primeira vez</a:t>
            </a:r>
          </a:p>
          <a:p>
            <a:pPr marL="358775" indent="-358775">
              <a:spcBef>
                <a:spcPts val="0"/>
              </a:spcBef>
              <a:spcAft>
                <a:spcPts val="300"/>
              </a:spcAft>
              <a:buFont typeface="Wingdings" pitchFamily="2" charset="2"/>
              <a:buAutoNum type="arabicPeriod"/>
            </a:pPr>
            <a:r>
              <a:rPr lang="pt-BR" sz="2000" u="sng" dirty="0">
                <a:solidFill>
                  <a:srgbClr val="006600"/>
                </a:solidFill>
                <a:effectLst/>
              </a:rPr>
              <a:t>Arquivo</a:t>
            </a:r>
            <a:r>
              <a:rPr lang="pt-BR" sz="2000" b="0" dirty="0" smtClean="0">
                <a:effectLst/>
              </a:rPr>
              <a:t> / Salvar ou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clicar no </a:t>
            </a:r>
            <a:r>
              <a:rPr lang="pt-BR" sz="2000" b="0" dirty="0">
                <a:effectLst/>
              </a:rPr>
              <a:t>botão </a:t>
            </a:r>
            <a:r>
              <a:rPr lang="pt-BR" sz="2000" u="sng" dirty="0">
                <a:effectLst/>
              </a:rPr>
              <a:t>Salvar</a:t>
            </a:r>
            <a:r>
              <a:rPr lang="pt-BR" sz="2000" b="0" dirty="0">
                <a:effectLst/>
              </a:rPr>
              <a:t> </a:t>
            </a:r>
            <a:r>
              <a:rPr lang="pt-BR" sz="2000" b="0" dirty="0" smtClean="0">
                <a:effectLst/>
              </a:rPr>
              <a:t>	    </a:t>
            </a:r>
            <a:r>
              <a:rPr lang="pt-BR" sz="2000" b="0" dirty="0" smtClean="0">
                <a:solidFill>
                  <a:srgbClr val="006600"/>
                </a:solidFill>
                <a:effectLst/>
              </a:rPr>
              <a:t>[Disquete </a:t>
            </a:r>
            <a:r>
              <a:rPr lang="pt-BR" sz="2000" b="0" dirty="0">
                <a:solidFill>
                  <a:srgbClr val="006600"/>
                </a:solidFill>
                <a:effectLst/>
              </a:rPr>
              <a:t>azul]</a:t>
            </a:r>
            <a:br>
              <a:rPr lang="pt-BR" sz="2000" b="0" dirty="0">
                <a:solidFill>
                  <a:srgbClr val="006600"/>
                </a:solidFill>
                <a:effectLst/>
              </a:rPr>
            </a:br>
            <a:r>
              <a:rPr lang="pt-BR" sz="2000" b="0" dirty="0">
                <a:effectLst/>
              </a:rPr>
              <a:t>No 1º Salvar é </a:t>
            </a:r>
            <a:r>
              <a:rPr lang="pt-BR" sz="2000" b="0" dirty="0" smtClean="0">
                <a:effectLst/>
              </a:rPr>
              <a:t>automático</a:t>
            </a:r>
            <a:br>
              <a:rPr lang="pt-BR" sz="2000" b="0" dirty="0" smtClean="0">
                <a:effectLst/>
              </a:rPr>
            </a:br>
            <a:r>
              <a:rPr lang="pt-BR" sz="2000" u="sng" dirty="0" smtClean="0">
                <a:solidFill>
                  <a:srgbClr val="006600"/>
                </a:solidFill>
                <a:effectLst/>
              </a:rPr>
              <a:t>Salvar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como</a:t>
            </a:r>
            <a:r>
              <a:rPr lang="pt-BR" sz="2000" b="0" dirty="0">
                <a:effectLst/>
              </a:rPr>
              <a:t>: onde e </a:t>
            </a:r>
            <a:r>
              <a:rPr lang="pt-BR" sz="2000" b="0" dirty="0" smtClean="0">
                <a:effectLst/>
              </a:rPr>
              <a:t>com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que </a:t>
            </a:r>
            <a:r>
              <a:rPr lang="pt-BR" sz="2000" b="0" dirty="0">
                <a:effectLst/>
              </a:rPr>
              <a:t>nome</a:t>
            </a:r>
            <a:r>
              <a:rPr lang="pt-BR" sz="2000" b="0" dirty="0" smtClean="0">
                <a:effectLst/>
              </a:rPr>
              <a:t>?</a:t>
            </a:r>
            <a:endParaRPr lang="pt-BR" sz="2000" b="0" dirty="0">
              <a:effectLst/>
            </a:endParaRPr>
          </a:p>
        </p:txBody>
      </p:sp>
      <p:sp>
        <p:nvSpPr>
          <p:cNvPr id="827400" name="Rectangle 8"/>
          <p:cNvSpPr>
            <a:spLocks noChangeArrowheads="1"/>
          </p:cNvSpPr>
          <p:nvPr/>
        </p:nvSpPr>
        <p:spPr bwMode="auto">
          <a:xfrm>
            <a:off x="736600" y="-175577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110000"/>
              </a:lnSpc>
            </a:pPr>
            <a:r>
              <a:rPr lang="pt-BR" sz="2800" dirty="0">
                <a:effectLst/>
              </a:rPr>
              <a:t>Gravar / “Salvar como”</a:t>
            </a:r>
          </a:p>
        </p:txBody>
      </p:sp>
      <p:pic>
        <p:nvPicPr>
          <p:cNvPr id="11" name="Imagem 1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4768452" y="546100"/>
            <a:ext cx="2356248" cy="199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3712" y="2973707"/>
            <a:ext cx="3153184" cy="66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2425" indent="-352425">
              <a:spcBef>
                <a:spcPts val="0"/>
              </a:spcBef>
              <a:spcAft>
                <a:spcPts val="300"/>
              </a:spcAft>
              <a:buFont typeface="+mj-lt"/>
              <a:buAutoNum type="arabicPeriod" startAt="2"/>
            </a:pPr>
            <a:r>
              <a:rPr lang="pt-BR" sz="2000" dirty="0" smtClean="0">
                <a:effectLst/>
              </a:rPr>
              <a:t>Onde: </a:t>
            </a:r>
            <a:r>
              <a:rPr lang="pt-BR" sz="2000" b="0" dirty="0" smtClean="0">
                <a:effectLst/>
              </a:rPr>
              <a:t>no </a:t>
            </a:r>
            <a:r>
              <a:rPr lang="pt-BR" sz="2000" b="0" dirty="0">
                <a:solidFill>
                  <a:srgbClr val="006600"/>
                </a:solidFill>
                <a:effectLst/>
              </a:rPr>
              <a:t>Desktop /  </a:t>
            </a:r>
            <a:r>
              <a:rPr lang="pt-BR" sz="2000" b="0" dirty="0" smtClean="0">
                <a:effectLst/>
              </a:rPr>
              <a:t/>
            </a:r>
            <a:br>
              <a:rPr lang="pt-BR" sz="2000" b="0" dirty="0" smtClean="0">
                <a:effectLst/>
              </a:rPr>
            </a:br>
            <a:r>
              <a:rPr lang="pt-BR" sz="2000" dirty="0" smtClean="0">
                <a:solidFill>
                  <a:srgbClr val="006600"/>
                </a:solidFill>
                <a:effectLst/>
              </a:rPr>
              <a:t>Área de Trabalho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-10975" y="4765040"/>
            <a:ext cx="3483621" cy="1673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pt-BR" sz="2000" b="0" dirty="0" smtClean="0">
                <a:effectLst/>
              </a:rPr>
              <a:t>Note nome do arquivo na Barra de Título do Excel, </a:t>
            </a:r>
            <a:r>
              <a:rPr lang="pt-BR" sz="2000" b="0" dirty="0" smtClean="0">
                <a:effectLst/>
                <a:latin typeface="Wingdings 2" pitchFamily="18" charset="2"/>
                <a:sym typeface="Wingdings 2"/>
              </a:rPr>
              <a:t></a:t>
            </a:r>
            <a:r>
              <a:rPr lang="pt-BR" sz="2000" b="0" dirty="0" smtClean="0">
                <a:effectLst/>
              </a:rPr>
              <a:t> (</a:t>
            </a:r>
            <a:r>
              <a:rPr lang="pt-BR" sz="2000" b="0" u="sng" dirty="0" smtClean="0">
                <a:solidFill>
                  <a:srgbClr val="006600"/>
                </a:solidFill>
                <a:effectLst/>
              </a:rPr>
              <a:t>fechar)</a:t>
            </a:r>
            <a:r>
              <a:rPr lang="pt-BR" sz="2000" b="0" dirty="0" smtClean="0">
                <a:solidFill>
                  <a:srgbClr val="006600"/>
                </a:solidFill>
                <a:effectLst/>
              </a:rPr>
              <a:t>  </a:t>
            </a:r>
            <a:r>
              <a:rPr lang="pt-BR" sz="2000" b="0" dirty="0" smtClean="0">
                <a:effectLst/>
              </a:rPr>
              <a:t>e depois </a:t>
            </a:r>
            <a:r>
              <a:rPr lang="pt-BR" sz="2000" b="0" u="sng" dirty="0" smtClean="0">
                <a:solidFill>
                  <a:srgbClr val="006600"/>
                </a:solidFill>
                <a:effectLst/>
              </a:rPr>
              <a:t>abrir</a:t>
            </a:r>
            <a:r>
              <a:rPr lang="pt-BR" sz="2000" b="0" dirty="0" smtClean="0">
                <a:effectLst/>
              </a:rPr>
              <a:t> (clicando direto no arquivo na Área de Trabalho / Desktop do Windows)</a:t>
            </a:r>
            <a:endParaRPr lang="pt-BR" sz="2000" b="0" u="sng" dirty="0">
              <a:effectLst/>
            </a:endParaRPr>
          </a:p>
        </p:txBody>
      </p:sp>
      <p:pic>
        <p:nvPicPr>
          <p:cNvPr id="79155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35433" y="532130"/>
            <a:ext cx="2893666" cy="230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ector de seta reta 2"/>
          <p:cNvCxnSpPr/>
          <p:nvPr/>
        </p:nvCxnSpPr>
        <p:spPr bwMode="auto">
          <a:xfrm flipV="1">
            <a:off x="2908223" y="849531"/>
            <a:ext cx="1827210" cy="455361"/>
          </a:xfrm>
          <a:prstGeom prst="straightConnector1">
            <a:avLst/>
          </a:prstGeom>
          <a:noFill/>
          <a:ln w="57150" cap="flat" cmpd="sng" algn="ctr">
            <a:solidFill>
              <a:srgbClr val="0066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Picture 2" descr="C:\Users\Lili\Desktop\salvarcomo20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0674" y="2674037"/>
            <a:ext cx="5656388" cy="417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7401" name="Oval 9"/>
          <p:cNvSpPr>
            <a:spLocks noChangeArrowheads="1"/>
          </p:cNvSpPr>
          <p:nvPr/>
        </p:nvSpPr>
        <p:spPr bwMode="auto">
          <a:xfrm>
            <a:off x="3523307" y="2589514"/>
            <a:ext cx="506413" cy="369888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827402" name="Oval 10"/>
          <p:cNvSpPr>
            <a:spLocks noChangeArrowheads="1"/>
          </p:cNvSpPr>
          <p:nvPr/>
        </p:nvSpPr>
        <p:spPr bwMode="auto">
          <a:xfrm>
            <a:off x="4545302" y="3527562"/>
            <a:ext cx="826975" cy="27336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7698629" y="6356168"/>
            <a:ext cx="790049" cy="38932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cxnSp>
        <p:nvCxnSpPr>
          <p:cNvPr id="18" name="Conector de seta reta 17"/>
          <p:cNvCxnSpPr>
            <a:endCxn id="827401" idx="0"/>
          </p:cNvCxnSpPr>
          <p:nvPr/>
        </p:nvCxnSpPr>
        <p:spPr bwMode="auto">
          <a:xfrm>
            <a:off x="3159440" y="1640185"/>
            <a:ext cx="617074" cy="949329"/>
          </a:xfrm>
          <a:prstGeom prst="straightConnector1">
            <a:avLst/>
          </a:prstGeom>
          <a:noFill/>
          <a:ln w="57150" cap="flat" cmpd="sng" algn="ctr">
            <a:solidFill>
              <a:srgbClr val="0000CC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7200" y="3570289"/>
            <a:ext cx="3555085" cy="130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2425" indent="-352425">
              <a:spcBef>
                <a:spcPts val="0"/>
              </a:spcBef>
              <a:spcAft>
                <a:spcPts val="300"/>
              </a:spcAft>
              <a:buFont typeface="+mj-lt"/>
              <a:buAutoNum type="arabicPeriod" startAt="3"/>
            </a:pPr>
            <a:r>
              <a:rPr lang="pt-BR" sz="2000" dirty="0" smtClean="0">
                <a:effectLst/>
              </a:rPr>
              <a:t>Nome do arquivo</a:t>
            </a:r>
            <a:r>
              <a:rPr lang="pt-BR" sz="2000" b="0" dirty="0" smtClean="0">
                <a:effectLst/>
              </a:rPr>
              <a:t>: no lugar de Pasta1 escreva  </a:t>
            </a:r>
            <a:r>
              <a:rPr lang="pt-BR" sz="2000" b="0" dirty="0" smtClean="0">
                <a:solidFill>
                  <a:srgbClr val="CC0000"/>
                </a:solidFill>
                <a:effectLst/>
              </a:rPr>
              <a:t>FERIAS </a:t>
            </a:r>
            <a:r>
              <a:rPr lang="pt-BR" sz="2000" b="0" dirty="0" smtClean="0">
                <a:effectLst/>
              </a:rPr>
              <a:t>e Clique em</a:t>
            </a:r>
            <a:r>
              <a:rPr lang="pt-BR" sz="2000" b="0" dirty="0" smtClean="0">
                <a:solidFill>
                  <a:srgbClr val="CC0000"/>
                </a:solidFill>
                <a:effectLst/>
              </a:rPr>
              <a:t> </a:t>
            </a:r>
            <a:r>
              <a:rPr lang="pt-BR" sz="2000" b="0" u="sng" dirty="0" smtClean="0">
                <a:solidFill>
                  <a:srgbClr val="006600"/>
                </a:solidFill>
                <a:effectLst/>
              </a:rPr>
              <a:t>Salvar</a:t>
            </a:r>
          </a:p>
        </p:txBody>
      </p:sp>
      <p:cxnSp>
        <p:nvCxnSpPr>
          <p:cNvPr id="23" name="Conector de seta reta 22"/>
          <p:cNvCxnSpPr>
            <a:endCxn id="36" idx="1"/>
          </p:cNvCxnSpPr>
          <p:nvPr/>
        </p:nvCxnSpPr>
        <p:spPr bwMode="auto">
          <a:xfrm>
            <a:off x="3032760" y="4336869"/>
            <a:ext cx="2367347" cy="1312075"/>
          </a:xfrm>
          <a:prstGeom prst="straightConnector1">
            <a:avLst/>
          </a:prstGeom>
          <a:noFill/>
          <a:ln w="57150" cap="flat" cmpd="sng" algn="ctr">
            <a:solidFill>
              <a:srgbClr val="0000CC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Conector de seta reta 23"/>
          <p:cNvCxnSpPr/>
          <p:nvPr/>
        </p:nvCxnSpPr>
        <p:spPr bwMode="auto">
          <a:xfrm>
            <a:off x="2752725" y="3305493"/>
            <a:ext cx="2125681" cy="1330235"/>
          </a:xfrm>
          <a:prstGeom prst="straightConnector1">
            <a:avLst/>
          </a:prstGeom>
          <a:noFill/>
          <a:ln w="57150" cap="flat" cmpd="sng" algn="ctr">
            <a:solidFill>
              <a:srgbClr val="0000CC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9155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52635" y="638875"/>
            <a:ext cx="1337361" cy="1332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-5236" y="6531033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{42}</a:t>
            </a:r>
            <a:endParaRPr lang="pt-BR" dirty="0"/>
          </a:p>
        </p:txBody>
      </p:sp>
      <p:sp>
        <p:nvSpPr>
          <p:cNvPr id="31" name="Oval 10"/>
          <p:cNvSpPr>
            <a:spLocks noChangeArrowheads="1"/>
          </p:cNvSpPr>
          <p:nvPr/>
        </p:nvSpPr>
        <p:spPr bwMode="auto">
          <a:xfrm>
            <a:off x="4865343" y="4570413"/>
            <a:ext cx="826975" cy="27336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auto">
          <a:xfrm>
            <a:off x="5278999" y="5608910"/>
            <a:ext cx="826975" cy="27336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074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827401" grpId="0" animBg="1"/>
      <p:bldP spid="827402" grpId="0" animBg="1"/>
      <p:bldP spid="22" grpId="0" animBg="1"/>
      <p:bldP spid="20" grpId="0"/>
      <p:bldP spid="31" grpId="0" animBg="1"/>
      <p:bldP spid="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973" y="814795"/>
            <a:ext cx="5867626" cy="5280025"/>
          </a:xfrm>
        </p:spPr>
        <p:txBody>
          <a:bodyPr/>
          <a:lstStyle/>
          <a:p>
            <a:pPr marL="358775" indent="-358775">
              <a:buFont typeface="Wingdings" pitchFamily="2" charset="2"/>
              <a:buAutoNum type="arabicPeriod"/>
            </a:pPr>
            <a:r>
              <a:rPr lang="pt-BR" sz="2200" b="0" dirty="0"/>
              <a:t>Função</a:t>
            </a:r>
            <a:r>
              <a:rPr lang="pt-BR" sz="2200" b="0" i="1" dirty="0"/>
              <a:t>: </a:t>
            </a:r>
            <a:r>
              <a:rPr lang="pt-BR" sz="2200" b="0" u="sng" dirty="0"/>
              <a:t>AutoSoma</a:t>
            </a:r>
            <a:r>
              <a:rPr lang="pt-BR" sz="2200" b="0" i="1" dirty="0"/>
              <a:t> (</a:t>
            </a:r>
            <a:r>
              <a:rPr lang="pt-BR" sz="2200" b="0" i="1" dirty="0" smtClean="0"/>
              <a:t>∑ Somatório</a:t>
            </a:r>
            <a:r>
              <a:rPr lang="pt-BR" sz="2200" b="0" i="1" dirty="0"/>
              <a:t>)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200" b="0" dirty="0"/>
              <a:t>em </a:t>
            </a:r>
            <a:r>
              <a:rPr lang="pt-BR" sz="2200" dirty="0">
                <a:solidFill>
                  <a:srgbClr val="006600"/>
                </a:solidFill>
              </a:rPr>
              <a:t>G6</a:t>
            </a:r>
            <a:r>
              <a:rPr lang="pt-BR" sz="2200" b="0" dirty="0"/>
              <a:t> você poderia colocar a fórmula</a:t>
            </a:r>
            <a:br>
              <a:rPr lang="pt-BR" sz="2200" b="0" dirty="0"/>
            </a:br>
            <a:r>
              <a:rPr lang="pt-BR" sz="2200" b="0" dirty="0">
                <a:solidFill>
                  <a:srgbClr val="006600"/>
                </a:solidFill>
              </a:rPr>
              <a:t>=B6+C6+D6+E6+F6</a:t>
            </a:r>
            <a:r>
              <a:rPr lang="pt-BR" sz="2200" b="0" dirty="0"/>
              <a:t>, mas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200" b="0" i="1" dirty="0" smtClean="0">
                <a:solidFill>
                  <a:srgbClr val="006600"/>
                </a:solidFill>
              </a:rPr>
              <a:t>clique </a:t>
            </a:r>
            <a:r>
              <a:rPr lang="pt-BR" sz="2200" b="0" i="1" dirty="0">
                <a:solidFill>
                  <a:srgbClr val="006600"/>
                </a:solidFill>
              </a:rPr>
              <a:t>o ícone</a:t>
            </a:r>
            <a:r>
              <a:rPr lang="pt-BR" sz="2200" b="0" dirty="0"/>
              <a:t> </a:t>
            </a:r>
            <a:r>
              <a:rPr lang="pt-BR" sz="2200" b="0" u="sng" dirty="0" smtClean="0">
                <a:solidFill>
                  <a:srgbClr val="006600"/>
                </a:solidFill>
              </a:rPr>
              <a:t>AutoSoma</a:t>
            </a:r>
            <a:r>
              <a:rPr lang="pt-BR" sz="2200" b="0" dirty="0" smtClean="0">
                <a:solidFill>
                  <a:srgbClr val="006600"/>
                </a:solidFill>
                <a:effectLst/>
              </a:rPr>
              <a:t> </a:t>
            </a:r>
            <a:r>
              <a:rPr lang="pt-BR" sz="2200" b="0" i="1" dirty="0" smtClean="0">
                <a:solidFill>
                  <a:srgbClr val="006600"/>
                </a:solidFill>
                <a:effectLst/>
              </a:rPr>
              <a:t>∑ </a:t>
            </a:r>
            <a:r>
              <a:rPr lang="pt-BR" sz="2200" b="0" dirty="0" smtClean="0"/>
              <a:t>(</a:t>
            </a:r>
            <a:r>
              <a:rPr lang="pt-BR" sz="2200" b="0" dirty="0"/>
              <a:t>com o cursor sobre </a:t>
            </a:r>
            <a:r>
              <a:rPr lang="pt-BR" sz="2200" b="0" dirty="0">
                <a:solidFill>
                  <a:srgbClr val="006600"/>
                </a:solidFill>
              </a:rPr>
              <a:t>G6</a:t>
            </a:r>
            <a:r>
              <a:rPr lang="pt-BR" sz="2200" b="0" dirty="0" smtClean="0"/>
              <a:t>) e </a:t>
            </a:r>
            <a:r>
              <a:rPr lang="pt-BR" sz="2200" b="0" dirty="0">
                <a:solidFill>
                  <a:srgbClr val="006600"/>
                </a:solidFill>
              </a:rPr>
              <a:t>veja</a:t>
            </a:r>
            <a:r>
              <a:rPr lang="pt-BR" sz="2200" b="0" dirty="0"/>
              <a:t> a Barra de fórmula</a:t>
            </a:r>
          </a:p>
          <a:p>
            <a:pPr marL="358775" indent="-358775">
              <a:buFont typeface="Wingdings" pitchFamily="2" charset="2"/>
              <a:buAutoNum type="arabicPeriod"/>
            </a:pPr>
            <a:endParaRPr lang="pt-BR" sz="2200" b="0" dirty="0" smtClean="0"/>
          </a:p>
          <a:p>
            <a:pPr marL="358775" indent="-358775">
              <a:buFont typeface="Wingdings" pitchFamily="2" charset="2"/>
              <a:buAutoNum type="arabicPeriod"/>
            </a:pPr>
            <a:endParaRPr lang="pt-BR" sz="2200" b="0" dirty="0"/>
          </a:p>
          <a:p>
            <a:pPr marL="358775" indent="-358775">
              <a:buFont typeface="Wingdings" pitchFamily="2" charset="2"/>
              <a:buAutoNum type="arabicPeriod"/>
            </a:pPr>
            <a:endParaRPr lang="pt-BR" sz="2200" b="0" dirty="0" smtClean="0"/>
          </a:p>
          <a:p>
            <a:pPr marL="358775" indent="-358775">
              <a:buFont typeface="Wingdings" pitchFamily="2" charset="2"/>
              <a:buAutoNum type="arabicPeriod"/>
            </a:pPr>
            <a:endParaRPr lang="pt-BR" sz="2200" b="0" dirty="0" smtClean="0"/>
          </a:p>
          <a:p>
            <a:pPr marL="358775" indent="-358775">
              <a:buFont typeface="Wingdings" pitchFamily="2" charset="2"/>
              <a:buAutoNum type="arabicPeriod"/>
            </a:pPr>
            <a:endParaRPr lang="pt-BR" sz="2200" b="0" dirty="0"/>
          </a:p>
          <a:p>
            <a:pPr marL="358775" indent="-358775">
              <a:buFont typeface="Wingdings" pitchFamily="2" charset="2"/>
              <a:buAutoNum type="arabicPeriod"/>
            </a:pPr>
            <a:endParaRPr lang="pt-BR" sz="2200" b="0" dirty="0"/>
          </a:p>
          <a:p>
            <a:pPr marL="358775" indent="-358775">
              <a:buFont typeface="Wingdings" pitchFamily="2" charset="2"/>
              <a:buAutoNum type="arabicPeriod"/>
            </a:pPr>
            <a:endParaRPr lang="pt-BR" sz="2200" b="0" dirty="0" smtClean="0"/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200" b="0" dirty="0" smtClean="0"/>
              <a:t>Coloque </a:t>
            </a:r>
            <a:r>
              <a:rPr lang="pt-BR" sz="2200" b="0" dirty="0">
                <a:solidFill>
                  <a:srgbClr val="006600"/>
                </a:solidFill>
              </a:rPr>
              <a:t>Total</a:t>
            </a:r>
            <a:r>
              <a:rPr lang="pt-BR" sz="2200" b="0" dirty="0"/>
              <a:t> em </a:t>
            </a:r>
            <a:r>
              <a:rPr lang="pt-BR" sz="2200" dirty="0">
                <a:solidFill>
                  <a:srgbClr val="006600"/>
                </a:solidFill>
              </a:rPr>
              <a:t>G1</a:t>
            </a:r>
          </a:p>
        </p:txBody>
      </p:sp>
      <p:sp>
        <p:nvSpPr>
          <p:cNvPr id="829447" name="Rectangle 7"/>
          <p:cNvSpPr>
            <a:spLocks noChangeArrowheads="1"/>
          </p:cNvSpPr>
          <p:nvPr/>
        </p:nvSpPr>
        <p:spPr bwMode="auto">
          <a:xfrm>
            <a:off x="736600" y="-2857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110000"/>
              </a:lnSpc>
            </a:pPr>
            <a:r>
              <a:rPr lang="pt-BR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Primeira 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Função</a:t>
            </a:r>
          </a:p>
        </p:txBody>
      </p:sp>
      <p:pic>
        <p:nvPicPr>
          <p:cNvPr id="79257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252"/>
          <a:stretch/>
        </p:blipFill>
        <p:spPr bwMode="auto">
          <a:xfrm>
            <a:off x="6141720" y="768069"/>
            <a:ext cx="2996520" cy="2008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9451" name="Oval 11"/>
          <p:cNvSpPr>
            <a:spLocks noChangeArrowheads="1"/>
          </p:cNvSpPr>
          <p:nvPr/>
        </p:nvSpPr>
        <p:spPr bwMode="auto">
          <a:xfrm>
            <a:off x="7414600" y="783309"/>
            <a:ext cx="622300" cy="522287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79257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299" y="2756145"/>
            <a:ext cx="6295575" cy="2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258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05180" y="4924697"/>
            <a:ext cx="5740099" cy="193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4043" y="6512408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{42-43}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6246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9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9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9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064" y="835025"/>
            <a:ext cx="3139439" cy="2654300"/>
          </a:xfrm>
        </p:spPr>
        <p:txBody>
          <a:bodyPr/>
          <a:lstStyle/>
          <a:p>
            <a:pPr marL="358775" indent="-358775">
              <a:lnSpc>
                <a:spcPct val="85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200" b="0" dirty="0"/>
              <a:t>Formatando: com as </a:t>
            </a:r>
            <a:r>
              <a:rPr lang="pt-BR" sz="2200" b="0" dirty="0" smtClean="0"/>
              <a:t>células B6 </a:t>
            </a:r>
            <a:r>
              <a:rPr lang="pt-BR" sz="2200" b="0" dirty="0"/>
              <a:t>até G6 (</a:t>
            </a:r>
            <a:r>
              <a:rPr lang="pt-BR" sz="2200" dirty="0">
                <a:solidFill>
                  <a:srgbClr val="006600"/>
                </a:solidFill>
              </a:rPr>
              <a:t>B2</a:t>
            </a:r>
            <a:r>
              <a:rPr lang="pt-BR" sz="2200" dirty="0">
                <a:solidFill>
                  <a:srgbClr val="CC0000"/>
                </a:solidFill>
              </a:rPr>
              <a:t>:</a:t>
            </a:r>
            <a:r>
              <a:rPr lang="pt-BR" sz="2200" dirty="0">
                <a:solidFill>
                  <a:srgbClr val="006600"/>
                </a:solidFill>
              </a:rPr>
              <a:t>G6</a:t>
            </a:r>
            <a:r>
              <a:rPr lang="pt-BR" sz="2200" b="0" dirty="0"/>
              <a:t>) (</a:t>
            </a:r>
            <a:r>
              <a:rPr lang="pt-BR" sz="2200" dirty="0">
                <a:solidFill>
                  <a:srgbClr val="CC0000"/>
                </a:solidFill>
              </a:rPr>
              <a:t>:</a:t>
            </a:r>
            <a:r>
              <a:rPr lang="pt-BR" sz="2200" b="0" dirty="0"/>
              <a:t> denota intervalo) </a:t>
            </a:r>
            <a:r>
              <a:rPr lang="pt-BR" sz="2200" b="0" dirty="0" smtClean="0"/>
              <a:t>pintadas </a:t>
            </a:r>
            <a:r>
              <a:rPr lang="pt-BR" sz="2200" b="0" dirty="0"/>
              <a:t>clique no </a:t>
            </a:r>
            <a:r>
              <a:rPr lang="pt-BR" sz="2200" b="0" dirty="0" smtClean="0"/>
              <a:t>botão </a:t>
            </a:r>
            <a:r>
              <a:rPr lang="pt-BR" sz="2200" b="0" dirty="0"/>
              <a:t>Separador de </a:t>
            </a:r>
            <a:r>
              <a:rPr lang="pt-BR" sz="2200" b="0" dirty="0" smtClean="0"/>
              <a:t>milhares </a:t>
            </a:r>
            <a:r>
              <a:rPr lang="pt-BR" sz="2200" b="0" u="sng" dirty="0" smtClean="0"/>
              <a:t>000</a:t>
            </a:r>
            <a:r>
              <a:rPr lang="pt-BR" sz="2200" b="0" dirty="0"/>
              <a:t>, isto é:</a:t>
            </a:r>
          </a:p>
          <a:p>
            <a:pPr marL="358775" indent="-358775">
              <a:lnSpc>
                <a:spcPct val="85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200" b="0" dirty="0" smtClean="0">
                <a:solidFill>
                  <a:srgbClr val="006600"/>
                </a:solidFill>
              </a:rPr>
              <a:t>Pinte</a:t>
            </a:r>
            <a:r>
              <a:rPr lang="pt-BR" sz="2200" b="0" i="1" dirty="0" smtClean="0">
                <a:solidFill>
                  <a:srgbClr val="006600"/>
                </a:solidFill>
              </a:rPr>
              <a:t> </a:t>
            </a:r>
            <a:r>
              <a:rPr lang="pt-BR" sz="2200" b="0" dirty="0">
                <a:solidFill>
                  <a:srgbClr val="006600"/>
                </a:solidFill>
              </a:rPr>
              <a:t>de</a:t>
            </a:r>
            <a:r>
              <a:rPr lang="pt-BR" sz="2200" b="0" i="1" dirty="0">
                <a:solidFill>
                  <a:srgbClr val="006600"/>
                </a:solidFill>
              </a:rPr>
              <a:t> </a:t>
            </a:r>
            <a:r>
              <a:rPr lang="pt-BR" sz="2200" dirty="0" smtClean="0">
                <a:solidFill>
                  <a:srgbClr val="006600"/>
                </a:solidFill>
              </a:rPr>
              <a:t>B2:G6 </a:t>
            </a:r>
            <a:r>
              <a:rPr lang="pt-BR" sz="2200" b="0" dirty="0" smtClean="0"/>
              <a:t>e </a:t>
            </a:r>
            <a:r>
              <a:rPr lang="pt-BR" sz="2200" b="0" dirty="0"/>
              <a:t>clique </a:t>
            </a:r>
            <a:r>
              <a:rPr lang="pt-BR" sz="2200" b="0" u="sng" dirty="0">
                <a:solidFill>
                  <a:srgbClr val="006600"/>
                </a:solidFill>
              </a:rPr>
              <a:t>000</a:t>
            </a:r>
            <a:endParaRPr lang="pt-BR" sz="2200" b="0" u="sng" dirty="0"/>
          </a:p>
        </p:txBody>
      </p:sp>
      <p:sp>
        <p:nvSpPr>
          <p:cNvPr id="887816" name="Rectangle 8"/>
          <p:cNvSpPr>
            <a:spLocks noChangeArrowheads="1"/>
          </p:cNvSpPr>
          <p:nvPr/>
        </p:nvSpPr>
        <p:spPr bwMode="auto">
          <a:xfrm>
            <a:off x="36513" y="-33337"/>
            <a:ext cx="9056687" cy="79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95000"/>
              </a:lnSpc>
            </a:pPr>
            <a:r>
              <a:rPr 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Formatação de </a:t>
            </a:r>
            <a:r>
              <a:rPr lang="pt-B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células - recursos </a:t>
            </a:r>
            <a:r>
              <a:rPr lang="pt-B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básicos</a:t>
            </a:r>
          </a:p>
        </p:txBody>
      </p:sp>
      <p:sp>
        <p:nvSpPr>
          <p:cNvPr id="887824" name="Rectangle 16"/>
          <p:cNvSpPr>
            <a:spLocks noChangeArrowheads="1"/>
          </p:cNvSpPr>
          <p:nvPr/>
        </p:nvSpPr>
        <p:spPr bwMode="auto">
          <a:xfrm>
            <a:off x="476567" y="4053205"/>
            <a:ext cx="3501071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85000"/>
              </a:lnSpc>
              <a:spcBef>
                <a:spcPts val="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3"/>
            </a:pPr>
            <a: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Pinte de </a:t>
            </a:r>
            <a:r>
              <a:rPr lang="pt-BR" sz="21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B1:G1</a:t>
            </a:r>
            <a: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clique</a:t>
            </a:r>
            <a:b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Alinha à direita</a:t>
            </a:r>
            <a:endParaRPr lang="pt-BR" sz="1400" b="0" u="sng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87825" name="Rectangle 17"/>
          <p:cNvSpPr>
            <a:spLocks noChangeArrowheads="1"/>
          </p:cNvSpPr>
          <p:nvPr/>
        </p:nvSpPr>
        <p:spPr bwMode="auto">
          <a:xfrm>
            <a:off x="13834" y="5185409"/>
            <a:ext cx="4787900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85000"/>
              </a:lnSpc>
              <a:spcBef>
                <a:spcPts val="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4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Ajuste da largura das colunas</a:t>
            </a:r>
            <a:b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Pinte as colunas (cabeçalhos) </a:t>
            </a:r>
            <a:r>
              <a:rPr lang="pt-BR" sz="21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A:G</a:t>
            </a:r>
            <a: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coloque a cursor entre G e H no </a:t>
            </a:r>
            <a:b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cabeçalho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 dê um clique duplo</a:t>
            </a:r>
          </a:p>
        </p:txBody>
      </p:sp>
      <p:pic>
        <p:nvPicPr>
          <p:cNvPr id="79360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0904" y="721420"/>
            <a:ext cx="5873650" cy="1734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7820" name="Oval 12"/>
          <p:cNvSpPr>
            <a:spLocks noChangeArrowheads="1"/>
          </p:cNvSpPr>
          <p:nvPr/>
        </p:nvSpPr>
        <p:spPr bwMode="auto">
          <a:xfrm>
            <a:off x="7809955" y="1018540"/>
            <a:ext cx="415291" cy="330199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79360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32068" y="2535207"/>
            <a:ext cx="5113361" cy="254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7821" name="Oval 13"/>
          <p:cNvSpPr>
            <a:spLocks noChangeArrowheads="1"/>
          </p:cNvSpPr>
          <p:nvPr/>
        </p:nvSpPr>
        <p:spPr bwMode="auto">
          <a:xfrm>
            <a:off x="7600769" y="3038927"/>
            <a:ext cx="387350" cy="342900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793605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5691" y="5170440"/>
            <a:ext cx="4441371" cy="168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7823" name="Oval 15"/>
          <p:cNvSpPr>
            <a:spLocks noChangeArrowheads="1"/>
          </p:cNvSpPr>
          <p:nvPr/>
        </p:nvSpPr>
        <p:spPr bwMode="auto">
          <a:xfrm>
            <a:off x="8609240" y="5337082"/>
            <a:ext cx="218281" cy="242888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2809" y="6525829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{43-44}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04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7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7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7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87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87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7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87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7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87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7824" grpId="0"/>
      <p:bldP spid="887825" grpId="0"/>
      <p:bldP spid="887820" grpId="0" animBg="1"/>
      <p:bldP spid="887821" grpId="0" animBg="1"/>
      <p:bldP spid="8878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22" y="825183"/>
            <a:ext cx="6296025" cy="981075"/>
          </a:xfrm>
        </p:spPr>
        <p:txBody>
          <a:bodyPr/>
          <a:lstStyle/>
          <a:p>
            <a:pPr marL="358775" indent="-358775">
              <a:lnSpc>
                <a:spcPct val="85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100" b="0" dirty="0"/>
              <a:t>em </a:t>
            </a:r>
            <a:r>
              <a:rPr lang="pt-BR" sz="2100" dirty="0">
                <a:solidFill>
                  <a:srgbClr val="006600"/>
                </a:solidFill>
              </a:rPr>
              <a:t>G6</a:t>
            </a:r>
            <a:r>
              <a:rPr lang="pt-BR" sz="2100" b="0" dirty="0"/>
              <a:t> (que contém a fórmula a ser copiada) coloque o cursor no canto inferior direito da moldura da célula, aparece a cruz preta e fina </a:t>
            </a:r>
            <a:r>
              <a:rPr lang="pt-BR" sz="21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831494" name="Rectangle 6"/>
          <p:cNvSpPr>
            <a:spLocks noGrp="1" noChangeArrowheads="1"/>
          </p:cNvSpPr>
          <p:nvPr>
            <p:ph type="title"/>
          </p:nvPr>
        </p:nvSpPr>
        <p:spPr>
          <a:xfrm>
            <a:off x="736600" y="-67083"/>
            <a:ext cx="7658100" cy="933450"/>
          </a:xfrm>
          <a:noFill/>
          <a:ln/>
        </p:spPr>
        <p:txBody>
          <a:bodyPr/>
          <a:lstStyle/>
          <a:p>
            <a:r>
              <a:rPr lang="pt-BR" sz="4000" dirty="0"/>
              <a:t>Cópia</a:t>
            </a:r>
          </a:p>
        </p:txBody>
      </p:sp>
      <p:sp>
        <p:nvSpPr>
          <p:cNvPr id="831501" name="Rectangle 13"/>
          <p:cNvSpPr>
            <a:spLocks noChangeArrowheads="1"/>
          </p:cNvSpPr>
          <p:nvPr/>
        </p:nvSpPr>
        <p:spPr bwMode="auto">
          <a:xfrm>
            <a:off x="22859" y="1721439"/>
            <a:ext cx="6308725" cy="205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85000"/>
              </a:lnSpc>
              <a:spcBef>
                <a:spcPts val="4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clique e segure o botão esquerdo pressionado e</a:t>
            </a:r>
            <a:b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arraste o mouse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(sem soltar o botão esquerdo)</a:t>
            </a:r>
            <a:b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até o ponto que deseja preencher com cópias das fórmulas (a célula </a:t>
            </a:r>
            <a:r>
              <a:rPr lang="pt-BR" sz="21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G2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), o Excel "pinta" as células que serão preenchidas com a cópia</a:t>
            </a:r>
          </a:p>
          <a:p>
            <a:pPr marL="358775" indent="-358775" algn="l">
              <a:lnSpc>
                <a:spcPct val="85000"/>
              </a:lnSpc>
              <a:spcBef>
                <a:spcPts val="4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 as células "pintadas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 </a:t>
            </a:r>
            <a:r>
              <a:rPr lang="pt-BR" sz="2100" b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solte 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botão esquerdo do mouse</a:t>
            </a:r>
          </a:p>
        </p:txBody>
      </p:sp>
      <p:sp>
        <p:nvSpPr>
          <p:cNvPr id="831502" name="Rectangle 14"/>
          <p:cNvSpPr>
            <a:spLocks noChangeArrowheads="1"/>
          </p:cNvSpPr>
          <p:nvPr/>
        </p:nvSpPr>
        <p:spPr bwMode="auto">
          <a:xfrm>
            <a:off x="855662" y="4054374"/>
            <a:ext cx="2413000" cy="94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85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4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Regravar 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planilha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clique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 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ícone </a:t>
            </a:r>
            <a:r>
              <a:rPr lang="pt-BR" sz="2100" b="0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Salvar</a:t>
            </a:r>
          </a:p>
        </p:txBody>
      </p:sp>
      <p:pic>
        <p:nvPicPr>
          <p:cNvPr id="7946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5909" y="584069"/>
            <a:ext cx="1447369" cy="111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1500" name="Text Box 12"/>
          <p:cNvSpPr txBox="1">
            <a:spLocks noChangeArrowheads="1"/>
          </p:cNvSpPr>
          <p:nvPr/>
        </p:nvSpPr>
        <p:spPr bwMode="auto">
          <a:xfrm>
            <a:off x="7955280" y="1153069"/>
            <a:ext cx="328613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pt-BR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pic>
        <p:nvPicPr>
          <p:cNvPr id="7946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71375" y="1781294"/>
            <a:ext cx="2695247" cy="1830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1504" name="Text Box 16"/>
          <p:cNvSpPr txBox="1">
            <a:spLocks noChangeArrowheads="1"/>
          </p:cNvSpPr>
          <p:nvPr/>
        </p:nvSpPr>
        <p:spPr bwMode="auto">
          <a:xfrm>
            <a:off x="8010208" y="2007235"/>
            <a:ext cx="328612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pt-BR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8010208" y="1992948"/>
            <a:ext cx="387350" cy="446087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7946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6716" y="3660816"/>
            <a:ext cx="5583639" cy="32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3718802" y="3536265"/>
            <a:ext cx="387350" cy="446087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7" y="6522799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{44-45}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7375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1491" grpId="0" build="p"/>
      <p:bldP spid="831501" grpId="0"/>
      <p:bldP spid="831502" grpId="0" build="p"/>
      <p:bldP spid="831500" grpId="0"/>
      <p:bldP spid="831504" grpId="0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548" y="768033"/>
            <a:ext cx="8569325" cy="3163887"/>
          </a:xfrm>
        </p:spPr>
        <p:txBody>
          <a:bodyPr/>
          <a:lstStyle/>
          <a:p>
            <a:pPr marL="358775" indent="-358775">
              <a:buFont typeface="Wingdings" pitchFamily="2" charset="2"/>
              <a:buAutoNum type="arabicPeriod"/>
            </a:pPr>
            <a:r>
              <a:rPr lang="pt-BR" sz="2100" b="0" dirty="0"/>
              <a:t>Calcular os Percentuais de participação: digite </a:t>
            </a:r>
            <a:r>
              <a:rPr lang="pt-BR" sz="2100" b="0" i="1" dirty="0">
                <a:solidFill>
                  <a:srgbClr val="006600"/>
                </a:solidFill>
              </a:rPr>
              <a:t>Partic. %</a:t>
            </a:r>
            <a:r>
              <a:rPr lang="pt-BR" sz="2100" b="0" dirty="0"/>
              <a:t> em H1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100" b="0" dirty="0"/>
              <a:t>Em vez de digitar em H6 a fórmula =G6/G2 da participação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100" b="0" dirty="0"/>
              <a:t>em </a:t>
            </a:r>
            <a:r>
              <a:rPr lang="pt-BR" sz="2100" dirty="0">
                <a:solidFill>
                  <a:srgbClr val="006600"/>
                </a:solidFill>
              </a:rPr>
              <a:t>H6</a:t>
            </a:r>
            <a:r>
              <a:rPr lang="pt-BR" sz="2100" b="0" dirty="0"/>
              <a:t> indique ao Excel que você está iniciando uma fórmula, digitando </a:t>
            </a:r>
            <a:r>
              <a:rPr lang="pt-BR" sz="2100" dirty="0">
                <a:solidFill>
                  <a:srgbClr val="006600"/>
                </a:solidFill>
              </a:rPr>
              <a:t>=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100" b="0" dirty="0"/>
              <a:t>leve o mouse até a célula </a:t>
            </a:r>
            <a:r>
              <a:rPr lang="pt-BR" sz="2100" dirty="0">
                <a:solidFill>
                  <a:srgbClr val="006600"/>
                </a:solidFill>
              </a:rPr>
              <a:t>G6</a:t>
            </a:r>
            <a:r>
              <a:rPr lang="pt-BR" sz="2100" b="0" dirty="0">
                <a:solidFill>
                  <a:srgbClr val="006600"/>
                </a:solidFill>
              </a:rPr>
              <a:t>, clique uma vez</a:t>
            </a:r>
            <a:r>
              <a:rPr lang="pt-BR" sz="2100" b="0" dirty="0"/>
              <a:t> e veja o conteúdo da caixa na barra de fórmula (=G6)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100" b="0" dirty="0"/>
              <a:t>digite o próximo operador da fórmula, isto é, o sinal </a:t>
            </a:r>
            <a:r>
              <a:rPr lang="pt-BR" dirty="0">
                <a:solidFill>
                  <a:srgbClr val="006600"/>
                </a:solidFill>
              </a:rPr>
              <a:t>/</a:t>
            </a:r>
          </a:p>
          <a:p>
            <a:pPr marL="358775" indent="-358775">
              <a:buFont typeface="Wingdings" pitchFamily="2" charset="2"/>
              <a:buAutoNum type="arabicPeriod"/>
            </a:pPr>
            <a:r>
              <a:rPr lang="pt-BR" sz="2100" b="0" dirty="0"/>
              <a:t>clique na célula </a:t>
            </a:r>
            <a:r>
              <a:rPr lang="pt-BR" sz="2100" dirty="0">
                <a:solidFill>
                  <a:srgbClr val="006600"/>
                </a:solidFill>
              </a:rPr>
              <a:t>G2</a:t>
            </a:r>
            <a:r>
              <a:rPr lang="pt-BR" sz="2100" b="0" dirty="0"/>
              <a:t> e digite </a:t>
            </a:r>
            <a:r>
              <a:rPr lang="pt-BR" sz="2100" b="0" u="sng" dirty="0">
                <a:solidFill>
                  <a:srgbClr val="006600"/>
                </a:solidFill>
              </a:rPr>
              <a:t>Enter</a:t>
            </a:r>
            <a:r>
              <a:rPr lang="pt-BR" sz="2100" b="0" dirty="0"/>
              <a:t> para </a:t>
            </a:r>
            <a:r>
              <a:rPr lang="pt-BR" sz="2100" b="0" dirty="0" smtClean="0"/>
              <a:t>terminar</a:t>
            </a:r>
            <a:endParaRPr lang="pt-BR" sz="2100" b="0" dirty="0"/>
          </a:p>
        </p:txBody>
      </p:sp>
      <p:sp>
        <p:nvSpPr>
          <p:cNvPr id="833542" name="Rectangle 6"/>
          <p:cNvSpPr>
            <a:spLocks noGrp="1" noChangeArrowheads="1"/>
          </p:cNvSpPr>
          <p:nvPr>
            <p:ph type="title"/>
          </p:nvPr>
        </p:nvSpPr>
        <p:spPr>
          <a:xfrm>
            <a:off x="736600" y="-33337"/>
            <a:ext cx="7658100" cy="933450"/>
          </a:xfrm>
          <a:noFill/>
          <a:ln/>
        </p:spPr>
        <p:txBody>
          <a:bodyPr/>
          <a:lstStyle/>
          <a:p>
            <a:r>
              <a:rPr lang="pt-BR" sz="3200" dirty="0"/>
              <a:t>Geração de fórmulas com o mouse</a:t>
            </a:r>
          </a:p>
        </p:txBody>
      </p:sp>
      <p:pic>
        <p:nvPicPr>
          <p:cNvPr id="7956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259" y="3839392"/>
            <a:ext cx="3718561" cy="202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56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62400" y="4189911"/>
            <a:ext cx="5196840" cy="219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77" y="6522799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{45-46}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1986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353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021" y="5823005"/>
            <a:ext cx="1739701" cy="974233"/>
          </a:xfrm>
          <a:prstGeom prst="rect">
            <a:avLst/>
          </a:prstGeom>
        </p:spPr>
      </p:pic>
      <p:pic>
        <p:nvPicPr>
          <p:cNvPr id="7" name="Imagem 6" descr="Office2010simbolo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4" y="5215468"/>
            <a:ext cx="2609710" cy="562961"/>
          </a:xfrm>
          <a:prstGeom prst="rect">
            <a:avLst/>
          </a:prstGeom>
        </p:spPr>
      </p:pic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96434"/>
            <a:ext cx="9144000" cy="7810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Linha do tempo das planilhas</a:t>
            </a:r>
          </a:p>
        </p:txBody>
      </p:sp>
      <p:sp>
        <p:nvSpPr>
          <p:cNvPr id="5" name="Seta para baixo 4"/>
          <p:cNvSpPr/>
          <p:nvPr/>
        </p:nvSpPr>
        <p:spPr bwMode="auto">
          <a:xfrm>
            <a:off x="3361030" y="651933"/>
            <a:ext cx="2051222" cy="6189133"/>
          </a:xfrm>
          <a:prstGeom prst="downArrow">
            <a:avLst/>
          </a:prstGeom>
          <a:noFill/>
          <a:ln w="3810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006600"/>
                </a:solidFill>
                <a:effectLst/>
              </a:rPr>
              <a:t>1979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effectLst/>
              </a:rPr>
              <a:t>1982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0000CC"/>
                </a:solidFill>
                <a:effectLst/>
              </a:rPr>
              <a:t>1983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FFFFFF">
                    <a:lumMod val="50000"/>
                  </a:srgbClr>
                </a:solidFill>
                <a:effectLst/>
              </a:rPr>
              <a:t>1985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effectLst/>
              </a:rPr>
              <a:t>1987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FFFFFF">
                    <a:lumMod val="50000"/>
                  </a:srgbClr>
                </a:solidFill>
                <a:effectLst/>
              </a:rPr>
              <a:t>1990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663300"/>
                </a:solidFill>
                <a:effectLst/>
              </a:rPr>
              <a:t>1995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0000CC"/>
                </a:solidFill>
                <a:effectLst/>
              </a:rPr>
              <a:t>1997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808080">
                    <a:lumMod val="75000"/>
                  </a:srgbClr>
                </a:solidFill>
                <a:effectLst/>
              </a:rPr>
              <a:t>2000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effectLst/>
              </a:rPr>
              <a:t>2003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006600"/>
                </a:solidFill>
                <a:effectLst/>
              </a:rPr>
              <a:t>2007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dirty="0" smtClean="0">
                <a:solidFill>
                  <a:srgbClr val="000099"/>
                </a:solidFill>
              </a:rPr>
              <a:t>2010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pt-BR" sz="2400" b="0" dirty="0" smtClean="0">
                <a:solidFill>
                  <a:srgbClr val="006600"/>
                </a:solidFill>
              </a:rPr>
              <a:t>2013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0" y="597464"/>
            <a:ext cx="381000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dirty="0" smtClean="0">
                <a:solidFill>
                  <a:srgbClr val="006600"/>
                </a:solidFill>
                <a:effectLst/>
              </a:rPr>
              <a:t>VisiCalc</a:t>
            </a:r>
            <a:r>
              <a:rPr lang="pt-BR" sz="2800" dirty="0">
                <a:solidFill>
                  <a:srgbClr val="006600"/>
                </a:solidFill>
                <a:effectLst/>
              </a:rPr>
              <a:t/>
            </a:r>
            <a:br>
              <a:rPr lang="pt-BR" sz="2800" dirty="0">
                <a:solidFill>
                  <a:srgbClr val="006600"/>
                </a:solidFill>
                <a:effectLst/>
              </a:rPr>
            </a:br>
            <a:r>
              <a:rPr lang="pt-BR" sz="2000" dirty="0" smtClean="0">
                <a:solidFill>
                  <a:srgbClr val="006600"/>
                </a:solidFill>
                <a:effectLst/>
              </a:rPr>
              <a:t>Ruptura (Apple, HP ...)</a:t>
            </a:r>
          </a:p>
          <a:p>
            <a:endParaRPr lang="pt-BR" sz="600" dirty="0">
              <a:effectLst/>
            </a:endParaRPr>
          </a:p>
          <a:p>
            <a:pPr algn="r"/>
            <a:r>
              <a:rPr lang="pt-BR" sz="2800" dirty="0" smtClean="0">
                <a:solidFill>
                  <a:srgbClr val="0000CC"/>
                </a:solidFill>
                <a:effectLst/>
              </a:rPr>
              <a:t>Lotus 1-2-3 </a:t>
            </a:r>
          </a:p>
          <a:p>
            <a:pPr algn="r"/>
            <a:r>
              <a:rPr lang="pt-BR" sz="2000" dirty="0" smtClean="0">
                <a:solidFill>
                  <a:srgbClr val="0000CC"/>
                </a:solidFill>
                <a:effectLst/>
              </a:rPr>
              <a:t>(IBM </a:t>
            </a:r>
            <a:r>
              <a:rPr lang="pt-BR" sz="2000" dirty="0">
                <a:solidFill>
                  <a:srgbClr val="0000CC"/>
                </a:solidFill>
                <a:effectLst/>
              </a:rPr>
              <a:t>PC, DOS)</a:t>
            </a:r>
          </a:p>
          <a:p>
            <a:pPr algn="r"/>
            <a:r>
              <a:rPr lang="pt-BR" sz="2000" dirty="0" smtClean="0">
                <a:solidFill>
                  <a:srgbClr val="0000CC"/>
                </a:solidFill>
                <a:effectLst/>
              </a:rPr>
              <a:t>Lendas (Kapor, Bill Gates)</a:t>
            </a:r>
            <a:endParaRPr lang="pt-BR" sz="800" dirty="0">
              <a:solidFill>
                <a:srgbClr val="006600"/>
              </a:solidFill>
              <a:effectLst/>
            </a:endParaRPr>
          </a:p>
          <a:p>
            <a:pPr algn="r"/>
            <a:r>
              <a:rPr lang="pt-BR" sz="2800" dirty="0" smtClean="0">
                <a:effectLst/>
              </a:rPr>
              <a:t>Excel 2.0 </a:t>
            </a:r>
            <a:r>
              <a:rPr lang="pt-BR" sz="2000" dirty="0" smtClean="0">
                <a:effectLst/>
              </a:rPr>
              <a:t>(MS-DOS)</a:t>
            </a:r>
          </a:p>
          <a:p>
            <a:pPr algn="r"/>
            <a:endParaRPr lang="pt-BR" sz="600" dirty="0">
              <a:solidFill>
                <a:srgbClr val="006600"/>
              </a:solidFill>
              <a:effectLst/>
            </a:endParaRPr>
          </a:p>
          <a:p>
            <a:pPr algn="r"/>
            <a:r>
              <a:rPr lang="pt-BR" sz="2800" dirty="0" smtClean="0">
                <a:solidFill>
                  <a:srgbClr val="663300"/>
                </a:solidFill>
                <a:effectLst/>
              </a:rPr>
              <a:t>Excel 5.0</a:t>
            </a:r>
          </a:p>
          <a:p>
            <a:pPr algn="r"/>
            <a:r>
              <a:rPr lang="pt-BR" sz="1900" dirty="0" smtClean="0">
                <a:solidFill>
                  <a:srgbClr val="663300"/>
                </a:solidFill>
                <a:effectLst/>
              </a:rPr>
              <a:t>(7ª ver., Office 95)</a:t>
            </a:r>
            <a:br>
              <a:rPr lang="pt-BR" sz="1900" dirty="0" smtClean="0">
                <a:solidFill>
                  <a:srgbClr val="663300"/>
                </a:solidFill>
                <a:effectLst/>
              </a:rPr>
            </a:br>
            <a:r>
              <a:rPr lang="pt-BR" sz="1900" dirty="0" smtClean="0">
                <a:solidFill>
                  <a:srgbClr val="663300"/>
                </a:solidFill>
                <a:effectLst/>
              </a:rPr>
              <a:t>(IBM compra Lotus US$ 3,5 bi)</a:t>
            </a:r>
          </a:p>
          <a:p>
            <a:pPr algn="r"/>
            <a:endParaRPr lang="pt-BR" sz="900" dirty="0">
              <a:effectLst/>
            </a:endParaRPr>
          </a:p>
          <a:p>
            <a:pPr algn="r"/>
            <a:r>
              <a:rPr lang="pt-BR" sz="2800" dirty="0" smtClean="0">
                <a:solidFill>
                  <a:srgbClr val="808080">
                    <a:lumMod val="75000"/>
                  </a:srgbClr>
                </a:solidFill>
                <a:effectLst/>
              </a:rPr>
              <a:t>Excel 2000</a:t>
            </a:r>
          </a:p>
          <a:p>
            <a:pPr algn="r"/>
            <a:endParaRPr lang="pt-BR" sz="1400" dirty="0">
              <a:effectLst/>
            </a:endParaRPr>
          </a:p>
          <a:p>
            <a:pPr algn="r"/>
            <a:r>
              <a:rPr lang="pt-BR" sz="2800" dirty="0" smtClean="0">
                <a:solidFill>
                  <a:srgbClr val="006600"/>
                </a:solidFill>
                <a:effectLst/>
              </a:rPr>
              <a:t>Excel 2007</a:t>
            </a:r>
            <a:endParaRPr lang="pt-BR" sz="2800" dirty="0">
              <a:solidFill>
                <a:srgbClr val="006600"/>
              </a:solidFill>
              <a:effectLst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5021056" y="1058789"/>
            <a:ext cx="4122944" cy="57015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pt-BR" sz="2800" dirty="0">
                <a:effectLst/>
              </a:rPr>
              <a:t>Multiplan</a:t>
            </a:r>
            <a:br>
              <a:rPr lang="pt-BR" sz="2800" dirty="0">
                <a:effectLst/>
              </a:rPr>
            </a:br>
            <a:r>
              <a:rPr lang="pt-BR" sz="1900" dirty="0">
                <a:effectLst/>
              </a:rPr>
              <a:t>(</a:t>
            </a:r>
            <a:r>
              <a:rPr lang="pt-BR" sz="1900" dirty="0" smtClean="0">
                <a:effectLst/>
              </a:rPr>
              <a:t>Microsoft para CP/M)</a:t>
            </a:r>
            <a:endParaRPr lang="pt-BR" sz="1900" dirty="0">
              <a:effectLst/>
            </a:endParaRPr>
          </a:p>
          <a:p>
            <a:pPr algn="l"/>
            <a:endParaRPr lang="pt-BR" sz="600" dirty="0">
              <a:effectLst/>
            </a:endParaRPr>
          </a:p>
          <a:p>
            <a:pPr algn="l"/>
            <a:r>
              <a:rPr lang="pt-BR" sz="2800" dirty="0" smtClean="0">
                <a:solidFill>
                  <a:srgbClr val="FFFFFF">
                    <a:lumMod val="50000"/>
                  </a:srgbClr>
                </a:solidFill>
                <a:effectLst/>
              </a:rPr>
              <a:t>Excel 1.0 </a:t>
            </a:r>
            <a:r>
              <a:rPr lang="pt-BR" sz="2000" dirty="0" smtClean="0">
                <a:solidFill>
                  <a:srgbClr val="FFFFFF">
                    <a:lumMod val="50000"/>
                  </a:srgbClr>
                </a:solidFill>
                <a:effectLst/>
              </a:rPr>
              <a:t>(Mac da Apple)</a:t>
            </a:r>
          </a:p>
          <a:p>
            <a:pPr algn="l"/>
            <a:r>
              <a:rPr lang="pt-BR" sz="2000" dirty="0" smtClean="0">
                <a:solidFill>
                  <a:srgbClr val="FFFFFF">
                    <a:lumMod val="50000"/>
                  </a:srgbClr>
                </a:solidFill>
                <a:effectLst/>
              </a:rPr>
              <a:t>(Lotus compra e fecha VisiCalc)</a:t>
            </a:r>
          </a:p>
          <a:p>
            <a:pPr algn="l"/>
            <a:endParaRPr lang="pt-BR" sz="1050" dirty="0">
              <a:solidFill>
                <a:srgbClr val="006600"/>
              </a:solidFill>
              <a:effectLst/>
            </a:endParaRPr>
          </a:p>
          <a:p>
            <a:pPr algn="l"/>
            <a:r>
              <a:rPr lang="pt-BR" sz="2800" dirty="0">
                <a:solidFill>
                  <a:srgbClr val="FFFFFF">
                    <a:lumMod val="50000"/>
                  </a:srgbClr>
                </a:solidFill>
                <a:effectLst/>
              </a:rPr>
              <a:t>Excel 3.0</a:t>
            </a:r>
            <a:r>
              <a:rPr lang="pt-BR" sz="2000" dirty="0">
                <a:solidFill>
                  <a:srgbClr val="FFFFFF">
                    <a:lumMod val="50000"/>
                  </a:srgbClr>
                </a:solidFill>
                <a:effectLst/>
              </a:rPr>
              <a:t> (Windows</a:t>
            </a:r>
            <a:r>
              <a:rPr lang="pt-BR" sz="2000" dirty="0" smtClean="0">
                <a:solidFill>
                  <a:srgbClr val="FFFFFF">
                    <a:lumMod val="50000"/>
                  </a:srgbClr>
                </a:solidFill>
                <a:effectLst/>
              </a:rPr>
              <a:t>) Ruptura</a:t>
            </a:r>
          </a:p>
          <a:p>
            <a:pPr algn="l"/>
            <a:endParaRPr lang="pt-BR" sz="2400" dirty="0">
              <a:solidFill>
                <a:srgbClr val="006600"/>
              </a:solidFill>
              <a:effectLst/>
            </a:endParaRPr>
          </a:p>
          <a:p>
            <a:pPr algn="l"/>
            <a:r>
              <a:rPr lang="pt-BR" sz="2800" dirty="0" smtClean="0">
                <a:solidFill>
                  <a:srgbClr val="0000CC"/>
                </a:solidFill>
                <a:effectLst/>
              </a:rPr>
              <a:t>Excel 97</a:t>
            </a:r>
          </a:p>
          <a:p>
            <a:pPr algn="l"/>
            <a:r>
              <a:rPr lang="pt-BR" sz="1900" dirty="0" smtClean="0">
                <a:solidFill>
                  <a:srgbClr val="0000CC"/>
                </a:solidFill>
                <a:effectLst/>
              </a:rPr>
              <a:t>(8ª versão, Windows e Office 97)</a:t>
            </a:r>
          </a:p>
          <a:p>
            <a:pPr algn="l"/>
            <a:endParaRPr lang="pt-BR" sz="1800" dirty="0">
              <a:effectLst/>
            </a:endParaRPr>
          </a:p>
          <a:p>
            <a:pPr algn="l"/>
            <a:r>
              <a:rPr lang="pt-BR" sz="2800" dirty="0">
                <a:effectLst/>
              </a:rPr>
              <a:t>Excel 2003</a:t>
            </a:r>
          </a:p>
          <a:p>
            <a:pPr algn="l"/>
            <a:endParaRPr lang="pt-BR" sz="2400" dirty="0" smtClean="0">
              <a:effectLst/>
            </a:endParaRPr>
          </a:p>
          <a:p>
            <a:pPr algn="l"/>
            <a:r>
              <a:rPr lang="pt-BR" sz="2800" dirty="0" smtClean="0">
                <a:solidFill>
                  <a:srgbClr val="000099"/>
                </a:solidFill>
                <a:effectLst/>
                <a:latin typeface="Arial Rounded MT Bold" pitchFamily="34" charset="0"/>
              </a:rPr>
              <a:t>Excel 2010</a:t>
            </a:r>
          </a:p>
          <a:p>
            <a:pPr algn="l"/>
            <a:endParaRPr lang="pt-BR" sz="2000" dirty="0">
              <a:solidFill>
                <a:srgbClr val="000099"/>
              </a:solidFill>
              <a:effectLst/>
              <a:latin typeface="Arial Rounded MT Bold" pitchFamily="34" charset="0"/>
            </a:endParaRPr>
          </a:p>
          <a:p>
            <a:pPr algn="l"/>
            <a:r>
              <a:rPr lang="pt-BR" sz="2800" dirty="0">
                <a:solidFill>
                  <a:srgbClr val="006600"/>
                </a:solidFill>
                <a:effectLst/>
              </a:rPr>
              <a:t>Excel 2013</a:t>
            </a:r>
          </a:p>
        </p:txBody>
      </p:sp>
      <p:pic>
        <p:nvPicPr>
          <p:cNvPr id="8" name="Imagem 7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34" y="2934956"/>
            <a:ext cx="800100" cy="849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 descr="Excel2010simbolo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2570" y="4593931"/>
            <a:ext cx="1110230" cy="110249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419" y="4184206"/>
            <a:ext cx="1047750" cy="1047750"/>
          </a:xfrm>
          <a:prstGeom prst="rect">
            <a:avLst/>
          </a:prstGeom>
        </p:spPr>
      </p:pic>
      <p:sp>
        <p:nvSpPr>
          <p:cNvPr id="10" name="Text Box 1028"/>
          <p:cNvSpPr txBox="1">
            <a:spLocks noChangeArrowheads="1"/>
          </p:cNvSpPr>
          <p:nvPr/>
        </p:nvSpPr>
        <p:spPr bwMode="auto">
          <a:xfrm>
            <a:off x="-9943" y="6525088"/>
            <a:ext cx="662042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172}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66" y="5906103"/>
            <a:ext cx="1828796" cy="40088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2570" y="5725757"/>
            <a:ext cx="1132243" cy="113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69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8" name="Rectangle 4"/>
          <p:cNvSpPr>
            <a:spLocks noChangeArrowheads="1"/>
          </p:cNvSpPr>
          <p:nvPr/>
        </p:nvSpPr>
        <p:spPr bwMode="auto">
          <a:xfrm>
            <a:off x="569913" y="4699000"/>
            <a:ext cx="79152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339933"/>
              </a:buClr>
              <a:buSzPct val="100000"/>
              <a:buFont typeface="Wingdings" pitchFamily="2" charset="2"/>
              <a:buChar char="ü"/>
            </a:pPr>
            <a:endParaRPr lang="pt-BR" sz="18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5591" name="Rectangle 7"/>
          <p:cNvSpPr>
            <a:spLocks noChangeArrowheads="1"/>
          </p:cNvSpPr>
          <p:nvPr/>
        </p:nvSpPr>
        <p:spPr bwMode="auto">
          <a:xfrm>
            <a:off x="125412" y="1622425"/>
            <a:ext cx="5315268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95000"/>
              </a:lnSpc>
              <a:spcBef>
                <a:spcPct val="15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Endereço absoluto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quando um elemento da fórmula é constante, colocar o símbolo 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na frente da sua identificação: linha e/ou coluna</a:t>
            </a:r>
          </a:p>
          <a:p>
            <a:pPr marL="358775" indent="-358775" algn="l">
              <a:lnSpc>
                <a:spcPct val="95000"/>
              </a:lnSpc>
              <a:spcBef>
                <a:spcPct val="15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Em </a:t>
            </a:r>
            <a:r>
              <a:rPr lang="pt-BR" sz="21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H6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clique o mouse na 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fórmula,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exatamente sobre 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endereço</a:t>
            </a:r>
            <a:b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deve 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permanecer constante</a:t>
            </a:r>
            <a:b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isto é, sobre G2)</a:t>
            </a:r>
          </a:p>
          <a:p>
            <a:pPr marL="358775" indent="-358775" algn="l">
              <a:lnSpc>
                <a:spcPct val="95000"/>
              </a:lnSpc>
              <a:spcBef>
                <a:spcPct val="15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pressione </a:t>
            </a:r>
            <a:r>
              <a:rPr lang="pt-BR" sz="2100" b="0" u="sng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F4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seguidamente e</a:t>
            </a:r>
            <a:b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veja o 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mudando em G2:</a:t>
            </a:r>
            <a:b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2, 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G2 e G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  <a:p>
            <a:pPr marL="358775" indent="-358775" algn="l">
              <a:lnSpc>
                <a:spcPct val="95000"/>
              </a:lnSpc>
              <a:spcBef>
                <a:spcPct val="15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 startAt="2"/>
            </a:pP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escolha a opção 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G$2</a:t>
            </a:r>
            <a:b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(fixar a linha) e 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copie</a:t>
            </a:r>
            <a:b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para cima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até 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H3</a:t>
            </a:r>
            <a:endParaRPr lang="pt-BR" sz="2100" b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5593" name="Rectangle 9"/>
          <p:cNvSpPr>
            <a:spLocks noGrp="1" noChangeArrowheads="1"/>
          </p:cNvSpPr>
          <p:nvPr>
            <p:ph type="title"/>
          </p:nvPr>
        </p:nvSpPr>
        <p:spPr>
          <a:xfrm>
            <a:off x="736600" y="-132398"/>
            <a:ext cx="7658100" cy="933451"/>
          </a:xfrm>
          <a:noFill/>
          <a:ln/>
        </p:spPr>
        <p:txBody>
          <a:bodyPr/>
          <a:lstStyle/>
          <a:p>
            <a:r>
              <a:rPr lang="pt-BR" dirty="0"/>
              <a:t>Cópia de fórmulas</a:t>
            </a:r>
          </a:p>
        </p:txBody>
      </p:sp>
      <p:sp>
        <p:nvSpPr>
          <p:cNvPr id="835597" name="Rectangle 13"/>
          <p:cNvSpPr>
            <a:spLocks noChangeArrowheads="1"/>
          </p:cNvSpPr>
          <p:nvPr/>
        </p:nvSpPr>
        <p:spPr bwMode="auto">
          <a:xfrm>
            <a:off x="125412" y="665798"/>
            <a:ext cx="5729288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 algn="l">
              <a:lnSpc>
                <a:spcPct val="95000"/>
              </a:lnSpc>
              <a:spcBef>
                <a:spcPct val="150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1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Endereços relativos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Copie </a:t>
            </a:r>
            <a:r>
              <a:rPr lang="pt-BR" sz="21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H6</a:t>
            </a:r>
            <a:r>
              <a:rPr lang="pt-BR" sz="2100" b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em</a:t>
            </a:r>
            <a:r>
              <a:rPr lang="pt-BR" sz="21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H5:H3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e veja os erros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3812" y="6107113"/>
            <a:ext cx="4121944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 algn="l">
              <a:lnSpc>
                <a:spcPct val="95000"/>
              </a:lnSpc>
              <a:spcBef>
                <a:spcPct val="15000"/>
              </a:spcBef>
              <a:buClr>
                <a:srgbClr val="339933"/>
              </a:buClr>
              <a:buSzPct val="100000"/>
              <a:buFont typeface="+mj-lt"/>
              <a:buAutoNum type="arabicPeriod" startAt="6"/>
            </a:pPr>
            <a:r>
              <a:rPr lang="pt-BR" sz="21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H3:H6</a:t>
            </a:r>
            <a:r>
              <a:rPr lang="pt-BR" sz="2100" b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100" b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pintado clique em </a:t>
            </a:r>
            <a:r>
              <a:rPr lang="pt-BR" sz="2100" b="0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%</a:t>
            </a:r>
          </a:p>
        </p:txBody>
      </p:sp>
      <p:pic>
        <p:nvPicPr>
          <p:cNvPr id="7966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8541" y="614855"/>
            <a:ext cx="2720332" cy="188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8336896" y="1014351"/>
            <a:ext cx="328613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pt-BR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pic>
        <p:nvPicPr>
          <p:cNvPr id="7966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0680" y="2619859"/>
            <a:ext cx="3682030" cy="1812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66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81036" y="4559674"/>
            <a:ext cx="4663117" cy="2283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429" y="6526184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46-48}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401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591" grpId="0" build="p"/>
      <p:bldP spid="11" grpId="0" build="p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50" name="Rectangle 6"/>
          <p:cNvSpPr>
            <a:spLocks noChangeArrowheads="1"/>
          </p:cNvSpPr>
          <p:nvPr/>
        </p:nvSpPr>
        <p:spPr bwMode="auto">
          <a:xfrm>
            <a:off x="736600" y="-7937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110000"/>
              </a:lnSpc>
            </a:pPr>
            <a:r>
              <a:rPr lang="pt-BR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Estilos</a:t>
            </a:r>
            <a:endParaRPr lang="pt-BR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146175" y="4421188"/>
            <a:ext cx="4370388" cy="227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58775" indent="-358775"/>
            <a:endParaRPr lang="pt-BR" sz="2100" b="0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14821" y="6518951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48-49}</a:t>
            </a:r>
            <a:endParaRPr lang="pt-BR" dirty="0"/>
          </a:p>
        </p:txBody>
      </p:sp>
      <p:pic>
        <p:nvPicPr>
          <p:cNvPr id="7" name="Picture 4" descr="C:\Users\Lili\Desktop\Apostila TI\A parte\Cap. 4\4.18 - 43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6866"/>
            <a:ext cx="9144000" cy="549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6356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798513" y="15875"/>
            <a:ext cx="7658100" cy="933450"/>
          </a:xfrm>
        </p:spPr>
        <p:txBody>
          <a:bodyPr/>
          <a:lstStyle/>
          <a:p>
            <a:r>
              <a:rPr lang="pt-BR" sz="4400" dirty="0"/>
              <a:t>Final</a:t>
            </a:r>
          </a:p>
        </p:txBody>
      </p:sp>
      <p:sp>
        <p:nvSpPr>
          <p:cNvPr id="83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211" y="1069112"/>
            <a:ext cx="8943703" cy="209645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b="0" dirty="0"/>
              <a:t>Gravar / </a:t>
            </a:r>
            <a:r>
              <a:rPr lang="pt-BR" sz="2800" u="sng" dirty="0" smtClean="0">
                <a:solidFill>
                  <a:srgbClr val="006600"/>
                </a:solidFill>
              </a:rPr>
              <a:t>Salvar Como</a:t>
            </a:r>
            <a:r>
              <a:rPr lang="pt-BR" sz="2800" dirty="0" smtClean="0">
                <a:solidFill>
                  <a:srgbClr val="006600"/>
                </a:solidFill>
              </a:rPr>
              <a:t> </a:t>
            </a:r>
            <a:r>
              <a:rPr lang="pt-BR" sz="2800" b="0" dirty="0" smtClean="0">
                <a:solidFill>
                  <a:srgbClr val="006600"/>
                </a:solidFill>
              </a:rPr>
              <a:t>na área de trabalho como </a:t>
            </a:r>
            <a:r>
              <a:rPr lang="pt-BR" sz="2800" dirty="0" err="1" smtClean="0">
                <a:solidFill>
                  <a:srgbClr val="006600"/>
                </a:solidFill>
              </a:rPr>
              <a:t>nomeSOBRENOME</a:t>
            </a:r>
            <a:r>
              <a:rPr lang="pt-BR" sz="2800" dirty="0" smtClean="0">
                <a:solidFill>
                  <a:srgbClr val="CC0000"/>
                </a:solidFill>
                <a:sym typeface="Wingdings 2" pitchFamily="18" charset="2"/>
              </a:rPr>
              <a:t> </a:t>
            </a:r>
            <a:r>
              <a:rPr lang="pt-BR" sz="2800" dirty="0" smtClean="0">
                <a:solidFill>
                  <a:srgbClr val="7030A0"/>
                </a:solidFill>
                <a:sym typeface="Wingdings 2" pitchFamily="18" charset="2"/>
              </a:rPr>
              <a:t>(padrão da Disciplina) </a:t>
            </a:r>
            <a:r>
              <a:rPr lang="pt-BR" sz="2800" dirty="0" smtClean="0">
                <a:solidFill>
                  <a:srgbClr val="CC0000"/>
                </a:solidFill>
                <a:sym typeface="Wingdings 2" pitchFamily="18" charset="2"/>
              </a:rPr>
              <a:t>e </a:t>
            </a:r>
            <a:r>
              <a:rPr lang="pt-BR" sz="2800" u="sng" dirty="0" smtClean="0">
                <a:solidFill>
                  <a:srgbClr val="CC0000"/>
                </a:solidFill>
                <a:sym typeface="Wingdings 2" pitchFamily="18" charset="2"/>
              </a:rPr>
              <a:t>ENVIAR via Dropbox / Tarefas do eClass</a:t>
            </a:r>
            <a:endParaRPr lang="pt-BR" sz="2800" b="0" dirty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dirty="0"/>
              <a:t>Quem teve </a:t>
            </a:r>
            <a:r>
              <a:rPr lang="pt-BR" sz="2800" dirty="0" smtClean="0"/>
              <a:t>mais dificuldade </a:t>
            </a:r>
            <a:r>
              <a:rPr lang="pt-BR" sz="2800" dirty="0"/>
              <a:t>em acompanhar deve </a:t>
            </a:r>
            <a:r>
              <a:rPr lang="pt-BR" sz="2800" dirty="0" smtClean="0"/>
              <a:t>sempre repetir </a:t>
            </a:r>
            <a:r>
              <a:rPr lang="pt-BR" sz="2800" dirty="0"/>
              <a:t>o exercício antes da </a:t>
            </a:r>
            <a:r>
              <a:rPr lang="pt-BR" sz="2800" dirty="0" smtClean="0"/>
              <a:t>próxima aula!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b="0" dirty="0" smtClean="0"/>
              <a:t>Se </a:t>
            </a:r>
            <a:r>
              <a:rPr lang="pt-BR" sz="2800" b="0" dirty="0"/>
              <a:t>estiver tudo correto, sua planilha ficará </a:t>
            </a:r>
            <a:r>
              <a:rPr lang="pt-BR" sz="2800" b="0" dirty="0" smtClean="0"/>
              <a:t>assim:</a:t>
            </a:r>
            <a:r>
              <a:rPr lang="pt-BR" sz="2800" dirty="0" smtClean="0"/>
              <a:t> </a:t>
            </a:r>
            <a:endParaRPr lang="pt-BR" sz="2800" dirty="0"/>
          </a:p>
        </p:txBody>
      </p:sp>
      <p:pic>
        <p:nvPicPr>
          <p:cNvPr id="79770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765" y="4155674"/>
            <a:ext cx="9128235" cy="226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1627" y="6520875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{50}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9537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" y="1514016"/>
            <a:ext cx="9131294" cy="5328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87630"/>
            <a:ext cx="7658100" cy="1225550"/>
          </a:xfrm>
        </p:spPr>
        <p:txBody>
          <a:bodyPr/>
          <a:lstStyle/>
          <a:p>
            <a:r>
              <a:rPr lang="pt-BR" b="0" dirty="0"/>
              <a:t>Exercício de fixação </a:t>
            </a:r>
            <a:r>
              <a:rPr lang="pt-BR" dirty="0" smtClean="0"/>
              <a:t>04_20Ferias2</a:t>
            </a:r>
            <a:br>
              <a:rPr lang="pt-BR" dirty="0" smtClean="0"/>
            </a:br>
            <a:r>
              <a:rPr lang="pt-BR" b="0" dirty="0"/>
              <a:t>Solução em </a:t>
            </a:r>
            <a:r>
              <a:rPr lang="pt-BR" b="0" dirty="0" smtClean="0"/>
              <a:t>www.fgv.br/cia/excel</a:t>
            </a:r>
            <a:endParaRPr lang="pt-BR" b="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38735" y="6526184"/>
            <a:ext cx="55945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 smtClean="0"/>
              <a:t>{52</a:t>
            </a:r>
            <a:r>
              <a:rPr lang="pt-BR" b="1" dirty="0" smtClean="0"/>
              <a:t>}</a:t>
            </a:r>
            <a:endParaRPr lang="pt-BR" b="1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1650683" y="1373188"/>
            <a:ext cx="1358900" cy="544512"/>
          </a:xfrm>
          <a:prstGeom prst="ellipse">
            <a:avLst/>
          </a:prstGeom>
          <a:noFill/>
          <a:ln w="76200" cmpd="tri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5498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3307"/>
            <a:ext cx="9144000" cy="738188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sz="4400" cap="small" dirty="0" smtClean="0"/>
              <a:t>Excel na prática</a:t>
            </a:r>
            <a:r>
              <a:rPr lang="pt-BR" sz="4300" dirty="0" smtClean="0"/>
              <a:t/>
            </a:r>
            <a:br>
              <a:rPr lang="pt-BR" sz="4300" dirty="0" smtClean="0"/>
            </a:br>
            <a:r>
              <a:rPr lang="pt-BR" sz="4000" dirty="0" smtClean="0">
                <a:solidFill>
                  <a:srgbClr val="0000CC"/>
                </a:solidFill>
              </a:rPr>
              <a:t>www.fgv.br/cia/excel</a:t>
            </a:r>
            <a:endParaRPr lang="pt-BR" sz="4000" dirty="0">
              <a:solidFill>
                <a:srgbClr val="0000CC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2683934" y="1359583"/>
            <a:ext cx="64516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tabela abaixo relaciona as planilhas disponíveis para download de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“</a:t>
            </a:r>
            <a:r>
              <a:rPr lang="pt-BR" sz="1700" cap="small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Excel </a:t>
            </a:r>
            <a:r>
              <a:rPr lang="pt-BR" sz="1700" cap="small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 prática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”, Meirelles &amp; Leite,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Editora FGV, 12ª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edição, 48ª reimpressão,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2014 (Livraria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GV (11) 3799-7790).</a:t>
            </a:r>
            <a:endParaRPr lang="pt-BR" sz="1700" b="0" dirty="0"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>
              <a:spcAft>
                <a:spcPts val="600"/>
              </a:spcAft>
            </a:pP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 </a:t>
            </a:r>
            <a:r>
              <a:rPr lang="pt-BR" sz="1700" dirty="0"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planilhas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estão arranjadas na tabela, em ordem crescente de uso no texto. A lógica dos nomes é o Capítulo_ItemNome da Planilha ou do problema / exercício em questão. Por exemplo, a primeira: 04_04Ferias é a planilha correspondente ao exercício Férias do Capítulo 4 Item 4. </a:t>
            </a:r>
            <a:r>
              <a:rPr lang="pt-BR" sz="170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 Abrir ou Salvar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basta clicar sobre o Nome na tabela ou </a:t>
            </a:r>
            <a:r>
              <a:rPr lang="pt-BR" sz="1700" u="sng" dirty="0"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aqui para </a:t>
            </a:r>
            <a:r>
              <a:rPr lang="pt-BR" sz="1700" u="sng" dirty="0" smtClean="0"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arquivo com todas as planilhas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(.zip de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1,7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MB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lang="pt-BR" sz="1700" b="0" dirty="0"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>
              <a:spcAft>
                <a:spcPts val="600"/>
              </a:spcAft>
            </a:pP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Elas correspondem a todos os exercícios e os principais passos dos problemas abordados e dos modelos construídos ao longo do texto, desde a planilha com os dados até a sua solução. </a:t>
            </a:r>
            <a:r>
              <a:rPr lang="pt-BR" sz="1700" dirty="0" smtClean="0"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São mais de 100 planilhas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(Pastas de Trabalho) que apoiam a didática utilizada no texto, periodicamente seu conteúdo será atualizado e ampliado.</a:t>
            </a:r>
          </a:p>
          <a:p>
            <a:pPr algn="just">
              <a:spcAft>
                <a:spcPts val="600"/>
              </a:spcAft>
            </a:pP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Também estão disponíveis as </a:t>
            </a:r>
            <a:r>
              <a:rPr lang="pt-BR" sz="170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Notas de </a:t>
            </a:r>
            <a:r>
              <a:rPr lang="pt-BR" sz="170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Aula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apresentações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em PowerPoint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(.pptx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de todo o texto, divididas em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arquivos: </a:t>
            </a:r>
            <a:r>
              <a:rPr lang="pt-BR" sz="1700" u="sng" dirty="0" smtClean="0"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clique </a:t>
            </a:r>
            <a:r>
              <a:rPr lang="pt-BR" sz="1700" u="sng" dirty="0"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aqui para </a:t>
            </a:r>
            <a:r>
              <a:rPr lang="pt-BR" sz="1700" u="sng" dirty="0" smtClean="0"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download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Excel12a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até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(.zip de </a:t>
            </a:r>
            <a:r>
              <a:rPr lang="pt-BR" sz="1700" b="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 </a:t>
            </a:r>
            <a:r>
              <a:rPr lang="pt-BR" sz="1700" b="0" dirty="0"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MB).</a:t>
            </a:r>
          </a:p>
        </p:txBody>
      </p:sp>
      <p:pic>
        <p:nvPicPr>
          <p:cNvPr id="795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24" y="5015382"/>
            <a:ext cx="2633133" cy="1748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3" y="1480672"/>
            <a:ext cx="2578444" cy="3472477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  <p:extLst>
      <p:ext uri="{BB962C8B-B14F-4D97-AF65-F5344CB8AC3E}">
        <p14:creationId xmlns:p14="http://schemas.microsoft.com/office/powerpoint/2010/main" val="3513903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35138" y="-39025"/>
            <a:ext cx="7408862" cy="904143"/>
          </a:xfrm>
        </p:spPr>
        <p:txBody>
          <a:bodyPr/>
          <a:lstStyle/>
          <a:p>
            <a:pPr>
              <a:defRPr/>
            </a:pPr>
            <a:r>
              <a:rPr lang="pt-BR" sz="3692" dirty="0"/>
              <a:t>Software é Fator Crítico Chave</a:t>
            </a:r>
          </a:p>
        </p:txBody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35138" y="661933"/>
            <a:ext cx="7124700" cy="675543"/>
          </a:xfrm>
        </p:spPr>
        <p:txBody>
          <a:bodyPr/>
          <a:lstStyle/>
          <a:p>
            <a:pPr algn="ctr">
              <a:lnSpc>
                <a:spcPct val="80000"/>
              </a:lnSpc>
              <a:spcBef>
                <a:spcPct val="10000"/>
              </a:spcBef>
              <a:buFont typeface="Wingdings" pitchFamily="2" charset="2"/>
              <a:buNone/>
              <a:defRPr/>
            </a:pPr>
            <a:r>
              <a:rPr lang="pt-BR" sz="2585" dirty="0"/>
              <a:t>Uso nas Empresas Brasileiras</a:t>
            </a:r>
          </a:p>
          <a:p>
            <a:pPr algn="ctr">
              <a:lnSpc>
                <a:spcPct val="80000"/>
              </a:lnSpc>
              <a:spcBef>
                <a:spcPct val="10000"/>
              </a:spcBef>
              <a:buFont typeface="Wingdings" pitchFamily="2" charset="2"/>
              <a:buNone/>
              <a:defRPr/>
            </a:pPr>
            <a:r>
              <a:rPr lang="pt-BR" sz="2585" dirty="0"/>
              <a:t>Programas para Usuário Final</a:t>
            </a:r>
          </a:p>
        </p:txBody>
      </p:sp>
      <p:graphicFrame>
        <p:nvGraphicFramePr>
          <p:cNvPr id="913412" name="Object 4">
            <a:hlinkClick r:id="" action="ppaction://ole?verb=0"/>
          </p:cNvPr>
          <p:cNvGraphicFramePr>
            <a:graphicFrameLocks/>
          </p:cNvGraphicFramePr>
          <p:nvPr>
            <p:extLst/>
          </p:nvPr>
        </p:nvGraphicFramePr>
        <p:xfrm>
          <a:off x="1200556" y="2139745"/>
          <a:ext cx="6748462" cy="3936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64" name="Gráfico" r:id="rId4" imgW="5543492" imgH="3552876" progId="MSGraph.Chart.8">
                  <p:embed followColorScheme="textAndBackground"/>
                </p:oleObj>
              </mc:Choice>
              <mc:Fallback>
                <p:oleObj name="Gráfico" r:id="rId4" imgW="5543492" imgH="3552876" progId="MSGraph.Chart.8">
                  <p:embed followColorScheme="textAndBackground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556" y="2139745"/>
                        <a:ext cx="6748462" cy="39360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3413" name="Rectangle 5"/>
          <p:cNvSpPr>
            <a:spLocks noChangeArrowheads="1"/>
          </p:cNvSpPr>
          <p:nvPr/>
        </p:nvSpPr>
        <p:spPr bwMode="auto">
          <a:xfrm>
            <a:off x="2484966" y="5584587"/>
            <a:ext cx="1858963" cy="10204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3527" tIns="41031" rIns="83527" bIns="41031">
            <a:spAutoFit/>
          </a:bodyPr>
          <a:lstStyle/>
          <a:p>
            <a:pPr defTabSz="738572">
              <a:defRPr/>
            </a:pPr>
            <a:r>
              <a:rPr lang="pt-BR" sz="203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Planilha Eletrônica   17%</a:t>
            </a:r>
          </a:p>
        </p:txBody>
      </p:sp>
      <p:sp>
        <p:nvSpPr>
          <p:cNvPr id="913414" name="Rectangle 6"/>
          <p:cNvSpPr>
            <a:spLocks noChangeArrowheads="1"/>
          </p:cNvSpPr>
          <p:nvPr/>
        </p:nvSpPr>
        <p:spPr bwMode="auto">
          <a:xfrm>
            <a:off x="822058" y="2139742"/>
            <a:ext cx="2236787" cy="10204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83527" tIns="41031" rIns="83527" bIns="41031">
            <a:spAutoFit/>
          </a:bodyPr>
          <a:lstStyle/>
          <a:p>
            <a:pPr defTabSz="738572">
              <a:defRPr/>
            </a:pPr>
            <a:r>
              <a:rPr lang="pt-BR" sz="203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Processador de Texto</a:t>
            </a:r>
            <a:br>
              <a:rPr lang="pt-BR" sz="203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203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13%</a:t>
            </a:r>
          </a:p>
        </p:txBody>
      </p:sp>
      <p:sp>
        <p:nvSpPr>
          <p:cNvPr id="913415" name="Rectangle 7"/>
          <p:cNvSpPr>
            <a:spLocks noChangeArrowheads="1"/>
          </p:cNvSpPr>
          <p:nvPr/>
        </p:nvSpPr>
        <p:spPr bwMode="auto">
          <a:xfrm>
            <a:off x="6563924" y="2617181"/>
            <a:ext cx="2592388" cy="7079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3527" tIns="41031" rIns="83527" bIns="41031">
            <a:spAutoFit/>
          </a:bodyPr>
          <a:lstStyle/>
          <a:p>
            <a:pPr fontAlgn="b">
              <a:tabLst>
                <a:tab pos="1406804" algn="l"/>
              </a:tabLst>
              <a:defRPr/>
            </a:pPr>
            <a:r>
              <a:rPr lang="pt-BR" sz="203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Correio Eletrônico</a:t>
            </a:r>
            <a:br>
              <a:rPr lang="pt-BR" sz="203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203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22%</a:t>
            </a:r>
          </a:p>
        </p:txBody>
      </p:sp>
      <p:sp>
        <p:nvSpPr>
          <p:cNvPr id="913416" name="Rectangle 8"/>
          <p:cNvSpPr>
            <a:spLocks noChangeArrowheads="1"/>
          </p:cNvSpPr>
          <p:nvPr/>
        </p:nvSpPr>
        <p:spPr bwMode="auto">
          <a:xfrm>
            <a:off x="-88372" y="3707424"/>
            <a:ext cx="2028825" cy="10204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83527" tIns="41031" rIns="83527" bIns="41031">
            <a:spAutoFit/>
          </a:bodyPr>
          <a:lstStyle/>
          <a:p>
            <a:pPr defTabSz="738572">
              <a:defRPr/>
            </a:pPr>
            <a:r>
              <a:rPr lang="pt-BR" sz="203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Sistema Transacional   15%</a:t>
            </a:r>
          </a:p>
        </p:txBody>
      </p:sp>
      <p:sp>
        <p:nvSpPr>
          <p:cNvPr id="913417" name="Rectangle 9"/>
          <p:cNvSpPr>
            <a:spLocks noChangeArrowheads="1"/>
          </p:cNvSpPr>
          <p:nvPr/>
        </p:nvSpPr>
        <p:spPr bwMode="auto">
          <a:xfrm>
            <a:off x="5834591" y="5518643"/>
            <a:ext cx="1738313" cy="70790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83527" tIns="41031" rIns="83527" bIns="41031">
            <a:spAutoFit/>
          </a:bodyPr>
          <a:lstStyle/>
          <a:p>
            <a:pPr>
              <a:tabLst>
                <a:tab pos="527552" algn="l"/>
              </a:tabLst>
              <a:defRPr/>
            </a:pPr>
            <a:r>
              <a:rPr lang="pt-BR" sz="203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Navegador   18%</a:t>
            </a:r>
          </a:p>
        </p:txBody>
      </p:sp>
      <p:sp>
        <p:nvSpPr>
          <p:cNvPr id="913418" name="Rectangle 10"/>
          <p:cNvSpPr>
            <a:spLocks noChangeArrowheads="1"/>
          </p:cNvSpPr>
          <p:nvPr/>
        </p:nvSpPr>
        <p:spPr bwMode="auto">
          <a:xfrm>
            <a:off x="5055127" y="2139742"/>
            <a:ext cx="1738312" cy="3953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3527" tIns="41031" rIns="83527" bIns="41031">
            <a:spAutoFit/>
          </a:bodyPr>
          <a:lstStyle/>
          <a:p>
            <a:pPr>
              <a:tabLst>
                <a:tab pos="527552" algn="l"/>
              </a:tabLst>
              <a:defRPr/>
            </a:pPr>
            <a:r>
              <a:rPr lang="pt-BR" sz="203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Gráfico   5%</a:t>
            </a:r>
          </a:p>
        </p:txBody>
      </p:sp>
      <p:sp>
        <p:nvSpPr>
          <p:cNvPr id="913419" name="Rectangle 11"/>
          <p:cNvSpPr>
            <a:spLocks noChangeArrowheads="1"/>
          </p:cNvSpPr>
          <p:nvPr/>
        </p:nvSpPr>
        <p:spPr bwMode="auto">
          <a:xfrm>
            <a:off x="2624665" y="1785801"/>
            <a:ext cx="2786063" cy="70790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83527" tIns="41031" rIns="83527" bIns="41031">
            <a:spAutoFit/>
          </a:bodyPr>
          <a:lstStyle/>
          <a:p>
            <a:pPr>
              <a:tabLst>
                <a:tab pos="527552" algn="l"/>
              </a:tabLst>
              <a:defRPr/>
            </a:pPr>
            <a:r>
              <a:rPr lang="pt-BR" sz="203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Banco de Dados  </a:t>
            </a:r>
            <a:br>
              <a:rPr lang="pt-BR" sz="203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203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10%</a:t>
            </a:r>
          </a:p>
        </p:txBody>
      </p:sp>
      <p:pic>
        <p:nvPicPr>
          <p:cNvPr id="12" name="Picture 12" descr="CIA+EAESP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35138" cy="119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0638" y="6016581"/>
            <a:ext cx="2474912" cy="81136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" tIns="36000" rIns="36000" bIns="36000">
            <a:spAutoFit/>
          </a:bodyPr>
          <a:lstStyle/>
          <a:p>
            <a:r>
              <a:rPr lang="pt-BR" sz="16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26ª Pesquisa </a:t>
            </a:r>
            <a:r>
              <a:rPr lang="pt-BR" sz="1600" i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Anual do Uso de TI</a:t>
            </a:r>
            <a:r>
              <a:rPr lang="pt-BR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GVcia, </a:t>
            </a:r>
            <a:r>
              <a:rPr lang="pt-BR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2015</a:t>
            </a: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pt-BR" sz="1600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www.fgv.br/cia/pesquisa</a:t>
            </a:r>
          </a:p>
        </p:txBody>
      </p:sp>
    </p:spTree>
    <p:extLst>
      <p:ext uri="{BB962C8B-B14F-4D97-AF65-F5344CB8AC3E}">
        <p14:creationId xmlns:p14="http://schemas.microsoft.com/office/powerpoint/2010/main" val="246866999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13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3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3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3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3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13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3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3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13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3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3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3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3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13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913412" grpId="0"/>
      <p:bldP spid="913413" grpId="0" autoUpdateAnimBg="0"/>
      <p:bldP spid="913414" grpId="0" autoUpdateAnimBg="0"/>
      <p:bldP spid="913415" grpId="0" autoUpdateAnimBg="0"/>
      <p:bldP spid="913416" grpId="0" autoUpdateAnimBg="0"/>
      <p:bldP spid="913417" grpId="0" autoUpdateAnimBg="0"/>
      <p:bldP spid="913418" grpId="0" autoUpdateAnimBg="0"/>
      <p:bldP spid="91341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628774" y="63500"/>
            <a:ext cx="7515225" cy="1136650"/>
          </a:xfrm>
        </p:spPr>
        <p:txBody>
          <a:bodyPr/>
          <a:lstStyle/>
          <a:p>
            <a:pPr>
              <a:defRPr/>
            </a:pPr>
            <a:r>
              <a:rPr lang="pt-BR" sz="4000" dirty="0" smtClean="0"/>
              <a:t>Planilha Eletrônica </a:t>
            </a:r>
            <a:br>
              <a:rPr lang="pt-BR" sz="4000" dirty="0" smtClean="0"/>
            </a:br>
            <a:r>
              <a:rPr lang="pt-BR" sz="3200" dirty="0" smtClean="0"/>
              <a:t>(Total Ativo nas Empresas 2014/15)</a:t>
            </a:r>
          </a:p>
        </p:txBody>
      </p:sp>
      <p:graphicFrame>
        <p:nvGraphicFramePr>
          <p:cNvPr id="10243" name="Object 1027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4979574"/>
              </p:ext>
            </p:extLst>
          </p:nvPr>
        </p:nvGraphicFramePr>
        <p:xfrm>
          <a:off x="423863" y="1609725"/>
          <a:ext cx="8397875" cy="513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7790" name="Gráfico" r:id="rId4" imgW="7496114" imgH="4581654" progId="MSGraph.Chart.8">
                  <p:embed followColorScheme="full"/>
                </p:oleObj>
              </mc:Choice>
              <mc:Fallback>
                <p:oleObj name="Gráfico" r:id="rId4" imgW="7496114" imgH="458165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1609725"/>
                        <a:ext cx="8397875" cy="5137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9540" name="Rectangle 1028"/>
          <p:cNvSpPr>
            <a:spLocks noChangeArrowheads="1"/>
          </p:cNvSpPr>
          <p:nvPr/>
        </p:nvSpPr>
        <p:spPr bwMode="auto">
          <a:xfrm>
            <a:off x="3341689" y="5843594"/>
            <a:ext cx="2062162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tabLst>
                <a:tab pos="762000" algn="l"/>
              </a:tabLst>
              <a:defRPr/>
            </a:pPr>
            <a:r>
              <a:rPr lang="pt-BR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Excel  92%</a:t>
            </a:r>
          </a:p>
        </p:txBody>
      </p:sp>
      <p:sp>
        <p:nvSpPr>
          <p:cNvPr id="449542" name="Rectangle 1030"/>
          <p:cNvSpPr>
            <a:spLocks noChangeArrowheads="1"/>
          </p:cNvSpPr>
          <p:nvPr/>
        </p:nvSpPr>
        <p:spPr bwMode="auto">
          <a:xfrm>
            <a:off x="4811716" y="1744663"/>
            <a:ext cx="1901825" cy="1370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 eaLnBrk="0" hangingPunct="0">
              <a:tabLst>
                <a:tab pos="762000" algn="l"/>
              </a:tabLst>
              <a:defRPr/>
            </a:pPr>
            <a:r>
              <a:rPr lang="pt-BR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X Office (Calc ...)    </a:t>
            </a:r>
            <a:r>
              <a:rPr lang="pt-BR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6% </a:t>
            </a:r>
            <a:endParaRPr lang="pt-BR" sz="28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449543" name="Rectangle 1031"/>
          <p:cNvSpPr>
            <a:spLocks noChangeArrowheads="1"/>
          </p:cNvSpPr>
          <p:nvPr/>
        </p:nvSpPr>
        <p:spPr bwMode="auto">
          <a:xfrm>
            <a:off x="6637341" y="2682875"/>
            <a:ext cx="2032000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tabLst>
                <a:tab pos="762000" algn="l"/>
              </a:tabLst>
              <a:defRPr/>
            </a:pPr>
            <a:r>
              <a:rPr lang="pt-BR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Outros </a:t>
            </a:r>
            <a:r>
              <a:rPr lang="pt-BR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2%</a:t>
            </a:r>
            <a:endParaRPr lang="pt-BR" sz="28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pic>
        <p:nvPicPr>
          <p:cNvPr id="7" name="Picture 12" descr="CIA+EAESP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35138" cy="119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028"/>
          <p:cNvSpPr txBox="1">
            <a:spLocks noChangeArrowheads="1"/>
          </p:cNvSpPr>
          <p:nvPr/>
        </p:nvSpPr>
        <p:spPr bwMode="auto">
          <a:xfrm>
            <a:off x="-9942" y="6525088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178}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967286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05690" y="185317"/>
            <a:ext cx="8238309" cy="720969"/>
          </a:xfrm>
        </p:spPr>
        <p:txBody>
          <a:bodyPr/>
          <a:lstStyle/>
          <a:p>
            <a:pPr>
              <a:defRPr/>
            </a:pPr>
            <a:r>
              <a:rPr lang="pt-BR" sz="3692" dirty="0"/>
              <a:t>Planilha Eletrônica</a:t>
            </a:r>
            <a:br>
              <a:rPr lang="pt-BR" sz="3692" dirty="0"/>
            </a:br>
            <a:r>
              <a:rPr lang="pt-BR" dirty="0"/>
              <a:t>Evolução e Tendências </a:t>
            </a:r>
            <a:endParaRPr lang="pt-BR" dirty="0" smtClean="0"/>
          </a:p>
        </p:txBody>
      </p:sp>
      <p:graphicFrame>
        <p:nvGraphicFramePr>
          <p:cNvPr id="393219" name="Object 3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3661025"/>
              </p:ext>
            </p:extLst>
          </p:nvPr>
        </p:nvGraphicFramePr>
        <p:xfrm>
          <a:off x="0" y="1255051"/>
          <a:ext cx="9144000" cy="550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88" name="Gráfico" r:id="rId4" imgW="8982168" imgH="5553126" progId="MSGraph.Chart.8">
                  <p:embed followColorScheme="full"/>
                </p:oleObj>
              </mc:Choice>
              <mc:Fallback>
                <p:oleObj name="Gráfico" r:id="rId4" imgW="8982168" imgH="555312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55051"/>
                        <a:ext cx="9144000" cy="550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3220" name="Text Box 4"/>
          <p:cNvSpPr txBox="1">
            <a:spLocks noChangeArrowheads="1"/>
          </p:cNvSpPr>
          <p:nvPr/>
        </p:nvSpPr>
        <p:spPr bwMode="auto">
          <a:xfrm>
            <a:off x="5443541" y="3944819"/>
            <a:ext cx="928459" cy="4331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pt-BR" sz="2215" dirty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Excel</a:t>
            </a:r>
          </a:p>
        </p:txBody>
      </p:sp>
      <p:sp>
        <p:nvSpPr>
          <p:cNvPr id="393221" name="Line 5"/>
          <p:cNvSpPr>
            <a:spLocks noChangeShapeType="1"/>
          </p:cNvSpPr>
          <p:nvPr/>
        </p:nvSpPr>
        <p:spPr bwMode="auto">
          <a:xfrm>
            <a:off x="8397630" y="1794020"/>
            <a:ext cx="32050" cy="41191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pt-BR" sz="2215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3222" name="Text Box 6"/>
          <p:cNvSpPr txBox="1">
            <a:spLocks noChangeArrowheads="1"/>
          </p:cNvSpPr>
          <p:nvPr/>
        </p:nvSpPr>
        <p:spPr bwMode="auto">
          <a:xfrm>
            <a:off x="7674345" y="1953360"/>
            <a:ext cx="755335" cy="4331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pt-BR" sz="2215" dirty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92%</a:t>
            </a:r>
          </a:p>
        </p:txBody>
      </p:sp>
      <p:pic>
        <p:nvPicPr>
          <p:cNvPr id="7" name="Picture 12" descr="CIA+EAESP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35138" cy="119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028"/>
          <p:cNvSpPr txBox="1">
            <a:spLocks noChangeArrowheads="1"/>
          </p:cNvSpPr>
          <p:nvPr/>
        </p:nvSpPr>
        <p:spPr bwMode="auto">
          <a:xfrm>
            <a:off x="-20333" y="6525088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179}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142430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393219" grpId="0" bld="series"/>
      <p:bldP spid="393220" grpId="0" autoUpdateAnimBg="0"/>
      <p:bldP spid="3932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099" y="-76200"/>
            <a:ext cx="9032673" cy="781050"/>
          </a:xfrm>
        </p:spPr>
        <p:txBody>
          <a:bodyPr/>
          <a:lstStyle/>
          <a:p>
            <a:pPr>
              <a:defRPr/>
            </a:pPr>
            <a:r>
              <a:rPr lang="pt-BR" sz="2800" dirty="0" smtClean="0"/>
              <a:t>Visual das Planilhas (VisiCalc, Lotus 123 e Excel)</a:t>
            </a:r>
          </a:p>
        </p:txBody>
      </p:sp>
      <p:pic>
        <p:nvPicPr>
          <p:cNvPr id="10" name="Imagem 9" descr="Capturar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82" y="670735"/>
            <a:ext cx="4192843" cy="2993328"/>
          </a:xfrm>
          <a:prstGeom prst="rect">
            <a:avLst/>
          </a:prstGeom>
        </p:spPr>
      </p:pic>
      <p:pic>
        <p:nvPicPr>
          <p:cNvPr id="11" name="Imagem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80"/>
          <a:stretch>
            <a:fillRect/>
          </a:stretch>
        </p:blipFill>
        <p:spPr bwMode="auto">
          <a:xfrm>
            <a:off x="17650" y="3717228"/>
            <a:ext cx="4610100" cy="30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566" y="5204676"/>
            <a:ext cx="2342834" cy="1087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1659" y="1695315"/>
            <a:ext cx="1554774" cy="1890499"/>
          </a:xfrm>
          <a:prstGeom prst="rect">
            <a:avLst/>
          </a:prstGeom>
        </p:spPr>
      </p:pic>
      <p:pic>
        <p:nvPicPr>
          <p:cNvPr id="786434" name="Picture 2" descr="File:Lotus-123-3.0-dos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4713" y="749098"/>
            <a:ext cx="4313050" cy="288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601" y="1695315"/>
            <a:ext cx="2164080" cy="1348740"/>
          </a:xfrm>
          <a:prstGeom prst="rect">
            <a:avLst/>
          </a:prstGeom>
        </p:spPr>
      </p:pic>
      <p:sp>
        <p:nvSpPr>
          <p:cNvPr id="16" name="Text Box 1028"/>
          <p:cNvSpPr txBox="1">
            <a:spLocks noChangeArrowheads="1"/>
          </p:cNvSpPr>
          <p:nvPr/>
        </p:nvSpPr>
        <p:spPr bwMode="auto">
          <a:xfrm>
            <a:off x="-21163" y="6529707"/>
            <a:ext cx="684483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173</a:t>
            </a:r>
            <a:r>
              <a:rPr lang="pt-BR" dirty="0"/>
              <a:t>}</a:t>
            </a:r>
          </a:p>
        </p:txBody>
      </p:sp>
      <p:pic>
        <p:nvPicPr>
          <p:cNvPr id="13" name="Imagem 12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0282" y="3958412"/>
            <a:ext cx="4436700" cy="263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16"/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3660" y="5114559"/>
            <a:ext cx="179768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7745" y="5706037"/>
            <a:ext cx="676274" cy="67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000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6985" y="6058108"/>
            <a:ext cx="1361983" cy="762710"/>
          </a:xfrm>
          <a:prstGeom prst="rect">
            <a:avLst/>
          </a:prstGeom>
        </p:spPr>
      </p:pic>
      <p:pic>
        <p:nvPicPr>
          <p:cNvPr id="7956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50" y="3756513"/>
            <a:ext cx="4586469" cy="2570090"/>
          </a:xfrm>
          <a:prstGeom prst="rect">
            <a:avLst/>
          </a:prstGeom>
          <a:noFill/>
          <a:ln w="1270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95697"/>
            <a:ext cx="9144000" cy="781050"/>
          </a:xfrm>
        </p:spPr>
        <p:txBody>
          <a:bodyPr/>
          <a:lstStyle/>
          <a:p>
            <a:pPr>
              <a:defRPr/>
            </a:pPr>
            <a:r>
              <a:rPr lang="pt-BR" sz="2800" dirty="0" smtClean="0"/>
              <a:t>Visual de Planilhas atuais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6812" y="516659"/>
            <a:ext cx="4732856" cy="301335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749" y="2468615"/>
            <a:ext cx="710846" cy="71084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8681" y="1550866"/>
            <a:ext cx="1150095" cy="1617930"/>
          </a:xfrm>
          <a:prstGeom prst="rect">
            <a:avLst/>
          </a:prstGeom>
        </p:spPr>
      </p:pic>
      <p:sp>
        <p:nvSpPr>
          <p:cNvPr id="14" name="Text Box 1028"/>
          <p:cNvSpPr txBox="1">
            <a:spLocks noChangeArrowheads="1"/>
          </p:cNvSpPr>
          <p:nvPr/>
        </p:nvSpPr>
        <p:spPr bwMode="auto">
          <a:xfrm>
            <a:off x="-24857" y="6539865"/>
            <a:ext cx="6844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174</a:t>
            </a:r>
            <a:r>
              <a:rPr lang="pt-BR" dirty="0"/>
              <a:t>}</a:t>
            </a:r>
          </a:p>
        </p:txBody>
      </p:sp>
      <p:pic>
        <p:nvPicPr>
          <p:cNvPr id="15" name="Imagem 14" descr="Excel2010simbolo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440" y="5263105"/>
            <a:ext cx="832602" cy="772965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576" y="3646371"/>
            <a:ext cx="4420196" cy="2279164"/>
          </a:xfrm>
          <a:prstGeom prst="rect">
            <a:avLst/>
          </a:prstGeom>
          <a:ln w="1270">
            <a:solidFill>
              <a:srgbClr val="006600"/>
            </a:solidFill>
          </a:ln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326" y="4750096"/>
            <a:ext cx="1493009" cy="817952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212" y="5003751"/>
            <a:ext cx="770407" cy="77040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2293" y="6044454"/>
            <a:ext cx="1403483" cy="813545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576" y="648587"/>
            <a:ext cx="4420196" cy="2721056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7247" y="1778899"/>
            <a:ext cx="1742853" cy="1119332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3046" y="2447349"/>
            <a:ext cx="652573" cy="652573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032" y="4859076"/>
            <a:ext cx="1558132" cy="1059759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6235" y="6183086"/>
            <a:ext cx="1745194" cy="52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1454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25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75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25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25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25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18167"/>
            <a:ext cx="9144000" cy="738187"/>
          </a:xfrm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4200" dirty="0" smtClean="0">
                <a:effectLst/>
              </a:rPr>
              <a:t>O valor da quantificação e dos modelos - Benefícios</a:t>
            </a:r>
            <a:endParaRPr lang="pt-BR" sz="4200" dirty="0">
              <a:effectLst/>
            </a:endParaRPr>
          </a:p>
        </p:txBody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530" y="1945014"/>
            <a:ext cx="9005343" cy="4424616"/>
          </a:xfrm>
          <a:noFill/>
          <a:ln/>
        </p:spPr>
        <p:txBody>
          <a:bodyPr/>
          <a:lstStyle/>
          <a:p>
            <a:pPr marL="355600" indent="-355600">
              <a:lnSpc>
                <a:spcPct val="95000"/>
              </a:lnSpc>
              <a:spcBef>
                <a:spcPct val="10000"/>
              </a:spcBef>
            </a:pPr>
            <a:r>
              <a:rPr lang="pt-BR" sz="2800" dirty="0">
                <a:solidFill>
                  <a:srgbClr val="CC0000"/>
                </a:solidFill>
                <a:effectLst/>
              </a:rPr>
              <a:t>Aprendizado sobre a natureza do problema</a:t>
            </a:r>
          </a:p>
          <a:p>
            <a:pPr marL="903288" lvl="1" indent="-368300">
              <a:lnSpc>
                <a:spcPct val="95000"/>
              </a:lnSpc>
              <a:spcBef>
                <a:spcPct val="10000"/>
              </a:spcBef>
            </a:pPr>
            <a:r>
              <a:rPr lang="pt-BR" sz="2800" b="0" dirty="0">
                <a:effectLst/>
              </a:rPr>
              <a:t>Melhora a </a:t>
            </a:r>
            <a:r>
              <a:rPr lang="pt-BR" sz="2800" dirty="0">
                <a:effectLst/>
              </a:rPr>
              <a:t>percepção</a:t>
            </a:r>
          </a:p>
          <a:p>
            <a:pPr marL="903288" lvl="1" indent="-368300">
              <a:lnSpc>
                <a:spcPct val="95000"/>
              </a:lnSpc>
              <a:spcBef>
                <a:spcPct val="10000"/>
              </a:spcBef>
            </a:pPr>
            <a:r>
              <a:rPr lang="pt-BR" sz="2800" dirty="0">
                <a:effectLst/>
              </a:rPr>
              <a:t>Conhecimento</a:t>
            </a:r>
            <a:r>
              <a:rPr lang="pt-BR" sz="2800" b="0" dirty="0">
                <a:effectLst/>
              </a:rPr>
              <a:t> das alternativas / oportunidades</a:t>
            </a:r>
          </a:p>
          <a:p>
            <a:pPr marL="903288" lvl="1" indent="-368300">
              <a:lnSpc>
                <a:spcPct val="95000"/>
              </a:lnSpc>
              <a:spcBef>
                <a:spcPct val="10000"/>
              </a:spcBef>
            </a:pPr>
            <a:r>
              <a:rPr lang="pt-BR" sz="2800" b="0" dirty="0">
                <a:effectLst/>
              </a:rPr>
              <a:t>Melhora o </a:t>
            </a:r>
            <a:r>
              <a:rPr lang="pt-BR" sz="2800" dirty="0">
                <a:effectLst/>
              </a:rPr>
              <a:t>julgamento</a:t>
            </a:r>
            <a:r>
              <a:rPr lang="pt-BR" sz="2800" b="0" dirty="0">
                <a:effectLst/>
              </a:rPr>
              <a:t> / decisão</a:t>
            </a:r>
          </a:p>
          <a:p>
            <a:pPr marL="355600" indent="-355600">
              <a:lnSpc>
                <a:spcPct val="95000"/>
              </a:lnSpc>
            </a:pPr>
            <a:r>
              <a:rPr lang="pt-BR" sz="2800" dirty="0">
                <a:solidFill>
                  <a:srgbClr val="CC0000"/>
                </a:solidFill>
                <a:effectLst/>
              </a:rPr>
              <a:t>Entendimento da relação causa-efeito</a:t>
            </a:r>
          </a:p>
          <a:p>
            <a:pPr marL="355600" indent="-355600">
              <a:lnSpc>
                <a:spcPct val="95000"/>
              </a:lnSpc>
            </a:pPr>
            <a:r>
              <a:rPr lang="pt-BR" sz="2800" dirty="0">
                <a:solidFill>
                  <a:srgbClr val="CC0000"/>
                </a:solidFill>
                <a:effectLst/>
              </a:rPr>
              <a:t>Comunicação: </a:t>
            </a:r>
            <a:r>
              <a:rPr lang="pt-BR" sz="2800" dirty="0">
                <a:effectLst/>
              </a:rPr>
              <a:t>formaliza</a:t>
            </a:r>
            <a:r>
              <a:rPr lang="pt-BR" sz="2800" b="0" dirty="0">
                <a:effectLst/>
              </a:rPr>
              <a:t>, documenta e </a:t>
            </a:r>
            <a:r>
              <a:rPr lang="pt-BR" sz="2800" b="0" dirty="0" smtClean="0">
                <a:effectLst/>
              </a:rPr>
              <a:t>dá suporte </a:t>
            </a:r>
            <a:r>
              <a:rPr lang="pt-BR" sz="2800" b="0" dirty="0">
                <a:effectLst/>
              </a:rPr>
              <a:t>para discussão e entendimento da decisão</a:t>
            </a:r>
          </a:p>
          <a:p>
            <a:pPr marL="355600" indent="-355600">
              <a:lnSpc>
                <a:spcPct val="95000"/>
              </a:lnSpc>
            </a:pPr>
            <a:r>
              <a:rPr lang="pt-BR" sz="2800" dirty="0" smtClean="0">
                <a:solidFill>
                  <a:srgbClr val="CC0000"/>
                </a:solidFill>
                <a:effectLst/>
              </a:rPr>
              <a:t>Intuição: </a:t>
            </a:r>
            <a:r>
              <a:rPr lang="pt-BR" sz="2800" b="0" dirty="0" smtClean="0">
                <a:effectLst/>
              </a:rPr>
              <a:t>a </a:t>
            </a:r>
            <a:r>
              <a:rPr lang="pt-BR" sz="2800" b="0" dirty="0">
                <a:effectLst/>
              </a:rPr>
              <a:t>quantificação </a:t>
            </a:r>
            <a:r>
              <a:rPr lang="pt-BR" sz="2800" b="0" dirty="0" smtClean="0">
                <a:effectLst/>
              </a:rPr>
              <a:t>desenvolve e afere a </a:t>
            </a:r>
            <a:r>
              <a:rPr lang="pt-BR" sz="2800" dirty="0">
                <a:effectLst/>
              </a:rPr>
              <a:t>intuição</a:t>
            </a:r>
          </a:p>
        </p:txBody>
      </p:sp>
      <p:sp>
        <p:nvSpPr>
          <p:cNvPr id="4" name="Text Box 1028"/>
          <p:cNvSpPr txBox="1">
            <a:spLocks noChangeArrowheads="1"/>
          </p:cNvSpPr>
          <p:nvPr/>
        </p:nvSpPr>
        <p:spPr bwMode="auto">
          <a:xfrm>
            <a:off x="-13567" y="6520469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defRPr sz="1600" b="0">
                <a:solidFill>
                  <a:srgbClr val="0000CC"/>
                </a:solidFill>
                <a:effectLst/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27-33}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08074057"/>
      </p:ext>
    </p:extLst>
  </p:cSld>
  <p:clrMapOvr>
    <a:masterClrMapping/>
  </p:clrMapOvr>
  <p:transition spd="med">
    <p:wipe dir="d"/>
  </p:transition>
</p:sld>
</file>

<file path=ppt/theme/theme1.xml><?xml version="1.0" encoding="utf-8"?>
<a:theme xmlns:a="http://schemas.openxmlformats.org/drawingml/2006/main" name="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32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32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3902190109</TotalTime>
  <Pages>30</Pages>
  <Words>1848</Words>
  <Application>Microsoft Office PowerPoint</Application>
  <PresentationFormat>Papel Carta (216 x 279 mm)</PresentationFormat>
  <Paragraphs>311</Paragraphs>
  <Slides>34</Slides>
  <Notes>32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Servidores OLE inseridos</vt:lpstr>
      </vt:variant>
      <vt:variant>
        <vt:i4>2</vt:i4>
      </vt:variant>
      <vt:variant>
        <vt:lpstr>Títulos de slides</vt:lpstr>
      </vt:variant>
      <vt:variant>
        <vt:i4>34</vt:i4>
      </vt:variant>
    </vt:vector>
  </HeadingPairs>
  <TitlesOfParts>
    <vt:vector size="45" baseType="lpstr">
      <vt:lpstr>Arial</vt:lpstr>
      <vt:lpstr>Arial Rounded MT Bold</vt:lpstr>
      <vt:lpstr>Times New Roman</vt:lpstr>
      <vt:lpstr>Wingdings</vt:lpstr>
      <vt:lpstr>Wingdings 2</vt:lpstr>
      <vt:lpstr>Ppt</vt:lpstr>
      <vt:lpstr>1_Ppt</vt:lpstr>
      <vt:lpstr>2_Ppt</vt:lpstr>
      <vt:lpstr>3_Ppt</vt:lpstr>
      <vt:lpstr>Gráfico</vt:lpstr>
      <vt:lpstr>Figura</vt:lpstr>
      <vt:lpstr>Modelagem Quantitativa  Sumário</vt:lpstr>
      <vt:lpstr>Uso, evolução e padrões</vt:lpstr>
      <vt:lpstr>Linha do tempo das planilhas</vt:lpstr>
      <vt:lpstr>Software é Fator Crítico Chave</vt:lpstr>
      <vt:lpstr>Planilha Eletrônica  (Total Ativo nas Empresas 2014/15)</vt:lpstr>
      <vt:lpstr>Planilha Eletrônica Evolução e Tendências </vt:lpstr>
      <vt:lpstr>Visual das Planilhas (VisiCalc, Lotus 123 e Excel)</vt:lpstr>
      <vt:lpstr>Visual de Planilhas atuais</vt:lpstr>
      <vt:lpstr>O valor da quantificação e dos modelos - Benefícios</vt:lpstr>
      <vt:lpstr>Questões sobre Modelagem</vt:lpstr>
      <vt:lpstr>Modelo - Protótipo - Planilha</vt:lpstr>
      <vt:lpstr>Desenvolvimento de  modelos em planilhas</vt:lpstr>
      <vt:lpstr>Entrando no Excel</vt:lpstr>
      <vt:lpstr>Apresentação do PowerPoint</vt:lpstr>
      <vt:lpstr>Apresentação do PowerPoint</vt:lpstr>
      <vt:lpstr>Apresentação do PowerPoint</vt:lpstr>
      <vt:lpstr>Apresentação do PowerPoint</vt:lpstr>
      <vt:lpstr>Movimentação</vt:lpstr>
      <vt:lpstr>Texto</vt:lpstr>
      <vt:lpstr>Orçamento para as férias (cáp. 4)</vt:lpstr>
      <vt:lpstr>Apresentação do PowerPoint</vt:lpstr>
      <vt:lpstr>Apresentação do PowerPoint</vt:lpstr>
      <vt:lpstr>Trabalhando com fórmulas</vt:lpstr>
      <vt:lpstr>Apresentação do PowerPoint</vt:lpstr>
      <vt:lpstr>Apresentação do PowerPoint</vt:lpstr>
      <vt:lpstr>Apresentação do PowerPoint</vt:lpstr>
      <vt:lpstr>Apresentação do PowerPoint</vt:lpstr>
      <vt:lpstr>Cópia</vt:lpstr>
      <vt:lpstr>Geração de fórmulas com o mouse</vt:lpstr>
      <vt:lpstr>Cópia de fórmulas</vt:lpstr>
      <vt:lpstr>Apresentação do PowerPoint</vt:lpstr>
      <vt:lpstr>Final</vt:lpstr>
      <vt:lpstr>Exercício de fixação 04_20Ferias2 Solução em www.fgv.br/cia/excel</vt:lpstr>
      <vt:lpstr>Excel na prática www.fgv.br/cia/excel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de Informação: Cenário e Tendências</dc:title>
  <dc:subject>Apostila PEC</dc:subject>
  <dc:creator>Fernando S. Meirelles</dc:creator>
  <cp:lastModifiedBy>F. Meirelles</cp:lastModifiedBy>
  <cp:revision>922</cp:revision>
  <cp:lastPrinted>2014-07-19T00:59:19Z</cp:lastPrinted>
  <dcterms:created xsi:type="dcterms:W3CDTF">1996-12-31T19:37:38Z</dcterms:created>
  <dcterms:modified xsi:type="dcterms:W3CDTF">2016-01-26T20:58:10Z</dcterms:modified>
</cp:coreProperties>
</file>